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41"/>
  </p:notesMasterIdLst>
  <p:sldIdLst>
    <p:sldId id="318" r:id="rId4"/>
    <p:sldId id="330" r:id="rId5"/>
    <p:sldId id="274" r:id="rId6"/>
    <p:sldId id="327" r:id="rId7"/>
    <p:sldId id="328" r:id="rId8"/>
    <p:sldId id="322" r:id="rId9"/>
    <p:sldId id="329" r:id="rId10"/>
    <p:sldId id="321" r:id="rId11"/>
    <p:sldId id="271" r:id="rId12"/>
    <p:sldId id="342" r:id="rId13"/>
    <p:sldId id="261" r:id="rId14"/>
    <p:sldId id="324" r:id="rId15"/>
    <p:sldId id="263" r:id="rId16"/>
    <p:sldId id="264" r:id="rId17"/>
    <p:sldId id="265" r:id="rId18"/>
    <p:sldId id="325" r:id="rId19"/>
    <p:sldId id="266" r:id="rId20"/>
    <p:sldId id="326" r:id="rId21"/>
    <p:sldId id="267" r:id="rId22"/>
    <p:sldId id="268" r:id="rId23"/>
    <p:sldId id="344" r:id="rId24"/>
    <p:sldId id="331" r:id="rId25"/>
    <p:sldId id="332" r:id="rId26"/>
    <p:sldId id="333" r:id="rId27"/>
    <p:sldId id="269" r:id="rId28"/>
    <p:sldId id="334" r:id="rId29"/>
    <p:sldId id="335" r:id="rId30"/>
    <p:sldId id="336" r:id="rId31"/>
    <p:sldId id="337" r:id="rId32"/>
    <p:sldId id="338" r:id="rId33"/>
    <p:sldId id="339" r:id="rId34"/>
    <p:sldId id="270" r:id="rId35"/>
    <p:sldId id="340" r:id="rId36"/>
    <p:sldId id="272" r:id="rId37"/>
    <p:sldId id="273" r:id="rId38"/>
    <p:sldId id="343" r:id="rId39"/>
    <p:sldId id="31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3032" y="20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52-1B4C-A5EE-D686A273C99E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F9-B44C-835C-15DE5B9B08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128MB</c:v>
                </c:pt>
                <c:pt idx="1">
                  <c:v>256MB</c:v>
                </c:pt>
                <c:pt idx="2">
                  <c:v>512MB</c:v>
                </c:pt>
                <c:pt idx="3">
                  <c:v>1GB</c:v>
                </c:pt>
                <c:pt idx="4">
                  <c:v>2GB</c:v>
                </c:pt>
                <c:pt idx="5">
                  <c:v>4GB</c:v>
                </c:pt>
                <c:pt idx="6">
                  <c:v>8GB</c:v>
                </c:pt>
                <c:pt idx="7">
                  <c:v>16GB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500</c:v>
                </c:pt>
                <c:pt idx="1">
                  <c:v>3023</c:v>
                </c:pt>
                <c:pt idx="2">
                  <c:v>6801</c:v>
                </c:pt>
                <c:pt idx="3">
                  <c:v>12898</c:v>
                </c:pt>
                <c:pt idx="4">
                  <c:v>30987</c:v>
                </c:pt>
                <c:pt idx="5">
                  <c:v>55352</c:v>
                </c:pt>
                <c:pt idx="6">
                  <c:v>54536</c:v>
                </c:pt>
                <c:pt idx="7">
                  <c:v>55364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641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4T15:25:5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FA2F-0C42-E645-8BB8-E6AE6E488ED5}" type="datetimeFigureOut">
              <a:rPr lang="en-PK" smtClean="0"/>
              <a:t>17/09/2020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67AE-C874-0745-8ED4-D9265C6D1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49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46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2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5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35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5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4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6571278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address translation logic is also known as </a:t>
            </a:r>
            <a:r>
              <a:rPr lang="en" i="1"/>
              <a:t>page table walking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page table walk is expensive because it may require multiple memory accesses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large pages to </a:t>
            </a:r>
            <a:r>
              <a:rPr lang="en" sz="1200">
                <a:solidFill>
                  <a:srgbClr val="1B2024"/>
                </a:solidFill>
              </a:rPr>
              <a:t>improve the effectiveness of the TLB</a:t>
            </a:r>
            <a:endParaRPr sz="1200">
              <a:solidFill>
                <a:srgbClr val="1B202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B2024"/>
              </a:buClr>
              <a:buSzPts val="1200"/>
              <a:buChar char="○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increasing the page size we'll have less pages to map</a:t>
            </a:r>
            <a:endParaRPr sz="1200">
              <a:solidFill>
                <a:srgbClr val="1B202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c657127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70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c6571278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</a:t>
            </a:r>
            <a:r>
              <a:rPr lang="en" b="1"/>
              <a:t>Default</a:t>
            </a:r>
            <a:r>
              <a:rPr lang="en"/>
              <a:t>" huge page size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DirectMap here is related to TLB use, I'm unsure if accurate though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33c657127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67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c6571278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size can only be changed at boot time</a:t>
            </a:r>
            <a:endParaRPr/>
          </a:p>
        </p:txBody>
      </p:sp>
      <p:sp>
        <p:nvSpPr>
          <p:cNvPr id="410" name="Google Shape;410;g33c65712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99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c6571278_0_4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33c657127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72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c6571278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Transparent Hugepage Support is an alternative means of using huge pages for the backing of virtual memory with huge pages that supports the automatic promotion and demotion of page sizes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657127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36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c6571278_0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3c657127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16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304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5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5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64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7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7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3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98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22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03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" y="141191"/>
            <a:ext cx="12000000" cy="507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" y="800747"/>
            <a:ext cx="12000000" cy="5339109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642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80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66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" y="141191"/>
            <a:ext cx="12000000" cy="507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" y="800747"/>
            <a:ext cx="12000000" cy="5339109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77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de">
  <p:cSld name="Single Column W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42913" y="247341"/>
            <a:ext cx="11344276" cy="116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42913" y="1719263"/>
            <a:ext cx="11344275" cy="442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▪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marL="3047924" lvl="4" indent="-40639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362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4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" y="141191"/>
            <a:ext cx="12000000" cy="507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" y="800747"/>
            <a:ext cx="12000000" cy="5339109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55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61655-7367-B745-91C2-530591A34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968" y="6356350"/>
            <a:ext cx="155341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2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19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3" r:id="rId3"/>
    <p:sldLayoutId id="2147483684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  <p:sldLayoutId id="2147483685" r:id="rId17"/>
    <p:sldLayoutId id="214748368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6" r:id="rId2"/>
    <p:sldLayoutId id="2147483687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Linu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en.wikipedia.org/wiki/Page_table" TargetMode="External"/><Relationship Id="rId4" Type="http://schemas.openxmlformats.org/officeDocument/2006/relationships/hyperlink" Target="https://en.wikipedia.org/wiki/Virtual_memo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2018/08/29/tune-linux-kernel-parameters-for-postgresql-optimization/" TargetMode="External"/><Relationship Id="rId2" Type="http://schemas.openxmlformats.org/officeDocument/2006/relationships/hyperlink" Target="https://www.percona.com/blog/2018/08/31/tuning-postgresql-database-parameters-to-optimize-performance/" TargetMode="Externa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ja.wikipedia.org/wiki/Linux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ixabay.com/en/dialog-tip-advice-hint-speaking-14881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pngimg.com/download/27010" TargetMode="External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hyperlink" Target="https://en.wikipedia.org/wiki/PostgreSQL" TargetMode="External"/><Relationship Id="rId5" Type="http://schemas.openxmlformats.org/officeDocument/2006/relationships/hyperlink" Target="https://simple.wikipedia.org/wiki/Windows_2000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074956" y="3534303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96584"/>
            <a:ext cx="61826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PostgreSQL High-Performance Tuning and Optimization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37888E-4189-CE4A-A933-0227221B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260052" y="3843670"/>
            <a:ext cx="494290" cy="5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DC00B-EEE3-7F42-A444-47758CF23E0D}"/>
              </a:ext>
            </a:extLst>
          </p:cNvPr>
          <p:cNvSpPr txBox="1"/>
          <p:nvPr/>
        </p:nvSpPr>
        <p:spPr>
          <a:xfrm>
            <a:off x="7250082" y="1626569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maintenance_work_mem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9F9B7-7700-7F45-988C-ED0FE359ECBF}"/>
              </a:ext>
            </a:extLst>
          </p:cNvPr>
          <p:cNvSpPr txBox="1"/>
          <p:nvPr/>
        </p:nvSpPr>
        <p:spPr>
          <a:xfrm>
            <a:off x="7250082" y="2607328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synchronous_commit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B3DC4-A9A5-D448-8D08-1787E538CA5D}"/>
              </a:ext>
            </a:extLst>
          </p:cNvPr>
          <p:cNvSpPr txBox="1"/>
          <p:nvPr/>
        </p:nvSpPr>
        <p:spPr>
          <a:xfrm>
            <a:off x="7250082" y="3588087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checkpoint_timeout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F2E668-28B5-AE46-88C9-7409BE2CCA87}"/>
              </a:ext>
            </a:extLst>
          </p:cNvPr>
          <p:cNvSpPr txBox="1"/>
          <p:nvPr/>
        </p:nvSpPr>
        <p:spPr>
          <a:xfrm>
            <a:off x="7250082" y="4568847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lvl="0" algn="l"/>
            <a:r>
              <a:rPr lang="en-US" dirty="0">
                <a:solidFill>
                  <a:schemeClr val="bg1"/>
                </a:solidFill>
                <a:sym typeface="Calibri"/>
              </a:rPr>
              <a:t>checkpoint_completion_target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ECC69D34-5D61-504A-A778-4CD1C925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5" y="1893203"/>
            <a:ext cx="2225932" cy="22259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15DBF2-DAB5-4C49-84EF-17E4184F6875}"/>
              </a:ext>
            </a:extLst>
          </p:cNvPr>
          <p:cNvSpPr txBox="1"/>
          <p:nvPr/>
        </p:nvSpPr>
        <p:spPr>
          <a:xfrm>
            <a:off x="2640016" y="1626569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shared_buffers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B3DAC-0566-5147-B71D-C3B38F75C098}"/>
              </a:ext>
            </a:extLst>
          </p:cNvPr>
          <p:cNvSpPr txBox="1"/>
          <p:nvPr/>
        </p:nvSpPr>
        <p:spPr>
          <a:xfrm>
            <a:off x="2640016" y="2602852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wal_buffers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EBDAD-EDFD-E84C-A4D3-66ED30250F97}"/>
              </a:ext>
            </a:extLst>
          </p:cNvPr>
          <p:cNvSpPr txBox="1"/>
          <p:nvPr/>
        </p:nvSpPr>
        <p:spPr>
          <a:xfrm>
            <a:off x="2640016" y="3579135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342900" lvl="0" indent="-342900" algn="ctr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sym typeface="Calibri"/>
              </a:rPr>
              <a:t>effective_cache_size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F8982B-89EB-7B4E-AD2E-3A77E7D75BA0}"/>
              </a:ext>
            </a:extLst>
          </p:cNvPr>
          <p:cNvSpPr txBox="1"/>
          <p:nvPr/>
        </p:nvSpPr>
        <p:spPr>
          <a:xfrm>
            <a:off x="2640016" y="4555418"/>
            <a:ext cx="4320000" cy="5400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cs typeface="Arial" pitchFamily="34" charset="0"/>
                <a:sym typeface="Calibri"/>
              </a:rPr>
              <a:t>shared_buffers</a:t>
            </a:r>
            <a:endParaRPr 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D39A929D-425D-4342-B8F9-BA8FBAC0F9A4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Tuning</a:t>
            </a:r>
            <a:r>
              <a:rPr lang="en-US" dirty="0">
                <a:solidFill>
                  <a:schemeClr val="bg1"/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032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body" sz="quarter" idx="10"/>
          </p:nvPr>
        </p:nvSpPr>
        <p:spPr>
          <a:xfrm>
            <a:off x="95999" y="1142910"/>
            <a:ext cx="7024129" cy="1868199"/>
          </a:xfrm>
        </p:spPr>
        <p:txBody>
          <a:bodyPr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PostgreSQL uses its own buffer along with kernel buffered I/O.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PostgreSQL does not change the information on disk directly then how?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Writes the data to shared buffer cache.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backend process write that these blocks kernel buffer. </a:t>
            </a:r>
          </a:p>
        </p:txBody>
      </p:sp>
      <p:sp>
        <p:nvSpPr>
          <p:cNvPr id="109" name="Google Shape;109;p14"/>
          <p:cNvSpPr txBox="1"/>
          <p:nvPr/>
        </p:nvSpPr>
        <p:spPr>
          <a:xfrm>
            <a:off x="484189" y="2884133"/>
            <a:ext cx="7024129" cy="2597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>
              <a:buClr>
                <a:srgbClr val="993F3D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postgresql=# 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shared_buffers;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shared_buffers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128MB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78542" y="5813296"/>
            <a:ext cx="1141451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proper size for the POSTGRESQL shared buffer cache is the largest useful size that does not adversely affect other activity.</a:t>
            </a:r>
            <a:endParaRPr sz="16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400"/>
              </a:spcBef>
              <a:buClr>
                <a:srgbClr val="000000"/>
              </a:buClr>
              <a:buSzPts val="1400"/>
            </a:pPr>
            <a:r>
              <a:rPr lang="en-US" sz="1600" i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—Bruce Momjian</a:t>
            </a:r>
            <a:endParaRPr sz="16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674B0-D255-FA40-959E-152AFD20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68211" y="1916704"/>
            <a:ext cx="2263222" cy="218881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7FC8459-A805-D442-AC2F-502F3E5282FC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PostgreSQL Tuning / shared_</a:t>
            </a:r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CC87569D-92CD-1949-8BF3-452923052F75}"/>
              </a:ext>
            </a:extLst>
          </p:cNvPr>
          <p:cNvSpPr/>
          <p:nvPr/>
        </p:nvSpPr>
        <p:spPr>
          <a:xfrm rot="16200000" flipH="1">
            <a:off x="52746" y="5714704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shared_buffer</a:t>
            </a:r>
            <a:endParaRPr lang="en-US" dirty="0"/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580427"/>
              </p:ext>
            </p:extLst>
          </p:nvPr>
        </p:nvGraphicFramePr>
        <p:xfrm>
          <a:off x="906450" y="2007338"/>
          <a:ext cx="6891829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8158775" y="1878664"/>
            <a:ext cx="3937659" cy="4225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3197101" y="1607228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cs typeface="Arial" pitchFamily="34" charset="0"/>
              </a:rPr>
              <a:t>Shared_buffer vs TPS</a:t>
            </a:r>
            <a:endParaRPr lang="ko-KR" altLang="en-US" sz="20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8330715" y="2638758"/>
            <a:ext cx="14297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cs typeface="Arial" pitchFamily="34" charset="0"/>
              </a:rPr>
              <a:t>Shared_buffer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8805791" y="2027825"/>
            <a:ext cx="26436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Shared_buffer vs TPS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8381603" y="3042063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8329177" y="3319728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8329177" y="3661497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8329177" y="4003266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128 Megabyte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8329177" y="4345035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8329177" y="4686804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2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8329177" y="5028573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4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10512890" y="3319728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500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10512890" y="3661497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3023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10512890" y="4003266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6801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10512890" y="4345035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12898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10512890" y="4686804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30987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10512890" y="5028573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54536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10615463" y="2636804"/>
            <a:ext cx="1008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TPS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BDAAB-97A4-A545-B034-7E7105ADB10A}"/>
              </a:ext>
            </a:extLst>
          </p:cNvPr>
          <p:cNvSpPr txBox="1"/>
          <p:nvPr/>
        </p:nvSpPr>
        <p:spPr>
          <a:xfrm>
            <a:off x="8329177" y="5370342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8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1A63B-B6F9-3341-8ABF-BCE4125CEDEA}"/>
              </a:ext>
            </a:extLst>
          </p:cNvPr>
          <p:cNvSpPr txBox="1"/>
          <p:nvPr/>
        </p:nvSpPr>
        <p:spPr>
          <a:xfrm>
            <a:off x="8329177" y="5712113"/>
            <a:ext cx="1432818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cs typeface="Arial" pitchFamily="34" charset="0"/>
              </a:rPr>
              <a:t>16 Gigabyte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BAA7-B40A-484C-9D34-A37F4E2B43A7}"/>
              </a:ext>
            </a:extLst>
          </p:cNvPr>
          <p:cNvSpPr txBox="1"/>
          <p:nvPr/>
        </p:nvSpPr>
        <p:spPr>
          <a:xfrm>
            <a:off x="10512890" y="5370342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55352</a:t>
            </a:r>
            <a:endParaRPr lang="ko-KR" altLang="en-US" sz="1100" b="1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EF9BD-F33E-B547-9C98-F334482A4C87}"/>
              </a:ext>
            </a:extLst>
          </p:cNvPr>
          <p:cNvSpPr txBox="1"/>
          <p:nvPr/>
        </p:nvSpPr>
        <p:spPr>
          <a:xfrm>
            <a:off x="10512890" y="5712113"/>
            <a:ext cx="143281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cs typeface="Arial" pitchFamily="34" charset="0"/>
              </a:rPr>
              <a:t>55364</a:t>
            </a:r>
            <a:endParaRPr lang="ko-KR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body" sz="quarter" idx="10"/>
          </p:nvPr>
        </p:nvSpPr>
        <p:spPr>
          <a:xfrm>
            <a:off x="309401" y="1190445"/>
            <a:ext cx="11715822" cy="4548871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33" dirty="0"/>
              <a:t>Do you have Transaction?  Obviously</a:t>
            </a:r>
          </a:p>
          <a:p>
            <a:pPr marL="457200" lvl="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33" dirty="0"/>
              <a:t>WAL – (Write Ahead LOG) Log your transactions</a:t>
            </a:r>
          </a:p>
          <a:p>
            <a:pPr marL="457200" lvl="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33" dirty="0"/>
              <a:t>Size of WAL files 16MB  with 8K Block size (can be changed at compile time) </a:t>
            </a:r>
          </a:p>
          <a:p>
            <a:pPr marL="457200" lvl="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33" dirty="0"/>
              <a:t>PostgreSQL writes WAL into the buffers(</a:t>
            </a:r>
            <a:r>
              <a:rPr lang="en-US" sz="2533" i="1" dirty="0"/>
              <a:t>wal_buffer </a:t>
            </a:r>
            <a:r>
              <a:rPr lang="en-US" sz="2533" dirty="0"/>
              <a:t>) and then these buffers are flushed to disk.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E9F53F5-41DD-5640-B8F2-EB84E692426C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PostgreSQL Tuning / wal_buffer</a:t>
            </a:r>
            <a:endParaRPr lang="en-US" dirty="0"/>
          </a:p>
        </p:txBody>
      </p:sp>
      <p:sp>
        <p:nvSpPr>
          <p:cNvPr id="6" name="Google Shape;110;p14">
            <a:extLst>
              <a:ext uri="{FF2B5EF4-FFF2-40B4-BE49-F238E27FC236}">
                <a16:creationId xmlns:a16="http://schemas.microsoft.com/office/drawing/2014/main" id="{32894597-8A94-B841-8C57-BBFB14386767}"/>
              </a:ext>
            </a:extLst>
          </p:cNvPr>
          <p:cNvSpPr txBox="1"/>
          <p:nvPr/>
        </p:nvSpPr>
        <p:spPr>
          <a:xfrm>
            <a:off x="819427" y="5739316"/>
            <a:ext cx="1127657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i="1" dirty="0">
                <a:solidFill>
                  <a:srgbClr val="0070C0"/>
                </a:solidFill>
              </a:rPr>
              <a:t>Bigger value for wal_buffer in case of lot of concurrent connection gives better performance. 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E9F0CE3F-CA08-E841-AE37-DEC959D21549}"/>
              </a:ext>
            </a:extLst>
          </p:cNvPr>
          <p:cNvSpPr/>
          <p:nvPr/>
        </p:nvSpPr>
        <p:spPr>
          <a:xfrm rot="16200000" flipH="1">
            <a:off x="222856" y="575508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Frame 17">
            <a:extLst>
              <a:ext uri="{FF2B5EF4-FFF2-40B4-BE49-F238E27FC236}">
                <a16:creationId xmlns:a16="http://schemas.microsoft.com/office/drawing/2014/main" id="{10CC8B52-A8F4-5B40-AF66-514F346ED693}"/>
              </a:ext>
            </a:extLst>
          </p:cNvPr>
          <p:cNvSpPr/>
          <p:nvPr/>
        </p:nvSpPr>
        <p:spPr>
          <a:xfrm>
            <a:off x="6457712" y="1645930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1">
            <a:extLst>
              <a:ext uri="{FF2B5EF4-FFF2-40B4-BE49-F238E27FC236}">
                <a16:creationId xmlns:a16="http://schemas.microsoft.com/office/drawing/2014/main" id="{8412ADC3-A52D-444F-9DEB-35A8824EC373}"/>
              </a:ext>
            </a:extLst>
          </p:cNvPr>
          <p:cNvSpPr/>
          <p:nvPr/>
        </p:nvSpPr>
        <p:spPr>
          <a:xfrm rot="16200000" flipH="1">
            <a:off x="341199" y="5957572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Google Shape;130;p17">
            <a:extLst>
              <a:ext uri="{FF2B5EF4-FFF2-40B4-BE49-F238E27FC236}">
                <a16:creationId xmlns:a16="http://schemas.microsoft.com/office/drawing/2014/main" id="{D38FC802-36C9-CA41-93D3-DFECCB2C4916}"/>
              </a:ext>
            </a:extLst>
          </p:cNvPr>
          <p:cNvSpPr txBox="1">
            <a:spLocks/>
          </p:cNvSpPr>
          <p:nvPr/>
        </p:nvSpPr>
        <p:spPr>
          <a:xfrm>
            <a:off x="947964" y="5941802"/>
            <a:ext cx="11386700" cy="507881"/>
          </a:xfr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i="1" dirty="0">
              <a:solidFill>
                <a:srgbClr val="FF9300"/>
              </a:solidFill>
              <a:sym typeface="Calibri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r>
              <a:rPr lang="en-US" sz="29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It should be large enough to hold most accessed tables, but at the same time small enough to avoid swap.</a:t>
            </a:r>
            <a:endParaRPr lang="en-US" sz="29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i="1" dirty="0">
              <a:solidFill>
                <a:srgbClr val="FF9300"/>
              </a:solidFill>
              <a:sym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BF271-5F13-2140-9A97-AFCC32743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0000"/>
                </a:solidFill>
              </a:rPr>
              <a:t>PostgreSQL Tuning </a:t>
            </a:r>
            <a:r>
              <a:rPr lang="en-US" sz="4500" dirty="0">
                <a:sym typeface="Calibri"/>
              </a:rPr>
              <a:t>effective_cache_size </a:t>
            </a:r>
            <a:endParaRPr lang="en-PK" sz="4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07590-A1E3-1548-B828-12AFE7069311}"/>
              </a:ext>
            </a:extLst>
          </p:cNvPr>
          <p:cNvSpPr/>
          <p:nvPr/>
        </p:nvSpPr>
        <p:spPr>
          <a:xfrm>
            <a:off x="351013" y="1345720"/>
            <a:ext cx="11386700" cy="400042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457200" indent="-4572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This used by the optimizer to estimate the size of the kernel's disk buffer cache.</a:t>
            </a:r>
          </a:p>
          <a:p>
            <a:pPr marL="457200" indent="-4572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  <a:sym typeface="Calibri"/>
              </a:rPr>
              <a:t>The effective_cache_size provides an estimate of the memory available for disk caching. </a:t>
            </a:r>
          </a:p>
          <a:p>
            <a:pPr marL="457200" indent="-4572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  <a:sym typeface="Calibri"/>
              </a:rPr>
              <a:t>It is just a guideline, not the exact allocated memory or cache size.</a:t>
            </a:r>
          </a:p>
        </p:txBody>
      </p:sp>
    </p:spTree>
    <p:extLst>
      <p:ext uri="{BB962C8B-B14F-4D97-AF65-F5344CB8AC3E}">
        <p14:creationId xmlns:p14="http://schemas.microsoft.com/office/powerpoint/2010/main" val="365471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BC2BA1-D037-0240-B962-C5BDFE7A4E0A}"/>
              </a:ext>
            </a:extLst>
          </p:cNvPr>
          <p:cNvSpPr/>
          <p:nvPr/>
        </p:nvSpPr>
        <p:spPr>
          <a:xfrm>
            <a:off x="323529" y="1337095"/>
            <a:ext cx="11573197" cy="390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This configuration is used for complex sorting.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GB" dirty="0"/>
              <a:t>It allows PostgreSQL to do larger in-memory sorts.</a:t>
            </a:r>
            <a:endParaRPr lang="en-US" dirty="0">
              <a:sym typeface="Calibri"/>
            </a:endParaRP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Each value is per session based, that means if you set that value to 10MB and 10 users issue sort queries then 100MB will be allocated.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In case of merge sort, if x number of tables are involved in the sort then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x * work_mem</a:t>
            </a:r>
            <a:r>
              <a:rPr lang="en-US" dirty="0">
                <a:sym typeface="Calibri"/>
              </a:rPr>
              <a:t> will be used.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dirty="0">
                <a:sym typeface="Calibri"/>
              </a:rPr>
              <a:t>It will allocate when required.</a:t>
            </a:r>
            <a:r>
              <a:rPr lang="en-GB" dirty="0"/>
              <a:t> </a:t>
            </a:r>
          </a:p>
          <a:p>
            <a:pPr marL="457200" indent="-457200">
              <a:lnSpc>
                <a:spcPct val="200000"/>
              </a:lnSpc>
              <a:buFontTx/>
              <a:buChar char="•"/>
            </a:pPr>
            <a:r>
              <a:rPr lang="en-GB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Line in </a:t>
            </a:r>
            <a:r>
              <a:rPr lang="en-GB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EXPLAIN ANALYZE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“Sort Method: external merge  Disk: 70208kB”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AA5055-35F9-C642-8946-8B0905866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4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50D43-4AAC-1F46-A9E0-09B76DC2A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PostgreSQL Tuning / work_mem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3C9E8D-1196-594B-B724-2689885C4CEF}"/>
              </a:ext>
            </a:extLst>
          </p:cNvPr>
          <p:cNvSpPr/>
          <p:nvPr/>
        </p:nvSpPr>
        <p:spPr>
          <a:xfrm>
            <a:off x="623976" y="1416996"/>
            <a:ext cx="10944046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2MB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            QUERY PLAN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Gather Merge  (cost=848382.53..1917901.57 rows=9166666 width=9) (actual time=5646.575..12567.495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Planned: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Workers Launched: 2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Sort  (cost=847382.51..858840.84 rows=4583333 width=9) (actual time=5568.049..7110.789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Sort Method: external merge  Disk: 74304kB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0: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Worker 1:  Sort Method: external merge  Disk: 70208kB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-&gt;  Parallel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(cost=0.00..105293.33 rows=4583333 width=9) (actual time=0.018..985.524 rows=3666667 loops=3)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0.055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13724.353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 rows)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31A3-0F8C-5F4D-94AD-A60C9BB55789}"/>
              </a:ext>
            </a:extLst>
          </p:cNvPr>
          <p:cNvSpPr/>
          <p:nvPr/>
        </p:nvSpPr>
        <p:spPr>
          <a:xfrm>
            <a:off x="623976" y="4103857"/>
            <a:ext cx="10944046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work_mem ='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1GB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 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  (cost=1455965.01..1483465.01 rows=11000000 width=9) (actual time=5346.423..6554.609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Key: id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Sort Method: quicksort  Memory: 916136kB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-&gt; 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on foo  (cost=0.00..169460.00 rows=11000000 width=9) (actual time=0.011..1794.912 rows=11000000 loops=1)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0.049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7756.950 ms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rows)</a:t>
            </a:r>
          </a:p>
          <a:p>
            <a:b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7757.595 ms (00:07.758)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12590029-1F46-7944-BA30-F55F075E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7358" y="5335438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64EEB31E-A9CA-5E4B-80D9-51B43A85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7358" y="3429000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72F41-F588-9F48-8BA3-CA9A8BDE5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maintenance_work_mem</a:t>
            </a:r>
            <a:endParaRPr lang="en-PK" dirty="0"/>
          </a:p>
        </p:txBody>
      </p:sp>
      <p:sp>
        <p:nvSpPr>
          <p:cNvPr id="7" name="Google Shape;146;p19">
            <a:extLst>
              <a:ext uri="{FF2B5EF4-FFF2-40B4-BE49-F238E27FC236}">
                <a16:creationId xmlns:a16="http://schemas.microsoft.com/office/drawing/2014/main" id="{3AADBCAE-C85F-134B-AC5F-7EFCAC1E812E}"/>
              </a:ext>
            </a:extLst>
          </p:cNvPr>
          <p:cNvSpPr txBox="1">
            <a:spLocks/>
          </p:cNvSpPr>
          <p:nvPr/>
        </p:nvSpPr>
        <p:spPr>
          <a:xfrm>
            <a:off x="214151" y="1311215"/>
            <a:ext cx="11573197" cy="4899804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en-US"/>
            </a:defPPr>
            <a:lvl1pPr marL="457200" indent="-4572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33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Calibri"/>
              </a:rPr>
              <a:t>maintenance_work_mem is a memory setting used for maintenance tasks. </a:t>
            </a:r>
            <a:endParaRPr lang="en-US" dirty="0"/>
          </a:p>
          <a:p>
            <a:r>
              <a:rPr lang="en-US" dirty="0">
                <a:sym typeface="Calibri"/>
              </a:rPr>
              <a:t>The default value is 64MB. </a:t>
            </a:r>
            <a:endParaRPr lang="en-US" dirty="0"/>
          </a:p>
          <a:p>
            <a:r>
              <a:rPr lang="en-US" dirty="0">
                <a:sym typeface="Calibri"/>
              </a:rPr>
              <a:t>Setting a large value helps in tasks like VACUUM, RESTORE, CREATE INDEX, ADD FOREIGN KEY and ALTER TABLE.</a:t>
            </a:r>
          </a:p>
        </p:txBody>
      </p:sp>
    </p:spTree>
    <p:extLst>
      <p:ext uri="{BB962C8B-B14F-4D97-AF65-F5344CB8AC3E}">
        <p14:creationId xmlns:p14="http://schemas.microsoft.com/office/powerpoint/2010/main" val="42524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277E-8C34-AC40-82C7-53311F56B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maintenance_work_mem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5AAEB-2473-6541-BC20-73C30B4A7BCC}"/>
              </a:ext>
            </a:extLst>
          </p:cNvPr>
          <p:cNvSpPr/>
          <p:nvPr/>
        </p:nvSpPr>
        <p:spPr>
          <a:xfrm>
            <a:off x="707115" y="1360037"/>
            <a:ext cx="1104206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maintenance_work_mem='10MB';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10MB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12374.931 ms (00:12.375)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395F-D209-E040-B77D-0EC41EFBD566}"/>
              </a:ext>
            </a:extLst>
          </p:cNvPr>
          <p:cNvSpPr/>
          <p:nvPr/>
        </p:nvSpPr>
        <p:spPr>
          <a:xfrm>
            <a:off x="692988" y="4149900"/>
            <a:ext cx="1080602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maintenance_work_mem='1GB';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maintenance_work_mem;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maintenance_work_mem 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1GB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idx_foo ON foo(id);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9550.766 ms (00:09.551)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5C3F56D0-CD73-3547-8A68-B4E89110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136" y="3230592"/>
            <a:ext cx="914400" cy="521898"/>
          </a:xfrm>
          <a:prstGeom prst="rect">
            <a:avLst/>
          </a:prstGeom>
        </p:spPr>
      </p:pic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4C822F65-E4EB-304F-B8C9-69FEF6DA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136" y="6021102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sz="quarter" idx="10"/>
          </p:nvPr>
        </p:nvSpPr>
        <p:spPr>
          <a:xfrm>
            <a:off x="435672" y="1207699"/>
            <a:ext cx="11573197" cy="4313208"/>
          </a:xfr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This is used to enforce that commit will wait for WAL to be written on disk before returning a success status to the client. 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This is a trade-off between performance and reliability.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Increasing reliability decreases performance and vice </a:t>
            </a:r>
            <a:r>
              <a:rPr lang="en-US" sz="2533">
                <a:sym typeface="Calibri"/>
              </a:rPr>
              <a:t>versa.</a:t>
            </a:r>
            <a:endParaRPr lang="en-US" sz="2533" dirty="0">
              <a:sym typeface="Calibri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EAF1B53-0C7A-2045-9E45-7B093123B995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synchronous_commit</a:t>
            </a:r>
          </a:p>
        </p:txBody>
      </p:sp>
      <p:sp>
        <p:nvSpPr>
          <p:cNvPr id="4" name="Google Shape;110;p14">
            <a:extLst>
              <a:ext uri="{FF2B5EF4-FFF2-40B4-BE49-F238E27FC236}">
                <a16:creationId xmlns:a16="http://schemas.microsoft.com/office/drawing/2014/main" id="{536C045B-8B12-DE49-A5A9-B4371B6AC609}"/>
              </a:ext>
            </a:extLst>
          </p:cNvPr>
          <p:cNvSpPr txBox="1"/>
          <p:nvPr/>
        </p:nvSpPr>
        <p:spPr>
          <a:xfrm>
            <a:off x="819427" y="5739316"/>
            <a:ext cx="11276571" cy="6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dirty="0">
                <a:solidFill>
                  <a:srgbClr val="0070C0"/>
                </a:solidFill>
              </a:rPr>
              <a:t>Synchronous commit doesn't introduce the risk of </a:t>
            </a:r>
            <a:r>
              <a:rPr lang="en-GB" sz="1600" i="1" dirty="0">
                <a:solidFill>
                  <a:srgbClr val="0070C0"/>
                </a:solidFill>
              </a:rPr>
              <a:t>corruption</a:t>
            </a:r>
            <a:r>
              <a:rPr lang="en-GB" sz="1600" dirty="0">
                <a:solidFill>
                  <a:srgbClr val="0070C0"/>
                </a:solidFill>
              </a:rPr>
              <a:t>, which is really bad, just some risk of data </a:t>
            </a:r>
            <a:r>
              <a:rPr lang="en-GB" sz="1600" i="1" dirty="0">
                <a:solidFill>
                  <a:srgbClr val="0070C0"/>
                </a:solidFill>
              </a:rPr>
              <a:t>loss</a:t>
            </a:r>
            <a:r>
              <a:rPr lang="en-GB" sz="16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700" i="1" dirty="0">
                <a:sym typeface="Calibri"/>
              </a:rPr>
              <a:t>https://</a:t>
            </a:r>
            <a:r>
              <a:rPr lang="en-US" sz="700" i="1" dirty="0" err="1">
                <a:sym typeface="Calibri"/>
              </a:rPr>
              <a:t>wiki.postgresql.org</a:t>
            </a:r>
            <a:r>
              <a:rPr lang="en-US" sz="700" i="1" dirty="0">
                <a:sym typeface="Calibri"/>
              </a:rPr>
              <a:t>/wiki/</a:t>
            </a:r>
            <a:r>
              <a:rPr lang="en-US" sz="700" i="1" dirty="0" err="1">
                <a:sym typeface="Calibri"/>
              </a:rPr>
              <a:t>Tuning_Your_PostgreSQL_Server</a:t>
            </a:r>
            <a:endParaRPr lang="en-US" sz="700" i="1" dirty="0">
              <a:sym typeface="Calibri"/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ABED5271-FF12-3E45-B45E-71A13C0E9036}"/>
              </a:ext>
            </a:extLst>
          </p:cNvPr>
          <p:cNvSpPr/>
          <p:nvPr/>
        </p:nvSpPr>
        <p:spPr>
          <a:xfrm rot="16200000" flipH="1">
            <a:off x="222856" y="575508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Senior Software Architect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Percona LLC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9890463-B869-E645-9066-8D05B4322A1F}"/>
              </a:ext>
            </a:extLst>
          </p:cNvPr>
          <p:cNvSpPr/>
          <p:nvPr/>
        </p:nvSpPr>
        <p:spPr>
          <a:xfrm>
            <a:off x="4221742" y="555283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6089FCE7-8884-9741-80B8-4AC63C71AB34}"/>
              </a:ext>
            </a:extLst>
          </p:cNvPr>
          <p:cNvSpPr/>
          <p:nvPr/>
        </p:nvSpPr>
        <p:spPr>
          <a:xfrm>
            <a:off x="4221743" y="365873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2B6A6525-EA87-A045-B029-29A5211C880F}"/>
              </a:ext>
            </a:extLst>
          </p:cNvPr>
          <p:cNvSpPr>
            <a:spLocks noChangeAspect="1"/>
          </p:cNvSpPr>
          <p:nvPr/>
        </p:nvSpPr>
        <p:spPr>
          <a:xfrm>
            <a:off x="4221742" y="466204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@</a:t>
            </a:r>
            <a:r>
              <a:rPr lang="en-GB" sz="1200" dirty="0" err="1"/>
              <a:t>ibrar_ahmad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https://www.linkedin.com/in/ibrarahmed74/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PostgreSQL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98057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sz="quarter" idx="10"/>
          </p:nvPr>
        </p:nvSpPr>
        <p:spPr>
          <a:xfrm>
            <a:off x="309401" y="1293962"/>
            <a:ext cx="11573197" cy="4951563"/>
          </a:xfr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PostgreSQL writes changes into WAL. The checkpoint process flushes the data into the data files.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More checkpoints have a negative impact on performance.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Frequent checkpoint reduce the recovery time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endParaRPr lang="en-US" sz="2533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54A436D-91D0-5A43-8FC1-64FA5B52331E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checkpoint_timeout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843071" y="2985146"/>
            <a:ext cx="5531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  <a:sym typeface="Arial"/>
              </a:rPr>
              <a:t>Linux Tuning for PostgreSQL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624D4231-0F8B-A240-838C-9A8D9414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2392" y="2626448"/>
            <a:ext cx="640677" cy="7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4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sz="quarter" idx="10"/>
          </p:nvPr>
        </p:nvSpPr>
        <p:spPr>
          <a:xfrm>
            <a:off x="309401" y="1496027"/>
            <a:ext cx="11573197" cy="4809101"/>
          </a:xfrm>
        </p:spPr>
        <p:txBody>
          <a:bodyPr anchor="ctr">
            <a:normAutofit fontScale="85000" lnSpcReduction="10000"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Direct IO, Buffered IO and Double buffering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PostgreSQL believes that the Operating system (Kernel) knows much better about storage and IO scheduling.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PostgreSQL has its own buffering; and also needs the pages cache.  Double Buffering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It Increase the use of memory.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And different kernel and setting behave differently.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endParaRPr lang="en-US" sz="2533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5B87560-E2DF-1749-99CB-F50E0CE1AF56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Input Output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1;p21">
            <a:extLst>
              <a:ext uri="{FF2B5EF4-FFF2-40B4-BE49-F238E27FC236}">
                <a16:creationId xmlns:a16="http://schemas.microsoft.com/office/drawing/2014/main" id="{F126A305-8C3B-F046-8C9F-A11E5FAAD10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09401" y="1190445"/>
            <a:ext cx="8407879" cy="4580123"/>
          </a:xfrm>
        </p:spPr>
        <p:txBody>
          <a:bodyPr anchor="ctr">
            <a:normAutofit fontScale="92500"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Every process is given the impression that it is working with large, contiguous sections of memory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Each process runs in its own dedicated address space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Pages Table are used to translate the virtual addresses seen by the application into Physical Address</a:t>
            </a:r>
            <a:br>
              <a:rPr lang="en-US" sz="2533" dirty="0"/>
            </a:br>
            <a:endParaRPr lang="en-US" sz="2533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6C91F-0853-3743-8ED7-AEF6F387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1087432"/>
            <a:ext cx="2938272" cy="49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2B692D-DB90-5441-AA6A-6FC9C814715C}"/>
              </a:ext>
            </a:extLst>
          </p:cNvPr>
          <p:cNvSpPr/>
          <p:nvPr/>
        </p:nvSpPr>
        <p:spPr>
          <a:xfrm>
            <a:off x="0" y="6000076"/>
            <a:ext cx="11896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https://en.wikipedia.org/wiki/Virtual_memory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https://en.wikipedia.org/wiki/Page_table</a:t>
            </a:r>
            <a:endParaRPr lang="en-US" sz="16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2C3B6AE-6E2D-5044-B0B1-D5DAF96D61C6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1D82C-6FC3-F546-AE6B-65759D77D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346" y="1927492"/>
            <a:ext cx="6994832" cy="3248357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Translation Lookaside Buffer is a memory cache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reduce the time to  access a user memory location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a match is found the physical address of the page is returned → </a:t>
            </a:r>
            <a:r>
              <a:rPr lang="en-US" sz="2400" dirty="0">
                <a:solidFill>
                  <a:srgbClr val="FF4100"/>
                </a:solidFill>
              </a:rPr>
              <a:t>TLB hit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match not found scan the page table (</a:t>
            </a:r>
            <a:r>
              <a:rPr lang="en-US" sz="2400" i="1" dirty="0"/>
              <a:t>walk</a:t>
            </a:r>
            <a:r>
              <a:rPr lang="en-US" sz="2400" dirty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looking for the address mapping (entry) → </a:t>
            </a:r>
            <a:r>
              <a:rPr lang="en-US" sz="2400" dirty="0">
                <a:solidFill>
                  <a:srgbClr val="FF4100"/>
                </a:solidFill>
              </a:rPr>
              <a:t>TLB miss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41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A19334-87FE-B54A-86DC-A92361FC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3" y="1927492"/>
            <a:ext cx="4908163" cy="33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E81597-CFCB-CD49-9083-4A04813B0F07}"/>
              </a:ext>
            </a:extLst>
          </p:cNvPr>
          <p:cNvSpPr/>
          <p:nvPr/>
        </p:nvSpPr>
        <p:spPr>
          <a:xfrm>
            <a:off x="1116715" y="5826222"/>
            <a:ext cx="6445226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Small page size bigger </a:t>
            </a:r>
            <a:r>
              <a:rPr lang="en-US" sz="2400" u="sng" dirty="0">
                <a:solidFill>
                  <a:srgbClr val="0070C0"/>
                </a:solidFill>
              </a:rPr>
              <a:t>TLB</a:t>
            </a:r>
            <a:r>
              <a:rPr lang="en-US" sz="2400" dirty="0">
                <a:solidFill>
                  <a:srgbClr val="0070C0"/>
                </a:solidFill>
              </a:rPr>
              <a:t> size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→ expensive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A5E7D8D-8BB6-9442-9BDF-8B81E84EB32C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Translation Lookaside Buffer (TLB)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86208BBD-894C-4E4E-B32C-82DEA306F401}"/>
              </a:ext>
            </a:extLst>
          </p:cNvPr>
          <p:cNvSpPr/>
          <p:nvPr/>
        </p:nvSpPr>
        <p:spPr>
          <a:xfrm rot="16200000" flipH="1">
            <a:off x="298067" y="587827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body" sz="quarter" idx="10"/>
          </p:nvPr>
        </p:nvSpPr>
        <p:spPr>
          <a:xfrm>
            <a:off x="205884" y="1573665"/>
            <a:ext cx="10628893" cy="4033506"/>
          </a:xfrm>
        </p:spPr>
        <p:txBody>
          <a:bodyPr anchor="ctr">
            <a:normAutofit lnSpcReduction="10000"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Different OS has different size of Pages 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Linux has a concept of Classic Huge Pages and </a:t>
            </a:r>
            <a:r>
              <a:rPr lang="en" sz="2533" dirty="0"/>
              <a:t>Transparent Huge Pages</a:t>
            </a:r>
            <a:r>
              <a:rPr lang="en-US" sz="2533" dirty="0">
                <a:sym typeface="Calibri"/>
              </a:rPr>
              <a:t>.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BSD has </a:t>
            </a:r>
            <a:r>
              <a:rPr lang="en-US" sz="2533" dirty="0"/>
              <a:t>Super Pages.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Windows has </a:t>
            </a:r>
            <a:r>
              <a:rPr lang="en-US" sz="2533" dirty="0"/>
              <a:t>Large Pages.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A7A9BFF-5007-6441-9F28-469BD54A817A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sym typeface="Calibri"/>
              </a:rPr>
              <a:t>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CFF5D7-D8A6-904F-A808-88B704E68057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6FA8CE-94C4-564B-A164-D6A959A27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Linux Page sizes</a:t>
            </a:r>
            <a:endParaRPr lang="en-PK" dirty="0"/>
          </a:p>
        </p:txBody>
      </p:sp>
      <p:graphicFrame>
        <p:nvGraphicFramePr>
          <p:cNvPr id="277" name="Google Shape;277;p37"/>
          <p:cNvGraphicFramePr/>
          <p:nvPr>
            <p:extLst>
              <p:ext uri="{D42A27DB-BD31-4B8C-83A1-F6EECF244321}">
                <p14:modId xmlns:p14="http://schemas.microsoft.com/office/powerpoint/2010/main" val="2568393062"/>
              </p:ext>
            </p:extLst>
          </p:nvPr>
        </p:nvGraphicFramePr>
        <p:xfrm>
          <a:off x="8461839" y="3176507"/>
          <a:ext cx="2611733" cy="219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4K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67108864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2M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131072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1G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256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37"/>
          <p:cNvSpPr/>
          <p:nvPr/>
        </p:nvSpPr>
        <p:spPr>
          <a:xfrm>
            <a:off x="8283089" y="3575968"/>
            <a:ext cx="1299800" cy="1166335"/>
          </a:xfrm>
          <a:custGeom>
            <a:avLst/>
            <a:gdLst/>
            <a:ahLst/>
            <a:cxnLst/>
            <a:rect l="l" t="t" r="r" b="b"/>
            <a:pathLst>
              <a:path w="38994" h="40339" extrusionOk="0">
                <a:moveTo>
                  <a:pt x="20025" y="2275"/>
                </a:moveTo>
                <a:cubicBezTo>
                  <a:pt x="13696" y="2275"/>
                  <a:pt x="5541" y="4406"/>
                  <a:pt x="2711" y="10067"/>
                </a:cubicBezTo>
                <a:cubicBezTo>
                  <a:pt x="47" y="15397"/>
                  <a:pt x="-297" y="21914"/>
                  <a:pt x="546" y="27813"/>
                </a:cubicBezTo>
                <a:cubicBezTo>
                  <a:pt x="1879" y="37141"/>
                  <a:pt x="16790" y="41483"/>
                  <a:pt x="26085" y="39933"/>
                </a:cubicBezTo>
                <a:cubicBezTo>
                  <a:pt x="29019" y="39444"/>
                  <a:pt x="29886" y="35356"/>
                  <a:pt x="31712" y="33008"/>
                </a:cubicBezTo>
                <a:cubicBezTo>
                  <a:pt x="37377" y="25724"/>
                  <a:pt x="42009" y="13120"/>
                  <a:pt x="36473" y="5738"/>
                </a:cubicBezTo>
                <a:cubicBezTo>
                  <a:pt x="30670" y="-1999"/>
                  <a:pt x="11797" y="-2046"/>
                  <a:pt x="7472" y="66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Google Shape;279;p37"/>
          <p:cNvSpPr txBox="1"/>
          <p:nvPr/>
        </p:nvSpPr>
        <p:spPr>
          <a:xfrm rot="-1148617">
            <a:off x="5552181" y="4291583"/>
            <a:ext cx="2625628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ea typeface="Caveat"/>
                <a:cs typeface="Arial" panose="020B0604020202020204" pitchFamily="34" charset="0"/>
                <a:sym typeface="Caveat"/>
              </a:rPr>
              <a:t>large/huge pages</a:t>
            </a:r>
            <a:endParaRPr sz="2400" dirty="0">
              <a:latin typeface="Arial" panose="020B0604020202020204" pitchFamily="34" charset="0"/>
              <a:ea typeface="Caveat"/>
              <a:cs typeface="Arial" panose="020B0604020202020204" pitchFamily="34" charset="0"/>
              <a:sym typeface="Caveat"/>
            </a:endParaRPr>
          </a:p>
        </p:txBody>
      </p:sp>
      <p:sp>
        <p:nvSpPr>
          <p:cNvPr id="8" name="Google Shape;161;p21">
            <a:extLst>
              <a:ext uri="{FF2B5EF4-FFF2-40B4-BE49-F238E27FC236}">
                <a16:creationId xmlns:a16="http://schemas.microsoft.com/office/drawing/2014/main" id="{6AF248AA-738B-EE41-9AAA-0959717A85CC}"/>
              </a:ext>
            </a:extLst>
          </p:cNvPr>
          <p:cNvSpPr txBox="1">
            <a:spLocks/>
          </p:cNvSpPr>
          <p:nvPr/>
        </p:nvSpPr>
        <p:spPr>
          <a:xfrm>
            <a:off x="2531579" y="1113552"/>
            <a:ext cx="9250820" cy="49248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457200" lvl="0" indent="-22860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Wingdings" charset="2"/>
              <a:buChar char="▪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Wingdings" charset="2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8786" indent="-457189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 Page size is 4K</a:t>
            </a:r>
          </a:p>
          <a:p>
            <a:pPr marL="558786" indent="-457189">
              <a:lnSpc>
                <a:spcPct val="115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modern processors support other page sizes</a:t>
            </a:r>
          </a:p>
          <a:p>
            <a:pPr marL="0" indent="0"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we consider a server with 256G of RAM: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6474D-BD95-AF4B-9F17-21B72D2AECA3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76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A4D59E-366E-D447-82A6-B1E7668A7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406" name="Google Shape;406;p54"/>
          <p:cNvSpPr txBox="1"/>
          <p:nvPr/>
        </p:nvSpPr>
        <p:spPr>
          <a:xfrm>
            <a:off x="2500914" y="1285336"/>
            <a:ext cx="9553263" cy="49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/proc/meminfo 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MemTotal</a:t>
            </a: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264041660 kB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...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Hugepagesize</a:t>
            </a: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 2048 kB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DirectMap4k:      128116 kB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DirectMap2M:     3956736 kB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DirectMap1G:    266338304 kB</a:t>
            </a:r>
          </a:p>
          <a:p>
            <a:pPr>
              <a:lnSpc>
                <a:spcPct val="115000"/>
              </a:lnSpc>
            </a:pPr>
            <a:endParaRPr lang="en"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vm.nr_hugepages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=256</a:t>
            </a: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indent="1574761">
              <a:lnSpc>
                <a:spcPct val="115000"/>
              </a:lnSpc>
            </a:pPr>
            <a:endParaRPr sz="2933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sz="1333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57917-66AD-D444-B250-9986CF0A142D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F30D386-6749-234E-A1EE-ADD298CD8238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6935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F3F224-1893-784C-88DD-3722D7354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413" name="Google Shape;413;p55"/>
          <p:cNvSpPr txBox="1"/>
          <p:nvPr/>
        </p:nvSpPr>
        <p:spPr>
          <a:xfrm>
            <a:off x="2596551" y="1328468"/>
            <a:ext cx="9468228" cy="48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vi /</a:t>
            </a:r>
            <a:r>
              <a:rPr lang="en" sz="2400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/default/grub</a:t>
            </a:r>
          </a:p>
          <a:p>
            <a:pPr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GRUB_CMDLINE_LINUX_DEFAULT="</a:t>
            </a:r>
            <a:r>
              <a:rPr lang="en-US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hugepagesz</a:t>
            </a: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=1GB </a:t>
            </a:r>
            <a:r>
              <a:rPr lang="en-US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default_hugepagesz</a:t>
            </a: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=1G”</a:t>
            </a:r>
          </a:p>
          <a:p>
            <a:pPr>
              <a:lnSpc>
                <a:spcPct val="115000"/>
              </a:lnSpc>
            </a:pPr>
            <a:endParaRPr lang="en-US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update-grub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Generating grub configuration file ...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US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/boot/vmlinuz-4.4.0-75-generic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</a:t>
            </a:r>
            <a:r>
              <a:rPr lang="en-US" sz="1333" dirty="0" err="1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initrd</a:t>
            </a: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 image: /boot/initrd.img-4.4.0-75-generic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/memtest86+.elf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Found memtest86+ image: /memtest86+.bin</a:t>
            </a:r>
          </a:p>
          <a:p>
            <a:pPr lvl="1">
              <a:lnSpc>
                <a:spcPct val="115000"/>
              </a:lnSpc>
            </a:pPr>
            <a:r>
              <a:rPr lang="en-US" sz="1333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	Done</a:t>
            </a:r>
          </a:p>
          <a:p>
            <a:pPr lvl="1">
              <a:lnSpc>
                <a:spcPct val="115000"/>
              </a:lnSpc>
            </a:pPr>
            <a:endParaRPr lang="en-US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1B2024"/>
                </a:solidFill>
                <a:latin typeface="Courier New"/>
                <a:ea typeface="Courier New"/>
                <a:cs typeface="Courier New"/>
                <a:sym typeface="Courier New"/>
              </a:rPr>
              <a:t># shutdown -r now</a:t>
            </a:r>
          </a:p>
          <a:p>
            <a:pPr lvl="0">
              <a:lnSpc>
                <a:spcPct val="115000"/>
              </a:lnSpc>
            </a:pPr>
            <a:endParaRPr lang="en-US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endParaRPr lang="en-US" sz="1333" dirty="0">
              <a:solidFill>
                <a:srgbClr val="1B20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US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lang="en-US" sz="1333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sz="1333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86946-8A3C-2548-ACE3-7D202AF531B2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425F51-8446-F24C-9B9C-FD63E2115413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0814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2FC9F9-53DC-0140-8D6F-78C65EBB9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Classic Huge Pages</a:t>
            </a:r>
            <a:endParaRPr lang="en-PK" dirty="0"/>
          </a:p>
        </p:txBody>
      </p:sp>
      <p:sp>
        <p:nvSpPr>
          <p:cNvPr id="508" name="Google Shape;508;p65"/>
          <p:cNvSpPr txBox="1"/>
          <p:nvPr/>
        </p:nvSpPr>
        <p:spPr>
          <a:xfrm>
            <a:off x="5163033" y="1986641"/>
            <a:ext cx="83108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933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9" name="Google Shape;509;p65"/>
          <p:cNvSpPr txBox="1"/>
          <p:nvPr/>
        </p:nvSpPr>
        <p:spPr>
          <a:xfrm>
            <a:off x="2570672" y="1199072"/>
            <a:ext cx="9494106" cy="500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vim /</a:t>
            </a:r>
            <a:r>
              <a:rPr lang="en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etc</a:t>
            </a: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</a:t>
            </a:r>
            <a:r>
              <a:rPr lang="en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/10/main/</a:t>
            </a:r>
            <a:r>
              <a:rPr lang="en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postgresql.conf</a:t>
            </a:r>
            <a:endParaRPr lang="en"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"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 err="1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huge_pages</a:t>
            </a:r>
            <a:r>
              <a:rPr lang="en-US" sz="2400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=ON # default is try</a:t>
            </a: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service </a:t>
            </a:r>
            <a:r>
              <a:rPr lang="en-US" sz="2400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postgresql</a:t>
            </a:r>
            <a:r>
              <a:rPr lang="en-US" sz="24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restart</a:t>
            </a:r>
          </a:p>
          <a:p>
            <a:pPr lvl="0">
              <a:lnSpc>
                <a:spcPct val="115000"/>
              </a:lnSpc>
            </a:pPr>
            <a:endParaRPr lang="en-US"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/>
            <a:endParaRPr lang="en-US" sz="24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4A86E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sz="24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50018-2756-D24A-A32C-7875BAAAD6B1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EA06E3F-172A-2749-8E0D-328B97821E19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7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53849" y="233476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Database Performance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96000" y="9863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53849" y="1528668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Arial" pitchFamily="34" charset="0"/>
              </a:rPr>
              <a:t>PostgreSQL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cs typeface="Arial" pitchFamily="34" charset="0"/>
              </a:rPr>
              <a:t>Modules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96000" y="139382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53849" y="2823860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Arial" pitchFamily="34" charset="0"/>
                <a:sym typeface="Arial"/>
              </a:rPr>
              <a:t>PostgreSQL Performance Tuning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096000" y="268902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53849" y="4119051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Arial" pitchFamily="34" charset="0"/>
                <a:sym typeface="Arial"/>
              </a:rPr>
              <a:t>Linux Kernel Tuning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096000" y="398421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664363"/>
            <a:ext cx="3040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</a:t>
            </a: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1A44F-A6E8-0B48-AFBE-FE622DC4C495}"/>
              </a:ext>
            </a:extLst>
          </p:cNvPr>
          <p:cNvSpPr txBox="1"/>
          <p:nvPr/>
        </p:nvSpPr>
        <p:spPr>
          <a:xfrm>
            <a:off x="7071427" y="5464172"/>
            <a:ext cx="4661840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Arial" pitchFamily="34" charset="0"/>
                <a:sym typeface="Arial"/>
              </a:rPr>
              <a:t>Questions and Answers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91D6C-052F-804A-A981-942C08639366}"/>
              </a:ext>
            </a:extLst>
          </p:cNvPr>
          <p:cNvSpPr txBox="1"/>
          <p:nvPr/>
        </p:nvSpPr>
        <p:spPr>
          <a:xfrm>
            <a:off x="6113578" y="532933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body" sz="quarter" idx="10"/>
          </p:nvPr>
        </p:nvSpPr>
        <p:spPr>
          <a:xfrm>
            <a:off x="2500914" y="1311214"/>
            <a:ext cx="9395812" cy="4727277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" sz="1600" dirty="0"/>
              <a:t>The kernel works in the background (</a:t>
            </a:r>
            <a:r>
              <a:rPr lang="en" sz="1600" dirty="0">
                <a:sym typeface="Courier New"/>
              </a:rPr>
              <a:t>khugepaged</a:t>
            </a:r>
            <a:r>
              <a:rPr lang="en" sz="1600" dirty="0"/>
              <a:t>) trying to: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sz="1600" dirty="0"/>
              <a:t>"create" huge pages.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sz="1600" dirty="0"/>
              <a:t>Find enough contiguous blocks of memory</a:t>
            </a:r>
          </a:p>
          <a:p>
            <a:pPr marL="1143000" lvl="1" indent="-457200">
              <a:lnSpc>
                <a:spcPct val="200000"/>
              </a:lnSpc>
            </a:pPr>
            <a:r>
              <a:rPr lang="en-US" sz="1600" dirty="0"/>
              <a:t>Convert them into a huge page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1600" dirty="0"/>
              <a:t>Transparently allocate them to processes when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/>
              <a:t>there is a "fit"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05089A8-91F7-A54C-9792-7C2562F46279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Transparent Huge pages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AC03F-C380-1449-B545-742BB3ED3123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AD66D9-5F71-CA4A-97D1-6F205D0FCCEA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0716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4038F-2F8D-0B43-B6EE-AA1391EFC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Disabling Transparent Huge pages</a:t>
            </a:r>
            <a:endParaRPr lang="en-PK" dirty="0"/>
          </a:p>
        </p:txBody>
      </p:sp>
      <p:sp>
        <p:nvSpPr>
          <p:cNvPr id="467" name="Google Shape;467;p61"/>
          <p:cNvSpPr txBox="1"/>
          <p:nvPr/>
        </p:nvSpPr>
        <p:spPr>
          <a:xfrm>
            <a:off x="2550852" y="1362209"/>
            <a:ext cx="9560636" cy="495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cat /proc/meminfo | grep AnonHuge</a:t>
            </a:r>
            <a:endParaRPr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600" b="1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AnonHugePages</a:t>
            </a:r>
            <a:r>
              <a:rPr lang="en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     2048 kB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lnSpc>
                <a:spcPct val="115000"/>
              </a:lnSpc>
            </a:pPr>
            <a:endParaRPr lang="en"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 </a:t>
            </a:r>
            <a:r>
              <a:rPr lang="en-US" sz="1600" b="1" dirty="0" err="1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ps</a:t>
            </a: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aux | </a:t>
            </a:r>
            <a:r>
              <a:rPr lang="en-US" sz="1600" b="1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grep</a:t>
            </a: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huge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root        42  0.0  0.0      0     0 ?        SN   Jan17   0:00 [khugepaged]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1600" dirty="0">
              <a:solidFill>
                <a:srgbClr val="1B2024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disable 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38179" lvl="1" indent="-228594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runtime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/sys/kernel/mm/transparent_hugepage/enabled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# echo never &gt; /sys/kernel/mm/transparent_hugepage/defrag</a:t>
            </a:r>
          </a:p>
          <a:p>
            <a:pPr lvl="0">
              <a:lnSpc>
                <a:spcPct val="115000"/>
              </a:lnSpc>
            </a:pPr>
            <a:endParaRPr lang="en-US"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838179" lvl="1" indent="-228594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boot 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GRUB_CMDLINE_LINUX_DEFAULT="(...) </a:t>
            </a:r>
            <a:r>
              <a:rPr lang="en-US" sz="1600" dirty="0">
                <a:solidFill>
                  <a:srgbClr val="4A86E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transparent_hugepage=never</a:t>
            </a:r>
            <a:r>
              <a:rPr lang="en-US" sz="1600" dirty="0">
                <a:solidFill>
                  <a:srgbClr val="1B2024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endParaRPr sz="1600" dirty="0">
              <a:solidFill>
                <a:srgbClr val="1B2024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471" name="Google Shape;471;p61"/>
          <p:cNvSpPr/>
          <p:nvPr/>
        </p:nvSpPr>
        <p:spPr>
          <a:xfrm>
            <a:off x="4905863" y="1744945"/>
            <a:ext cx="1267200" cy="371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05BE1-FA9C-E540-B2D0-F3410E264889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69A4A01-2AE2-9C47-A787-8FD7D3225D0E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0484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body" sz="quarter" idx="10"/>
          </p:nvPr>
        </p:nvSpPr>
        <p:spPr>
          <a:xfrm>
            <a:off x="2500914" y="1414732"/>
            <a:ext cx="9381684" cy="4994694"/>
          </a:xfrm>
        </p:spPr>
        <p:txBody>
          <a:bodyPr anchor="ctr">
            <a:normAutofit fontScale="92500" lnSpcReduction="20000"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 This is another kernel parameter that can affect the performance of the database. 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Used to control the swappiness (swapping pages to swap memory into RAM) behavior on a Linux system. 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The parameter can take anything from “0” to “100”.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The default value is 60.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/>
              <a:t>Higher value means more aggressively swap.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05452E3-C3B4-F04F-8A78-EC0DA3440436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vm.swappiness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BA4BC-3163-1142-BA8B-F7F054ADD546}"/>
              </a:ext>
            </a:extLst>
          </p:cNvPr>
          <p:cNvSpPr/>
          <p:nvPr/>
        </p:nvSpPr>
        <p:spPr>
          <a:xfrm>
            <a:off x="0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240D49A-C864-C34C-820E-C557EFD3DD9F}"/>
              </a:ext>
            </a:extLst>
          </p:cNvPr>
          <p:cNvSpPr/>
          <p:nvPr/>
        </p:nvSpPr>
        <p:spPr>
          <a:xfrm>
            <a:off x="323529" y="1713492"/>
            <a:ext cx="1853856" cy="21624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8839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body" sz="quarter" idx="10"/>
          </p:nvPr>
        </p:nvSpPr>
        <p:spPr>
          <a:xfrm>
            <a:off x="309401" y="1880558"/>
            <a:ext cx="11573197" cy="4286548"/>
          </a:xfrm>
        </p:spPr>
        <p:txBody>
          <a:bodyPr>
            <a:normAutofit fontScale="77500" lnSpcReduction="20000"/>
          </a:bodyPr>
          <a:lstStyle/>
          <a:p>
            <a:pPr marL="171450" lvl="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Applications acquire memory and free that memory when it is no longer needed. </a:t>
            </a:r>
            <a:endParaRPr lang="en-US" sz="2000" dirty="0"/>
          </a:p>
          <a:p>
            <a:pPr marL="171450" lvl="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But in some cases an application acquires too much memory and does not release it.  This can invoke the OOM killer. </a:t>
            </a:r>
          </a:p>
          <a:p>
            <a:pPr marL="171450" lvl="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used to control the memory over-commit.</a:t>
            </a:r>
          </a:p>
          <a:p>
            <a:pPr marL="171450" lvl="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has three options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  <a:sym typeface="Calibri"/>
              </a:rPr>
              <a:t>Heuristic overcommit, Do it intelligently (default); based kernel heuristics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  <a:sym typeface="Calibri"/>
              </a:rPr>
              <a:t>Allow overcommit anyway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  <a:sym typeface="Calibri"/>
              </a:rPr>
              <a:t>Don’t over commit beyond the overcommit ratio.</a:t>
            </a:r>
          </a:p>
          <a:p>
            <a:pPr lvl="1">
              <a:lnSpc>
                <a:spcPct val="20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01C89F4-DD77-2C45-8170-B054AED66177}"/>
              </a:ext>
            </a:extLst>
          </p:cNvPr>
          <p:cNvSpPr txBox="1">
            <a:spLocks/>
          </p:cNvSpPr>
          <p:nvPr/>
        </p:nvSpPr>
        <p:spPr>
          <a:xfrm>
            <a:off x="475929" y="69089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vm.overcommit_memory and vm.overcommit_ratio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6996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sz="quarter" idx="10"/>
          </p:nvPr>
        </p:nvSpPr>
        <p:spPr>
          <a:xfrm>
            <a:off x="375286" y="1932317"/>
            <a:ext cx="11573197" cy="3933645"/>
          </a:xfr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The </a:t>
            </a:r>
            <a:r>
              <a:rPr lang="en-US" sz="2533" dirty="0" err="1">
                <a:sym typeface="Calibri"/>
              </a:rPr>
              <a:t>vm.dirty_background_ratio</a:t>
            </a:r>
            <a:r>
              <a:rPr lang="en-US" sz="2533" dirty="0">
                <a:sym typeface="Calibri"/>
              </a:rPr>
              <a:t> is the percentage of memory filled with dirty pages that need to be flushed to disk. 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Flushing is done in the background.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 The value of this parameter ranges from 0 to 100;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19DCD2-FAED-E645-BB8A-940580595F8A}"/>
              </a:ext>
            </a:extLst>
          </p:cNvPr>
          <p:cNvSpPr txBox="1">
            <a:spLocks/>
          </p:cNvSpPr>
          <p:nvPr/>
        </p:nvSpPr>
        <p:spPr>
          <a:xfrm>
            <a:off x="475929" y="72540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vm.dirty_background_ratio and vm.dirty_background_bytes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674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body" sz="quarter" idx="10"/>
          </p:nvPr>
        </p:nvSpPr>
        <p:spPr>
          <a:xfrm>
            <a:off x="309401" y="1383883"/>
            <a:ext cx="11573197" cy="4482079"/>
          </a:xfr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The vm.dirty_background_ratio is the percentage of memory filled with dirty pages that need to be flushed to disk. </a:t>
            </a:r>
            <a:endParaRPr lang="en-US" sz="2533" dirty="0"/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Flushing is done in the foreground.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533" dirty="0">
                <a:sym typeface="Calibri"/>
              </a:rPr>
              <a:t>The value of this parameter ranges from 0 to 100;</a:t>
            </a:r>
            <a:endParaRPr lang="en-US" sz="2533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79FAB4-0557-3143-8069-720D9C06C7CB}"/>
              </a:ext>
            </a:extLst>
          </p:cNvPr>
          <p:cNvSpPr txBox="1">
            <a:spLocks/>
          </p:cNvSpPr>
          <p:nvPr/>
        </p:nvSpPr>
        <p:spPr>
          <a:xfrm>
            <a:off x="475929" y="5528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vm.dirty_ratio / </a:t>
            </a:r>
            <a:r>
              <a:rPr lang="en-US" dirty="0" err="1">
                <a:latin typeface="Arial" panose="020B0604020202020204" pitchFamily="34" charset="0"/>
              </a:rPr>
              <a:t>vm.dirty_bytes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08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FCF5C-B5EA-2A4B-94BA-D4E3CF029DEC}"/>
              </a:ext>
            </a:extLst>
          </p:cNvPr>
          <p:cNvSpPr/>
          <p:nvPr/>
        </p:nvSpPr>
        <p:spPr>
          <a:xfrm>
            <a:off x="5555974" y="198784"/>
            <a:ext cx="6341166" cy="459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Tuning PostgreSQL Database Parameters to Optimize Performance.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https://www.percona.com/blog/2018/08/31/tuning-postgresql-database-parameters-to-optimize-performance/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Tune Linux Kernel Parameters For PostgreSQL Optimization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https://www.percona.com/blog/2018/08/29/tune-linux-kernel-parameters-for-postgresql-optimization/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PostgreSQL Performance Tunning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911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2239943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Database Performance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043796" y="3585440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1" y="3585440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237437" y="3585440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5658995" y="2008391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PostgreSQL Performance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1196782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Modules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4625360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Linux Kernel Tuning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8034888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5"/>
                </a:solidFill>
                <a:cs typeface="Arial" pitchFamily="34" charset="0"/>
              </a:rPr>
              <a:t>Question Answers</a:t>
            </a:r>
            <a:endParaRPr lang="ko-KR" altLang="en-US" sz="1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3330712" y="4760373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921914" y="1965983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9791" y="1788990"/>
            <a:ext cx="456185" cy="470631"/>
          </a:xfrm>
          <a:prstGeom prst="rect">
            <a:avLst/>
          </a:prstGeom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6653" y="4670775"/>
            <a:ext cx="452887" cy="543464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6BB836F1-52BE-F74A-879E-1A0B9340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069" y="4681274"/>
            <a:ext cx="638632" cy="638632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5408" y="1837646"/>
            <a:ext cx="715371" cy="5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109506" y="3028276"/>
            <a:ext cx="39157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  <a:sym typeface="Arial"/>
              </a:rPr>
              <a:t>Database Performance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430A1A-ABCD-A847-A5E1-F1A2B892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929386" y="2564994"/>
            <a:ext cx="1004717" cy="1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ym typeface="Calibri"/>
              </a:rPr>
              <a:t>Database Performance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0224"/>
            <a:chOff x="29243" y="1819282"/>
            <a:chExt cx="4511942" cy="4220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03307"/>
              <a:chOff x="2254894" y="4283314"/>
              <a:chExt cx="2357001" cy="6033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b="1" dirty="0"/>
                  <a:t>Operating System </a:t>
                </a:r>
                <a:r>
                  <a:rPr lang="en-US" sz="900" dirty="0"/>
                  <a:t>Selection and  </a:t>
                </a:r>
                <a:r>
                  <a:rPr lang="en-US" sz="900" b="1" dirty="0"/>
                  <a:t>Tuning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Operating System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603307"/>
              <a:chOff x="2551705" y="4283314"/>
              <a:chExt cx="2357003" cy="6033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Choose better </a:t>
                </a:r>
                <a:r>
                  <a:rPr lang="en-US" sz="900" b="1" dirty="0"/>
                  <a:t>Hardware</a:t>
                </a:r>
                <a:r>
                  <a:rPr lang="en-US" sz="900" dirty="0"/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Hardware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214685" y="5120641"/>
              <a:ext cx="2919201" cy="629340"/>
              <a:chOff x="1989507" y="4283314"/>
              <a:chExt cx="2919201" cy="62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1989507" y="4560313"/>
                <a:ext cx="2919201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000" dirty="0"/>
                  <a:t>Choose </a:t>
                </a:r>
                <a:r>
                  <a:rPr lang="en-US" sz="1000" b="1" dirty="0"/>
                  <a:t>Database</a:t>
                </a:r>
                <a:r>
                  <a:rPr lang="en-US" sz="1000" dirty="0"/>
                  <a:t> Depend based on </a:t>
                </a:r>
                <a:r>
                  <a:rPr lang="en-US" sz="1000" b="1" dirty="0"/>
                  <a:t>Workload</a:t>
                </a:r>
                <a:r>
                  <a:rPr lang="en-US" sz="1000" dirty="0"/>
                  <a:t>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Workload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0224"/>
            <a:chOff x="6871568" y="1802665"/>
            <a:chExt cx="4543549" cy="42202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Query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485512" cy="523220"/>
              <a:chOff x="2551705" y="4283314"/>
              <a:chExt cx="2485512" cy="5232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485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database (PostgreSQL)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Database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23220"/>
              <a:chOff x="2551705" y="4283314"/>
              <a:chExt cx="2357003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client application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523220"/>
              <a:chOff x="2551705" y="4283314"/>
              <a:chExt cx="2357003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Tune your query properly.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SELECT</a:t>
                </a:r>
                <a:r>
                  <a:rPr lang="en-US" sz="1400" dirty="0"/>
                  <a:t> * </a:t>
                </a:r>
                <a:r>
                  <a:rPr lang="en-US" sz="1400" dirty="0">
                    <a:solidFill>
                      <a:srgbClr val="0070C0"/>
                    </a:solidFill>
                  </a:rPr>
                  <a:t>FROM</a:t>
                </a:r>
                <a:r>
                  <a:rPr lang="en-US" sz="1400" dirty="0"/>
                  <a:t> foo</a:t>
                </a: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75C2E13B-EA01-F744-B19E-BA3E5BB5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4370" y="3584902"/>
            <a:ext cx="623346" cy="307777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close up of a building&#10;&#10;Description automatically generated">
            <a:extLst>
              <a:ext uri="{FF2B5EF4-FFF2-40B4-BE49-F238E27FC236}">
                <a16:creationId xmlns:a16="http://schemas.microsoft.com/office/drawing/2014/main" id="{F2C45E80-9720-7044-8817-191BD2EC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93374" y="3944538"/>
            <a:ext cx="585337" cy="293436"/>
          </a:xfrm>
          <a:prstGeom prst="rect">
            <a:avLst/>
          </a:prstGeom>
          <a:ln>
            <a:noFill/>
          </a:ln>
        </p:spPr>
      </p:pic>
      <p:pic>
        <p:nvPicPr>
          <p:cNvPr id="4" name="Graphic 3" descr="Spinning Plates">
            <a:extLst>
              <a:ext uri="{FF2B5EF4-FFF2-40B4-BE49-F238E27FC236}">
                <a16:creationId xmlns:a16="http://schemas.microsoft.com/office/drawing/2014/main" id="{B5E20584-7FAC-7C44-9274-1C25332A1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963" y="5248881"/>
            <a:ext cx="591197" cy="591197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09F84C07-CF03-2940-957B-BA85FC535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963" y="1935911"/>
            <a:ext cx="553725" cy="5537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DCF64-21F5-1D42-B0BB-080D6A9E7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759720" y="1988151"/>
            <a:ext cx="494290" cy="509943"/>
          </a:xfrm>
          <a:prstGeom prst="rect">
            <a:avLst/>
          </a:prstGeom>
        </p:spPr>
      </p:pic>
      <p:sp>
        <p:nvSpPr>
          <p:cNvPr id="70" name="Donut 8">
            <a:extLst>
              <a:ext uri="{FF2B5EF4-FFF2-40B4-BE49-F238E27FC236}">
                <a16:creationId xmlns:a16="http://schemas.microsoft.com/office/drawing/2014/main" id="{65B8DA80-9F62-3B4B-8C7A-E35CD0F71231}"/>
              </a:ext>
            </a:extLst>
          </p:cNvPr>
          <p:cNvSpPr/>
          <p:nvPr/>
        </p:nvSpPr>
        <p:spPr>
          <a:xfrm>
            <a:off x="8588479" y="3631590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709803" y="2979426"/>
            <a:ext cx="36000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  <a:sym typeface="Arial"/>
              </a:rPr>
              <a:t>PostgreSQL Modules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430A1A-ABCD-A847-A5E1-F1A2B892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05085" y="2537823"/>
            <a:ext cx="1004717" cy="1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499B-FB40-AA41-9375-EFD8FB8E2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PostgreSQL Modules</a:t>
            </a:r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14:cNvPr>
              <p14:cNvContentPartPr/>
              <p14:nvPr/>
            </p14:nvContentPartPr>
            <p14:xfrm>
              <a:off x="9661244" y="-320693"/>
              <a:ext cx="480" cy="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8D661-40D1-B646-93D0-3C6CE3E186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244" y="-344693"/>
                <a:ext cx="48000" cy="4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3FEB13-38FA-734E-B9AB-FD1D59A7D0E6}"/>
              </a:ext>
            </a:extLst>
          </p:cNvPr>
          <p:cNvSpPr/>
          <p:nvPr/>
        </p:nvSpPr>
        <p:spPr>
          <a:xfrm>
            <a:off x="96000" y="1124719"/>
            <a:ext cx="12000000" cy="5291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218A2-4E60-B048-A64F-7669A1827ECF}"/>
              </a:ext>
            </a:extLst>
          </p:cNvPr>
          <p:cNvSpPr/>
          <p:nvPr/>
        </p:nvSpPr>
        <p:spPr>
          <a:xfrm>
            <a:off x="158496" y="1185680"/>
            <a:ext cx="5937505" cy="8030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69F9-8582-184A-A183-04DFB8E98C46}"/>
              </a:ext>
            </a:extLst>
          </p:cNvPr>
          <p:cNvSpPr/>
          <p:nvPr/>
        </p:nvSpPr>
        <p:spPr>
          <a:xfrm>
            <a:off x="146253" y="2071650"/>
            <a:ext cx="5937492" cy="21852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E5D78-0D3E-4F43-8969-EFD8A8E0E22D}"/>
              </a:ext>
            </a:extLst>
          </p:cNvPr>
          <p:cNvSpPr/>
          <p:nvPr/>
        </p:nvSpPr>
        <p:spPr>
          <a:xfrm>
            <a:off x="6178270" y="3842064"/>
            <a:ext cx="5874997" cy="2481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622E1-3152-1842-95C7-7FC5C3E05E93}"/>
              </a:ext>
            </a:extLst>
          </p:cNvPr>
          <p:cNvSpPr/>
          <p:nvPr/>
        </p:nvSpPr>
        <p:spPr>
          <a:xfrm>
            <a:off x="158477" y="4308608"/>
            <a:ext cx="5937473" cy="20220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23EF4-43C4-6645-9FE0-CCFFCD88762D}"/>
              </a:ext>
            </a:extLst>
          </p:cNvPr>
          <p:cNvSpPr/>
          <p:nvPr/>
        </p:nvSpPr>
        <p:spPr>
          <a:xfrm>
            <a:off x="6158474" y="1210063"/>
            <a:ext cx="5875005" cy="2546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B73CC-83F0-3146-9975-7424F594B651}"/>
              </a:ext>
            </a:extLst>
          </p:cNvPr>
          <p:cNvSpPr txBox="1"/>
          <p:nvPr/>
        </p:nvSpPr>
        <p:spPr>
          <a:xfrm>
            <a:off x="95974" y="1153330"/>
            <a:ext cx="70724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9ADA0-B756-2F4C-A4B6-3A0FFA5645D3}"/>
              </a:ext>
            </a:extLst>
          </p:cNvPr>
          <p:cNvSpPr txBox="1"/>
          <p:nvPr/>
        </p:nvSpPr>
        <p:spPr>
          <a:xfrm>
            <a:off x="131139" y="2086534"/>
            <a:ext cx="979755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D9626-2356-E04B-B2E4-1FC9C237425C}"/>
              </a:ext>
            </a:extLst>
          </p:cNvPr>
          <p:cNvSpPr txBox="1"/>
          <p:nvPr/>
        </p:nvSpPr>
        <p:spPr>
          <a:xfrm>
            <a:off x="6095952" y="1164962"/>
            <a:ext cx="177330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/>
              <a:t>PostgreSQL Memory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4F5D4-3A41-304C-B8DF-D263B697853A}"/>
              </a:ext>
            </a:extLst>
          </p:cNvPr>
          <p:cNvSpPr txBox="1"/>
          <p:nvPr/>
        </p:nvSpPr>
        <p:spPr>
          <a:xfrm>
            <a:off x="6133996" y="3846309"/>
            <a:ext cx="1343638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Kernel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893AB-7CE9-1C4E-A6F7-662388BF279D}"/>
              </a:ext>
            </a:extLst>
          </p:cNvPr>
          <p:cNvSpPr txBox="1"/>
          <p:nvPr/>
        </p:nvSpPr>
        <p:spPr>
          <a:xfrm>
            <a:off x="131139" y="4308607"/>
            <a:ext cx="1560042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Disk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066312-88F4-5747-B7AA-0E795831AB7A}"/>
              </a:ext>
            </a:extLst>
          </p:cNvPr>
          <p:cNvSpPr/>
          <p:nvPr/>
        </p:nvSpPr>
        <p:spPr>
          <a:xfrm>
            <a:off x="2160000" y="3814603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Writer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D614A5-B3D8-C945-88AD-471DE20CAE80}"/>
              </a:ext>
            </a:extLst>
          </p:cNvPr>
          <p:cNvSpPr/>
          <p:nvPr/>
        </p:nvSpPr>
        <p:spPr>
          <a:xfrm>
            <a:off x="6247398" y="1572784"/>
            <a:ext cx="2950191" cy="7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Buffers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128MB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3FE78-2BB0-9A4E-BD71-DA305C6F6B9D}"/>
              </a:ext>
            </a:extLst>
          </p:cNvPr>
          <p:cNvSpPr/>
          <p:nvPr/>
        </p:nvSpPr>
        <p:spPr>
          <a:xfrm>
            <a:off x="9327930" y="1284768"/>
            <a:ext cx="2568924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36EB24-3C26-384F-9490-25B5782F589E}"/>
              </a:ext>
            </a:extLst>
          </p:cNvPr>
          <p:cNvSpPr/>
          <p:nvPr/>
        </p:nvSpPr>
        <p:spPr>
          <a:xfrm>
            <a:off x="9428497" y="1607835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084DF-F43A-3540-9E95-736B27E2553D}"/>
              </a:ext>
            </a:extLst>
          </p:cNvPr>
          <p:cNvSpPr/>
          <p:nvPr/>
        </p:nvSpPr>
        <p:spPr>
          <a:xfrm>
            <a:off x="9660056" y="1846923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B1B348-DC4C-2848-AFD4-09F02192424C}"/>
              </a:ext>
            </a:extLst>
          </p:cNvPr>
          <p:cNvSpPr/>
          <p:nvPr/>
        </p:nvSpPr>
        <p:spPr>
          <a:xfrm>
            <a:off x="2160000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Writer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25140A-14A3-CA40-9688-5A55995E7434}"/>
              </a:ext>
            </a:extLst>
          </p:cNvPr>
          <p:cNvSpPr/>
          <p:nvPr/>
        </p:nvSpPr>
        <p:spPr>
          <a:xfrm>
            <a:off x="240000" y="3824171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3B0C3-0953-464F-A643-1B099AB3CA7A}"/>
              </a:ext>
            </a:extLst>
          </p:cNvPr>
          <p:cNvSpPr/>
          <p:nvPr/>
        </p:nvSpPr>
        <p:spPr>
          <a:xfrm>
            <a:off x="4135397" y="3363906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C8CD8-A574-B14B-AA30-93751CBA78B4}"/>
              </a:ext>
            </a:extLst>
          </p:cNvPr>
          <p:cNvSpPr/>
          <p:nvPr/>
        </p:nvSpPr>
        <p:spPr>
          <a:xfrm>
            <a:off x="4135397" y="3821895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AAF725-078D-1F40-BCD7-0F25AE82B636}"/>
              </a:ext>
            </a:extLst>
          </p:cNvPr>
          <p:cNvSpPr/>
          <p:nvPr/>
        </p:nvSpPr>
        <p:spPr>
          <a:xfrm>
            <a:off x="239999" y="2432522"/>
            <a:ext cx="1824000" cy="129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Postmaster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= 5432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7CBF-4B38-8D49-B34F-559003CAC21E}"/>
              </a:ext>
            </a:extLst>
          </p:cNvPr>
          <p:cNvSpPr/>
          <p:nvPr/>
        </p:nvSpPr>
        <p:spPr>
          <a:xfrm>
            <a:off x="2160000" y="2432522"/>
            <a:ext cx="1824000" cy="8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AB496-711C-6447-BB22-06D06962BD27}"/>
              </a:ext>
            </a:extLst>
          </p:cNvPr>
          <p:cNvSpPr/>
          <p:nvPr/>
        </p:nvSpPr>
        <p:spPr>
          <a:xfrm>
            <a:off x="4135397" y="2432522"/>
            <a:ext cx="1824000" cy="804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C8FBE3-8CA1-354F-A68A-C3D63E96340A}"/>
              </a:ext>
            </a:extLst>
          </p:cNvPr>
          <p:cNvSpPr/>
          <p:nvPr/>
        </p:nvSpPr>
        <p:spPr>
          <a:xfrm>
            <a:off x="239999" y="1518394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psql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FA166F-6E83-5A44-9638-B92C0DD170A3}"/>
              </a:ext>
            </a:extLst>
          </p:cNvPr>
          <p:cNvSpPr/>
          <p:nvPr/>
        </p:nvSpPr>
        <p:spPr>
          <a:xfrm>
            <a:off x="2159999" y="1513495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JDBC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90949-E0FF-A24C-BDE0-8E342B0EB8C5}"/>
              </a:ext>
            </a:extLst>
          </p:cNvPr>
          <p:cNvSpPr/>
          <p:nvPr/>
        </p:nvSpPr>
        <p:spPr>
          <a:xfrm>
            <a:off x="4135397" y="1515042"/>
            <a:ext cx="1824000" cy="362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- ODBC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B254A-3EDC-CC45-8B90-52E8879FDC34}"/>
              </a:ext>
            </a:extLst>
          </p:cNvPr>
          <p:cNvSpPr/>
          <p:nvPr/>
        </p:nvSpPr>
        <p:spPr>
          <a:xfrm>
            <a:off x="311999" y="4996003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base/ Datafiles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968A9A-D6E5-D34E-81B4-3E319F577741}"/>
              </a:ext>
            </a:extLst>
          </p:cNvPr>
          <p:cNvSpPr/>
          <p:nvPr/>
        </p:nvSpPr>
        <p:spPr>
          <a:xfrm>
            <a:off x="30238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pg_wal</a:t>
            </a:r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WAL files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C1575F-E05C-1642-961C-B8905075DAA5}"/>
              </a:ext>
            </a:extLst>
          </p:cNvPr>
          <p:cNvSpPr/>
          <p:nvPr/>
        </p:nvSpPr>
        <p:spPr>
          <a:xfrm>
            <a:off x="2160000" y="4991630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7CE3D1-3DD1-6640-A55D-618454C66C4F}"/>
              </a:ext>
            </a:extLst>
          </p:cNvPr>
          <p:cNvSpPr/>
          <p:nvPr/>
        </p:nvSpPr>
        <p:spPr>
          <a:xfrm>
            <a:off x="2160000" y="5463971"/>
            <a:ext cx="16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2FEFDD-A035-4442-AAD1-FCF479D24A91}"/>
              </a:ext>
            </a:extLst>
          </p:cNvPr>
          <p:cNvSpPr/>
          <p:nvPr/>
        </p:nvSpPr>
        <p:spPr>
          <a:xfrm>
            <a:off x="4135397" y="4596679"/>
            <a:ext cx="182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Spaces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6A7A0-BA55-314D-8586-5DE77DEF14A9}"/>
              </a:ext>
            </a:extLst>
          </p:cNvPr>
          <p:cNvSpPr/>
          <p:nvPr/>
        </p:nvSpPr>
        <p:spPr>
          <a:xfrm>
            <a:off x="240000" y="4607418"/>
            <a:ext cx="3773907" cy="1319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89D7D-7071-1345-A1DA-BD5FE4BDC40F}"/>
              </a:ext>
            </a:extLst>
          </p:cNvPr>
          <p:cNvSpPr txBox="1"/>
          <p:nvPr/>
        </p:nvSpPr>
        <p:spPr>
          <a:xfrm>
            <a:off x="194117" y="4570543"/>
            <a:ext cx="955967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$PGDATA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C2289C-0C92-FF44-82B3-95F7208912F0}"/>
              </a:ext>
            </a:extLst>
          </p:cNvPr>
          <p:cNvSpPr/>
          <p:nvPr/>
        </p:nvSpPr>
        <p:spPr>
          <a:xfrm>
            <a:off x="230992" y="6050234"/>
            <a:ext cx="457265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/dev/sda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0ADA03-C55E-8B43-BC70-62794BB434DF}"/>
              </a:ext>
            </a:extLst>
          </p:cNvPr>
          <p:cNvSpPr/>
          <p:nvPr/>
        </p:nvSpPr>
        <p:spPr>
          <a:xfrm>
            <a:off x="4846299" y="6050234"/>
            <a:ext cx="117201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/dev/sdb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034955-B5E2-BA4F-A89B-6197B57D2CDA}"/>
              </a:ext>
            </a:extLst>
          </p:cNvPr>
          <p:cNvSpPr/>
          <p:nvPr/>
        </p:nvSpPr>
        <p:spPr>
          <a:xfrm>
            <a:off x="6382781" y="450928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9DC146-381E-AB4A-928E-C4A318379018}"/>
              </a:ext>
            </a:extLst>
          </p:cNvPr>
          <p:cNvSpPr/>
          <p:nvPr/>
        </p:nvSpPr>
        <p:spPr>
          <a:xfrm>
            <a:off x="6247398" y="2396823"/>
            <a:ext cx="2950191" cy="753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 Buffers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16MB</a:t>
            </a:r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9AF777-F082-244C-95D5-4E1116E170AF}"/>
              </a:ext>
            </a:extLst>
          </p:cNvPr>
          <p:cNvSpPr/>
          <p:nvPr/>
        </p:nvSpPr>
        <p:spPr>
          <a:xfrm>
            <a:off x="9801214" y="2105427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5C86A-9100-964E-9C94-356B9BD4175D}"/>
              </a:ext>
            </a:extLst>
          </p:cNvPr>
          <p:cNvSpPr/>
          <p:nvPr/>
        </p:nvSpPr>
        <p:spPr>
          <a:xfrm>
            <a:off x="9327931" y="1237429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work_mem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FD0EB4-588F-1E4F-8589-BCA5D1609231}"/>
              </a:ext>
            </a:extLst>
          </p:cNvPr>
          <p:cNvSpPr/>
          <p:nvPr/>
        </p:nvSpPr>
        <p:spPr>
          <a:xfrm>
            <a:off x="9327931" y="2451914"/>
            <a:ext cx="2568923" cy="1077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6CAB98-86B7-E148-81F8-3C75424F425B}"/>
              </a:ext>
            </a:extLst>
          </p:cNvPr>
          <p:cNvSpPr/>
          <p:nvPr/>
        </p:nvSpPr>
        <p:spPr>
          <a:xfrm>
            <a:off x="9428497" y="2774980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6A3CA5-0487-3A46-B643-79D40129AC78}"/>
              </a:ext>
            </a:extLst>
          </p:cNvPr>
          <p:cNvSpPr/>
          <p:nvPr/>
        </p:nvSpPr>
        <p:spPr>
          <a:xfrm>
            <a:off x="9660054" y="3014808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4FEC1-08BB-B146-B82A-ED88DEB0DFD7}"/>
              </a:ext>
            </a:extLst>
          </p:cNvPr>
          <p:cNvSpPr/>
          <p:nvPr/>
        </p:nvSpPr>
        <p:spPr>
          <a:xfrm>
            <a:off x="9801214" y="3272572"/>
            <a:ext cx="1845057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5D03B0-FDC8-CE4A-A97A-4DA89FEC0482}"/>
              </a:ext>
            </a:extLst>
          </p:cNvPr>
          <p:cNvSpPr/>
          <p:nvPr/>
        </p:nvSpPr>
        <p:spPr>
          <a:xfrm>
            <a:off x="9327931" y="2404575"/>
            <a:ext cx="2000316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maintancework_mem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B8C391-5AA1-144A-BDCD-6B818B55DA38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6382781" y="53445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6DB2E-90D7-284F-8650-2DC2F2C07F76}"/>
              </a:ext>
            </a:extLst>
          </p:cNvPr>
          <p:cNvCxnSpPr/>
          <p:nvPr/>
        </p:nvCxnSpPr>
        <p:spPr>
          <a:xfrm>
            <a:off x="6382781" y="4648795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5E1D23-937F-9841-9D50-12E5850E3C9E}"/>
              </a:ext>
            </a:extLst>
          </p:cNvPr>
          <p:cNvCxnSpPr/>
          <p:nvPr/>
        </p:nvCxnSpPr>
        <p:spPr>
          <a:xfrm>
            <a:off x="6382779" y="576279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D43906-A054-E440-95F0-AF4F8132DAA4}"/>
              </a:ext>
            </a:extLst>
          </p:cNvPr>
          <p:cNvCxnSpPr/>
          <p:nvPr/>
        </p:nvCxnSpPr>
        <p:spPr>
          <a:xfrm>
            <a:off x="6382779" y="478804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A712BA-DD31-E945-BA6B-C68E0D2D693D}"/>
              </a:ext>
            </a:extLst>
          </p:cNvPr>
          <p:cNvCxnSpPr/>
          <p:nvPr/>
        </p:nvCxnSpPr>
        <p:spPr>
          <a:xfrm>
            <a:off x="6382779" y="492729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123982-2B06-594E-B124-B08C29343E11}"/>
              </a:ext>
            </a:extLst>
          </p:cNvPr>
          <p:cNvCxnSpPr/>
          <p:nvPr/>
        </p:nvCxnSpPr>
        <p:spPr>
          <a:xfrm>
            <a:off x="6382779" y="506654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FE320D-DA56-1148-AA4B-661EB6F9CEA1}"/>
              </a:ext>
            </a:extLst>
          </p:cNvPr>
          <p:cNvCxnSpPr/>
          <p:nvPr/>
        </p:nvCxnSpPr>
        <p:spPr>
          <a:xfrm>
            <a:off x="6382779" y="520579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3FD381-C47E-A747-8B6D-639ABC73EC81}"/>
              </a:ext>
            </a:extLst>
          </p:cNvPr>
          <p:cNvCxnSpPr/>
          <p:nvPr/>
        </p:nvCxnSpPr>
        <p:spPr>
          <a:xfrm>
            <a:off x="6382779" y="534504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B87EF5-8B31-AC47-9BA1-CE6C76EE3077}"/>
              </a:ext>
            </a:extLst>
          </p:cNvPr>
          <p:cNvCxnSpPr/>
          <p:nvPr/>
        </p:nvCxnSpPr>
        <p:spPr>
          <a:xfrm>
            <a:off x="6382779" y="5484291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486A22-0537-FF4E-B5C1-FE17610117A7}"/>
              </a:ext>
            </a:extLst>
          </p:cNvPr>
          <p:cNvCxnSpPr/>
          <p:nvPr/>
        </p:nvCxnSpPr>
        <p:spPr>
          <a:xfrm>
            <a:off x="6382779" y="590203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7E6349-929C-174D-8EF1-56CEBBD6A91D}"/>
              </a:ext>
            </a:extLst>
          </p:cNvPr>
          <p:cNvCxnSpPr/>
          <p:nvPr/>
        </p:nvCxnSpPr>
        <p:spPr>
          <a:xfrm>
            <a:off x="6382779" y="562354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8FA22A0-A9EA-6E48-BB19-96F1DDEB3046}"/>
              </a:ext>
            </a:extLst>
          </p:cNvPr>
          <p:cNvSpPr/>
          <p:nvPr/>
        </p:nvSpPr>
        <p:spPr>
          <a:xfrm>
            <a:off x="6263951" y="423995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8BA3A4-5FDA-E64E-AEB1-59FCFDD943AD}"/>
              </a:ext>
            </a:extLst>
          </p:cNvPr>
          <p:cNvCxnSpPr/>
          <p:nvPr/>
        </p:nvCxnSpPr>
        <p:spPr>
          <a:xfrm>
            <a:off x="6382779" y="6041287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059561-BD9E-8E48-8B6E-02AF712DE9E5}"/>
              </a:ext>
            </a:extLst>
          </p:cNvPr>
          <p:cNvSpPr txBox="1"/>
          <p:nvPr/>
        </p:nvSpPr>
        <p:spPr>
          <a:xfrm>
            <a:off x="6243847" y="4206391"/>
            <a:ext cx="393056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4K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ECF86F-1D4F-E24A-892A-76624C516A43}"/>
              </a:ext>
            </a:extLst>
          </p:cNvPr>
          <p:cNvCxnSpPr>
            <a:cxnSpLocks/>
          </p:cNvCxnSpPr>
          <p:nvPr/>
        </p:nvCxnSpPr>
        <p:spPr>
          <a:xfrm>
            <a:off x="6660815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38B4D1-F9D2-9A44-BB8C-AB3BCFC8B6D8}"/>
              </a:ext>
            </a:extLst>
          </p:cNvPr>
          <p:cNvCxnSpPr>
            <a:cxnSpLocks/>
          </p:cNvCxnSpPr>
          <p:nvPr/>
        </p:nvCxnSpPr>
        <p:spPr>
          <a:xfrm>
            <a:off x="688568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3CB742-E79B-F943-88C0-68B51F5A51BE}"/>
              </a:ext>
            </a:extLst>
          </p:cNvPr>
          <p:cNvCxnSpPr>
            <a:cxnSpLocks/>
          </p:cNvCxnSpPr>
          <p:nvPr/>
        </p:nvCxnSpPr>
        <p:spPr>
          <a:xfrm>
            <a:off x="7110564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A0B645-87E4-414A-8451-9DD47B32B477}"/>
              </a:ext>
            </a:extLst>
          </p:cNvPr>
          <p:cNvCxnSpPr>
            <a:cxnSpLocks/>
          </p:cNvCxnSpPr>
          <p:nvPr/>
        </p:nvCxnSpPr>
        <p:spPr>
          <a:xfrm>
            <a:off x="7335439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751510-D78B-D340-A3DF-C7CB0269029F}"/>
              </a:ext>
            </a:extLst>
          </p:cNvPr>
          <p:cNvCxnSpPr>
            <a:cxnSpLocks/>
          </p:cNvCxnSpPr>
          <p:nvPr/>
        </p:nvCxnSpPr>
        <p:spPr>
          <a:xfrm>
            <a:off x="756031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4219AC-364E-7D45-AEF5-64BD705E99BE}"/>
              </a:ext>
            </a:extLst>
          </p:cNvPr>
          <p:cNvCxnSpPr>
            <a:cxnSpLocks/>
          </p:cNvCxnSpPr>
          <p:nvPr/>
        </p:nvCxnSpPr>
        <p:spPr>
          <a:xfrm>
            <a:off x="7785188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6A538C-7ED4-4D49-822D-FD46B85FAB9C}"/>
              </a:ext>
            </a:extLst>
          </p:cNvPr>
          <p:cNvCxnSpPr>
            <a:cxnSpLocks/>
          </p:cNvCxnSpPr>
          <p:nvPr/>
        </p:nvCxnSpPr>
        <p:spPr>
          <a:xfrm>
            <a:off x="8010063" y="449810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FF88A2-3135-4940-B685-D2FDFEAB8F1B}"/>
              </a:ext>
            </a:extLst>
          </p:cNvPr>
          <p:cNvSpPr/>
          <p:nvPr/>
        </p:nvSpPr>
        <p:spPr>
          <a:xfrm>
            <a:off x="8719581" y="4529605"/>
            <a:ext cx="1869831" cy="167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93117E-08BB-3D4D-BBED-BD5605C1C765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8719581" y="536487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538312-877A-604B-BD2F-52ED05BDF0C3}"/>
              </a:ext>
            </a:extLst>
          </p:cNvPr>
          <p:cNvCxnSpPr/>
          <p:nvPr/>
        </p:nvCxnSpPr>
        <p:spPr>
          <a:xfrm>
            <a:off x="8719579" y="4808364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A2F88A-6CB0-B44C-9175-AA02A385BD87}"/>
              </a:ext>
            </a:extLst>
          </p:cNvPr>
          <p:cNvCxnSpPr/>
          <p:nvPr/>
        </p:nvCxnSpPr>
        <p:spPr>
          <a:xfrm>
            <a:off x="8719579" y="5086863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46FF8-28FB-F048-BF2B-E51B763181E4}"/>
              </a:ext>
            </a:extLst>
          </p:cNvPr>
          <p:cNvCxnSpPr/>
          <p:nvPr/>
        </p:nvCxnSpPr>
        <p:spPr>
          <a:xfrm>
            <a:off x="8719579" y="5365362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520D89-B29B-C34C-8CE0-871B4B10CB65}"/>
              </a:ext>
            </a:extLst>
          </p:cNvPr>
          <p:cNvCxnSpPr/>
          <p:nvPr/>
        </p:nvCxnSpPr>
        <p:spPr>
          <a:xfrm>
            <a:off x="8719579" y="5922359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BCDD5-DC64-DB44-9B91-3AA1B164245C}"/>
              </a:ext>
            </a:extLst>
          </p:cNvPr>
          <p:cNvCxnSpPr/>
          <p:nvPr/>
        </p:nvCxnSpPr>
        <p:spPr>
          <a:xfrm>
            <a:off x="8719579" y="5643860"/>
            <a:ext cx="18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32CBD-568C-534D-A1E4-1BBEFEAB3D06}"/>
              </a:ext>
            </a:extLst>
          </p:cNvPr>
          <p:cNvSpPr/>
          <p:nvPr/>
        </p:nvSpPr>
        <p:spPr>
          <a:xfrm>
            <a:off x="8600751" y="4260279"/>
            <a:ext cx="2178695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883B02-B44F-2545-88B7-F625B8B737E0}"/>
              </a:ext>
            </a:extLst>
          </p:cNvPr>
          <p:cNvSpPr txBox="1"/>
          <p:nvPr/>
        </p:nvSpPr>
        <p:spPr>
          <a:xfrm>
            <a:off x="8580647" y="4226711"/>
            <a:ext cx="1911101" cy="2974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2MB/1GB Huge Pages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C99EC96-B69A-8C4C-B750-42CDB7B8F03B}"/>
              </a:ext>
            </a:extLst>
          </p:cNvPr>
          <p:cNvCxnSpPr>
            <a:cxnSpLocks/>
          </p:cNvCxnSpPr>
          <p:nvPr/>
        </p:nvCxnSpPr>
        <p:spPr>
          <a:xfrm>
            <a:off x="9166948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77FB62-BFAC-824B-B906-91306C7CB0CB}"/>
              </a:ext>
            </a:extLst>
          </p:cNvPr>
          <p:cNvCxnSpPr>
            <a:cxnSpLocks/>
          </p:cNvCxnSpPr>
          <p:nvPr/>
        </p:nvCxnSpPr>
        <p:spPr>
          <a:xfrm>
            <a:off x="9702041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0EB8696-B116-C54D-95C2-5CC971BED4A0}"/>
              </a:ext>
            </a:extLst>
          </p:cNvPr>
          <p:cNvCxnSpPr>
            <a:cxnSpLocks/>
          </p:cNvCxnSpPr>
          <p:nvPr/>
        </p:nvCxnSpPr>
        <p:spPr>
          <a:xfrm>
            <a:off x="10224943" y="4518428"/>
            <a:ext cx="0" cy="16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0267E4-C3AA-0343-9496-EECFD27E9F84}"/>
              </a:ext>
            </a:extLst>
          </p:cNvPr>
          <p:cNvSpPr/>
          <p:nvPr/>
        </p:nvSpPr>
        <p:spPr>
          <a:xfrm>
            <a:off x="10885919" y="4268407"/>
            <a:ext cx="1003701" cy="200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AD63DC-C1DD-A149-9038-E935F00C8CBD}"/>
              </a:ext>
            </a:extLst>
          </p:cNvPr>
          <p:cNvCxnSpPr>
            <a:cxnSpLocks/>
          </p:cNvCxnSpPr>
          <p:nvPr/>
        </p:nvCxnSpPr>
        <p:spPr>
          <a:xfrm>
            <a:off x="10885918" y="4898838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C6A9493-8E70-3F41-99CC-3C47DD47D363}"/>
              </a:ext>
            </a:extLst>
          </p:cNvPr>
          <p:cNvCxnSpPr>
            <a:cxnSpLocks/>
          </p:cNvCxnSpPr>
          <p:nvPr/>
        </p:nvCxnSpPr>
        <p:spPr>
          <a:xfrm>
            <a:off x="10873972" y="51034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516EB94-0AEB-FC42-91B0-53EE40A52CCD}"/>
              </a:ext>
            </a:extLst>
          </p:cNvPr>
          <p:cNvCxnSpPr>
            <a:cxnSpLocks/>
          </p:cNvCxnSpPr>
          <p:nvPr/>
        </p:nvCxnSpPr>
        <p:spPr>
          <a:xfrm>
            <a:off x="10882398" y="5484292"/>
            <a:ext cx="991737" cy="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DA4F2C7-1550-114B-8BEB-E32E2A2CE875}"/>
              </a:ext>
            </a:extLst>
          </p:cNvPr>
          <p:cNvSpPr txBox="1"/>
          <p:nvPr/>
        </p:nvSpPr>
        <p:spPr>
          <a:xfrm>
            <a:off x="10803599" y="4245665"/>
            <a:ext cx="665173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THP</a:t>
            </a:r>
          </a:p>
        </p:txBody>
      </p:sp>
    </p:spTree>
    <p:extLst>
      <p:ext uri="{BB962C8B-B14F-4D97-AF65-F5344CB8AC3E}">
        <p14:creationId xmlns:p14="http://schemas.microsoft.com/office/powerpoint/2010/main" val="29865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843071" y="2985146"/>
            <a:ext cx="5531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  <a:sym typeface="Arial"/>
              </a:rPr>
              <a:t>PostgreSQL Performance Tuning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430A1A-ABCD-A847-A5E1-F1A2B892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904374" y="2466879"/>
            <a:ext cx="1004717" cy="1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2389</Words>
  <Application>Microsoft Macintosh PowerPoint</Application>
  <PresentationFormat>Widescreen</PresentationFormat>
  <Paragraphs>357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Roboto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Ibrar Ahmed</cp:lastModifiedBy>
  <cp:revision>152</cp:revision>
  <dcterms:created xsi:type="dcterms:W3CDTF">2019-01-14T06:35:35Z</dcterms:created>
  <dcterms:modified xsi:type="dcterms:W3CDTF">2020-09-17T16:33:12Z</dcterms:modified>
</cp:coreProperties>
</file>