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84" r:id="rId1"/>
  </p:sldMasterIdLst>
  <p:notesMasterIdLst>
    <p:notesMasterId r:id="rId26"/>
  </p:notesMasterIdLst>
  <p:handoutMasterIdLst>
    <p:handoutMasterId r:id="rId27"/>
  </p:handoutMasterIdLst>
  <p:sldIdLst>
    <p:sldId id="259" r:id="rId2"/>
    <p:sldId id="330" r:id="rId3"/>
    <p:sldId id="311" r:id="rId4"/>
    <p:sldId id="327" r:id="rId5"/>
    <p:sldId id="322" r:id="rId6"/>
    <p:sldId id="1048" r:id="rId7"/>
    <p:sldId id="282" r:id="rId8"/>
    <p:sldId id="318" r:id="rId9"/>
    <p:sldId id="1062" r:id="rId10"/>
    <p:sldId id="1063" r:id="rId11"/>
    <p:sldId id="1064" r:id="rId12"/>
    <p:sldId id="1065" r:id="rId13"/>
    <p:sldId id="1055" r:id="rId14"/>
    <p:sldId id="1056" r:id="rId15"/>
    <p:sldId id="316" r:id="rId16"/>
    <p:sldId id="1054" r:id="rId17"/>
    <p:sldId id="1053" r:id="rId18"/>
    <p:sldId id="287" r:id="rId19"/>
    <p:sldId id="288" r:id="rId20"/>
    <p:sldId id="1058" r:id="rId21"/>
    <p:sldId id="1059" r:id="rId22"/>
    <p:sldId id="1057" r:id="rId23"/>
    <p:sldId id="343" r:id="rId24"/>
    <p:sldId id="1060" r:id="rId25"/>
  </p:sldIdLst>
  <p:sldSz cx="12192000" cy="6858000"/>
  <p:notesSz cx="6858000" cy="9144000"/>
  <p:embeddedFontLst>
    <p:embeddedFont>
      <p:font typeface="Iowan Old Style Roman" panose="02040602040506020204" pitchFamily="18" charset="77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7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2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66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97509-69B2-1F49-908E-4A26319086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85E2D5A-31D8-3848-A2B1-9B4295FD2BF7}">
      <dgm:prSet custT="1"/>
      <dgm:spPr/>
      <dgm:t>
        <a:bodyPr/>
        <a:lstStyle/>
        <a:p>
          <a:pPr rtl="0"/>
          <a:r>
            <a:rPr lang="en-US" altLang="ko-KR" sz="2400" b="1" dirty="0">
              <a:solidFill>
                <a:schemeClr val="accent1"/>
              </a:solidFill>
              <a:cs typeface="Arial" pitchFamily="34" charset="0"/>
            </a:rPr>
            <a:t>01 - 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Database Security</a:t>
          </a:r>
        </a:p>
      </dgm:t>
    </dgm:pt>
    <dgm:pt modelId="{4DED99A1-FF44-9647-B804-785A63F87AAF}" type="parTrans" cxnId="{4B172087-EB8B-A648-AAC3-82B98B087E6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CA29FC-C63E-7F44-BDFB-42D984C178FD}" type="sibTrans" cxnId="{4B172087-EB8B-A648-AAC3-82B98B087E6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F39635-EFE0-E047-860A-B51468BAAE10}">
      <dgm:prSet custT="1"/>
      <dgm:spPr/>
      <dgm:t>
        <a:bodyPr/>
        <a:lstStyle/>
        <a:p>
          <a:pPr rtl="0"/>
          <a:r>
            <a:rPr lang="en-GB" sz="2400" kern="12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05 - </a:t>
          </a: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Encryption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gm:t>
    </dgm:pt>
    <dgm:pt modelId="{9F34FE2C-76F9-394E-88CB-DFEFEF5EFAB8}" type="parTrans" cxnId="{036DB0E7-F712-3D4F-82BF-DB893B07E56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0DA283-CEF0-2E4E-AC80-32E3A685D5CB}" type="sibTrans" cxnId="{036DB0E7-F712-3D4F-82BF-DB893B07E56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8FE8C0-63AB-F346-8BA4-6A5439ACA803}">
      <dgm:prSet custT="1"/>
      <dgm:spPr/>
      <dgm:t>
        <a:bodyPr/>
        <a:lstStyle/>
        <a:p>
          <a:pPr>
            <a:buSzPts val="2000"/>
            <a:buFont typeface="Arial"/>
            <a:buChar char="•"/>
          </a:pPr>
          <a:r>
            <a:rPr lang="en-GB" sz="2400" kern="1200" dirty="0">
              <a:solidFill>
                <a:schemeClr val="accent4"/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02- </a:t>
          </a: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Authentication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gm:t>
    </dgm:pt>
    <dgm:pt modelId="{9DA48390-ECD9-444E-85F5-9389D200B5CC}" type="parTrans" cxnId="{8FE26912-B8DA-C54F-A1F8-B6897D0BFE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6884DF-3869-494B-8B4E-661124A5550E}" type="sibTrans" cxnId="{8FE26912-B8DA-C54F-A1F8-B6897D0BFE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D5BFF2-FD27-B44F-BE64-D52D506C85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dirty="0">
              <a:solidFill>
                <a:srgbClr val="0070C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07 - </a:t>
          </a:r>
          <a:r>
            <a:rPr lang="en-US" sz="24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Question / Answers</a:t>
          </a:r>
        </a:p>
      </dgm:t>
    </dgm:pt>
    <dgm:pt modelId="{75763CE6-123E-2340-B020-243B90C60D31}" type="parTrans" cxnId="{3A3B9951-527F-DA42-ADD9-A73DAD8A65B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FC0CC-376B-FE41-BB1B-DC945224B901}" type="sibTrans" cxnId="{3A3B9951-527F-DA42-ADD9-A73DAD8A65B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6AD725-51CC-4A44-B532-C1CA28D83206}">
      <dgm:prSet custT="1"/>
      <dgm:spPr/>
      <dgm:t>
        <a:bodyPr/>
        <a:lstStyle/>
        <a:p>
          <a:pPr>
            <a:buSzPts val="2000"/>
            <a:buFont typeface="Arial"/>
            <a:buChar char="•"/>
          </a:pPr>
          <a:r>
            <a:rPr lang="en-GB" sz="2400" kern="1200" dirty="0">
              <a:solidFill>
                <a:schemeClr val="accent4"/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04 - </a:t>
          </a: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Accounting </a:t>
          </a:r>
        </a:p>
      </dgm:t>
    </dgm:pt>
    <dgm:pt modelId="{71BF137B-C79C-8E42-9D29-3A327DF1535D}" type="parTrans" cxnId="{A36AC803-0A3E-FD43-8E3A-17A016A091E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B4AF3A-1122-FC43-B9EF-9C77D011B69B}" type="sibTrans" cxnId="{A36AC803-0A3E-FD43-8E3A-17A016A091E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AD13A-BADA-E346-9AB7-3C89C1B6E46C}">
      <dgm:prSet custT="1"/>
      <dgm:spPr/>
      <dgm:t>
        <a:bodyPr/>
        <a:lstStyle/>
        <a:p>
          <a:pPr rtl="0"/>
          <a:r>
            <a:rPr lang="en-US" sz="2400" b="0" dirty="0">
              <a:solidFill>
                <a:srgbClr val="00B0F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06 - </a:t>
          </a:r>
          <a:r>
            <a:rPr lang="en-US" sz="24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Security Best Practices</a:t>
          </a:r>
          <a:endParaRPr lang="en-US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D97268-B39B-114F-B919-9D7AAD226D5E}" type="sibTrans" cxnId="{73C6E650-319A-8943-AA49-24BC30D8C0C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A08043-162F-424B-8787-51DD6C0D8CBA}" type="parTrans" cxnId="{73C6E650-319A-8943-AA49-24BC30D8C0C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0AD0A7-14C9-0F4D-B321-C57BF725AB7A}">
      <dgm:prSet custT="1"/>
      <dgm:spPr/>
      <dgm:t>
        <a:bodyPr/>
        <a:lstStyle/>
        <a:p>
          <a:r>
            <a:rPr lang="en-GB" sz="2400" kern="1200" dirty="0">
              <a:solidFill>
                <a:schemeClr val="accent3"/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03 - </a:t>
          </a: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Authorization</a:t>
          </a:r>
        </a:p>
      </dgm:t>
    </dgm:pt>
    <dgm:pt modelId="{90628E32-B0CD-E44A-B19C-06FB2DCB51B1}" type="parTrans" cxnId="{D534BA35-D2F4-EC46-AA2C-4C59A3EBEE58}">
      <dgm:prSet/>
      <dgm:spPr/>
      <dgm:t>
        <a:bodyPr/>
        <a:lstStyle/>
        <a:p>
          <a:endParaRPr lang="en-GB"/>
        </a:p>
      </dgm:t>
    </dgm:pt>
    <dgm:pt modelId="{85243856-5C1B-FD41-A891-C9449C03A356}" type="sibTrans" cxnId="{D534BA35-D2F4-EC46-AA2C-4C59A3EBEE58}">
      <dgm:prSet/>
      <dgm:spPr/>
      <dgm:t>
        <a:bodyPr/>
        <a:lstStyle/>
        <a:p>
          <a:endParaRPr lang="en-GB"/>
        </a:p>
      </dgm:t>
    </dgm:pt>
    <dgm:pt modelId="{040C6162-58E7-714D-89FE-09B8F58093A0}" type="pres">
      <dgm:prSet presAssocID="{D0F97509-69B2-1F49-908E-4A26319086A6}" presName="vert0" presStyleCnt="0">
        <dgm:presLayoutVars>
          <dgm:dir/>
          <dgm:animOne val="branch"/>
          <dgm:animLvl val="lvl"/>
        </dgm:presLayoutVars>
      </dgm:prSet>
      <dgm:spPr/>
    </dgm:pt>
    <dgm:pt modelId="{32BE0FEA-9A38-2E4D-B8AD-2DD478EB3C84}" type="pres">
      <dgm:prSet presAssocID="{A85E2D5A-31D8-3848-A2B1-9B4295FD2BF7}" presName="thickLine" presStyleLbl="alignNode1" presStyleIdx="0" presStyleCnt="7"/>
      <dgm:spPr/>
    </dgm:pt>
    <dgm:pt modelId="{DF976840-A2BF-924F-A16E-26A52C8D21ED}" type="pres">
      <dgm:prSet presAssocID="{A85E2D5A-31D8-3848-A2B1-9B4295FD2BF7}" presName="horz1" presStyleCnt="0"/>
      <dgm:spPr/>
    </dgm:pt>
    <dgm:pt modelId="{432417E0-DC1E-D94A-9241-3508F3F14D86}" type="pres">
      <dgm:prSet presAssocID="{A85E2D5A-31D8-3848-A2B1-9B4295FD2BF7}" presName="tx1" presStyleLbl="revTx" presStyleIdx="0" presStyleCnt="7"/>
      <dgm:spPr/>
    </dgm:pt>
    <dgm:pt modelId="{465BA7F9-E313-DF4C-87E2-D33E00E05CEE}" type="pres">
      <dgm:prSet presAssocID="{A85E2D5A-31D8-3848-A2B1-9B4295FD2BF7}" presName="vert1" presStyleCnt="0"/>
      <dgm:spPr/>
    </dgm:pt>
    <dgm:pt modelId="{5C9185CB-D4E4-584D-8103-BF6ADB5F9DBD}" type="pres">
      <dgm:prSet presAssocID="{B38FE8C0-63AB-F346-8BA4-6A5439ACA803}" presName="thickLine" presStyleLbl="alignNode1" presStyleIdx="1" presStyleCnt="7"/>
      <dgm:spPr/>
    </dgm:pt>
    <dgm:pt modelId="{3478B118-E6A4-6C43-8D3F-C37BFB658876}" type="pres">
      <dgm:prSet presAssocID="{B38FE8C0-63AB-F346-8BA4-6A5439ACA803}" presName="horz1" presStyleCnt="0"/>
      <dgm:spPr/>
    </dgm:pt>
    <dgm:pt modelId="{6C61D329-0DA8-A44A-AEE2-9188C79C69C7}" type="pres">
      <dgm:prSet presAssocID="{B38FE8C0-63AB-F346-8BA4-6A5439ACA803}" presName="tx1" presStyleLbl="revTx" presStyleIdx="1" presStyleCnt="7" custLinFactNeighborX="-355" custLinFactNeighborY="-17"/>
      <dgm:spPr/>
    </dgm:pt>
    <dgm:pt modelId="{3563C8E3-BC1C-1146-8C2A-EAF069F43867}" type="pres">
      <dgm:prSet presAssocID="{B38FE8C0-63AB-F346-8BA4-6A5439ACA803}" presName="vert1" presStyleCnt="0"/>
      <dgm:spPr/>
    </dgm:pt>
    <dgm:pt modelId="{C56E0FDA-5311-2049-BB58-270A088FDD14}" type="pres">
      <dgm:prSet presAssocID="{E30AD0A7-14C9-0F4D-B321-C57BF725AB7A}" presName="thickLine" presStyleLbl="alignNode1" presStyleIdx="2" presStyleCnt="7"/>
      <dgm:spPr/>
    </dgm:pt>
    <dgm:pt modelId="{ACF2EF74-BC44-704E-B3D2-ECDBAF682A0B}" type="pres">
      <dgm:prSet presAssocID="{E30AD0A7-14C9-0F4D-B321-C57BF725AB7A}" presName="horz1" presStyleCnt="0"/>
      <dgm:spPr/>
    </dgm:pt>
    <dgm:pt modelId="{49FA3C7B-ADB3-C04B-A043-CCF459C1AC33}" type="pres">
      <dgm:prSet presAssocID="{E30AD0A7-14C9-0F4D-B321-C57BF725AB7A}" presName="tx1" presStyleLbl="revTx" presStyleIdx="2" presStyleCnt="7"/>
      <dgm:spPr/>
    </dgm:pt>
    <dgm:pt modelId="{871662FB-B379-FE44-A1EF-A4326BEC74F7}" type="pres">
      <dgm:prSet presAssocID="{E30AD0A7-14C9-0F4D-B321-C57BF725AB7A}" presName="vert1" presStyleCnt="0"/>
      <dgm:spPr/>
    </dgm:pt>
    <dgm:pt modelId="{CBD1400C-A64D-814B-9A5F-2EE9933C160F}" type="pres">
      <dgm:prSet presAssocID="{3F6AD725-51CC-4A44-B532-C1CA28D83206}" presName="thickLine" presStyleLbl="alignNode1" presStyleIdx="3" presStyleCnt="7"/>
      <dgm:spPr/>
    </dgm:pt>
    <dgm:pt modelId="{ABD84BC7-8B79-AA47-9D7D-E6B9B0258D55}" type="pres">
      <dgm:prSet presAssocID="{3F6AD725-51CC-4A44-B532-C1CA28D83206}" presName="horz1" presStyleCnt="0"/>
      <dgm:spPr/>
    </dgm:pt>
    <dgm:pt modelId="{10644019-0DBF-D848-B1A1-431A28CC56D4}" type="pres">
      <dgm:prSet presAssocID="{3F6AD725-51CC-4A44-B532-C1CA28D83206}" presName="tx1" presStyleLbl="revTx" presStyleIdx="3" presStyleCnt="7"/>
      <dgm:spPr/>
    </dgm:pt>
    <dgm:pt modelId="{1CB90876-A278-824F-ABE7-A39FB76EDFDE}" type="pres">
      <dgm:prSet presAssocID="{3F6AD725-51CC-4A44-B532-C1CA28D83206}" presName="vert1" presStyleCnt="0"/>
      <dgm:spPr/>
    </dgm:pt>
    <dgm:pt modelId="{EB7315BF-4859-0F48-BFC4-496C7DFC0AB4}" type="pres">
      <dgm:prSet presAssocID="{4CF39635-EFE0-E047-860A-B51468BAAE10}" presName="thickLine" presStyleLbl="alignNode1" presStyleIdx="4" presStyleCnt="7"/>
      <dgm:spPr/>
    </dgm:pt>
    <dgm:pt modelId="{E1E7AF2F-8667-B147-8E64-EE75F3AAA033}" type="pres">
      <dgm:prSet presAssocID="{4CF39635-EFE0-E047-860A-B51468BAAE10}" presName="horz1" presStyleCnt="0"/>
      <dgm:spPr/>
    </dgm:pt>
    <dgm:pt modelId="{4AF281F6-A7EB-1E41-BFA5-8F593645411E}" type="pres">
      <dgm:prSet presAssocID="{4CF39635-EFE0-E047-860A-B51468BAAE10}" presName="tx1" presStyleLbl="revTx" presStyleIdx="4" presStyleCnt="7"/>
      <dgm:spPr/>
    </dgm:pt>
    <dgm:pt modelId="{B5E9B422-2AD6-9748-9604-2143DA7E3A06}" type="pres">
      <dgm:prSet presAssocID="{4CF39635-EFE0-E047-860A-B51468BAAE10}" presName="vert1" presStyleCnt="0"/>
      <dgm:spPr/>
    </dgm:pt>
    <dgm:pt modelId="{A8D6A59E-2A80-C847-A515-DE23ED444985}" type="pres">
      <dgm:prSet presAssocID="{47BAD13A-BADA-E346-9AB7-3C89C1B6E46C}" presName="thickLine" presStyleLbl="alignNode1" presStyleIdx="5" presStyleCnt="7"/>
      <dgm:spPr/>
    </dgm:pt>
    <dgm:pt modelId="{7035F1AC-93C8-E649-B68F-2B8642C75032}" type="pres">
      <dgm:prSet presAssocID="{47BAD13A-BADA-E346-9AB7-3C89C1B6E46C}" presName="horz1" presStyleCnt="0"/>
      <dgm:spPr/>
    </dgm:pt>
    <dgm:pt modelId="{49FC1C0C-2624-5B41-AF76-88D4442A713D}" type="pres">
      <dgm:prSet presAssocID="{47BAD13A-BADA-E346-9AB7-3C89C1B6E46C}" presName="tx1" presStyleLbl="revTx" presStyleIdx="5" presStyleCnt="7"/>
      <dgm:spPr/>
    </dgm:pt>
    <dgm:pt modelId="{0FEEBCB1-E38B-CF46-A91B-6F4AA7D81C30}" type="pres">
      <dgm:prSet presAssocID="{47BAD13A-BADA-E346-9AB7-3C89C1B6E46C}" presName="vert1" presStyleCnt="0"/>
      <dgm:spPr/>
    </dgm:pt>
    <dgm:pt modelId="{D3E02165-3823-1247-8D8E-2715D52FB574}" type="pres">
      <dgm:prSet presAssocID="{85D5BFF2-FD27-B44F-BE64-D52D506C8591}" presName="thickLine" presStyleLbl="alignNode1" presStyleIdx="6" presStyleCnt="7"/>
      <dgm:spPr/>
    </dgm:pt>
    <dgm:pt modelId="{4201A2F2-2E1C-8C43-9D88-E7EA0507C95F}" type="pres">
      <dgm:prSet presAssocID="{85D5BFF2-FD27-B44F-BE64-D52D506C8591}" presName="horz1" presStyleCnt="0"/>
      <dgm:spPr/>
    </dgm:pt>
    <dgm:pt modelId="{76601C9A-E6D2-B04F-BCAB-8064EFEF6E7A}" type="pres">
      <dgm:prSet presAssocID="{85D5BFF2-FD27-B44F-BE64-D52D506C8591}" presName="tx1" presStyleLbl="revTx" presStyleIdx="6" presStyleCnt="7"/>
      <dgm:spPr/>
    </dgm:pt>
    <dgm:pt modelId="{C1ECB7CD-6016-1D4B-B20B-237BE5268A47}" type="pres">
      <dgm:prSet presAssocID="{85D5BFF2-FD27-B44F-BE64-D52D506C8591}" presName="vert1" presStyleCnt="0"/>
      <dgm:spPr/>
    </dgm:pt>
  </dgm:ptLst>
  <dgm:cxnLst>
    <dgm:cxn modelId="{A36AC803-0A3E-FD43-8E3A-17A016A091EB}" srcId="{D0F97509-69B2-1F49-908E-4A26319086A6}" destId="{3F6AD725-51CC-4A44-B532-C1CA28D83206}" srcOrd="3" destOrd="0" parTransId="{71BF137B-C79C-8E42-9D29-3A327DF1535D}" sibTransId="{8DB4AF3A-1122-FC43-B9EF-9C77D011B69B}"/>
    <dgm:cxn modelId="{8FE26912-B8DA-C54F-A1F8-B6897D0BFE41}" srcId="{D0F97509-69B2-1F49-908E-4A26319086A6}" destId="{B38FE8C0-63AB-F346-8BA4-6A5439ACA803}" srcOrd="1" destOrd="0" parTransId="{9DA48390-ECD9-444E-85F5-9389D200B5CC}" sibTransId="{E26884DF-3869-494B-8B4E-661124A5550E}"/>
    <dgm:cxn modelId="{DE72D521-2E1C-734E-BADC-E3761EDE737D}" type="presOf" srcId="{4CF39635-EFE0-E047-860A-B51468BAAE10}" destId="{4AF281F6-A7EB-1E41-BFA5-8F593645411E}" srcOrd="0" destOrd="0" presId="urn:microsoft.com/office/officeart/2008/layout/LinedList"/>
    <dgm:cxn modelId="{D534BA35-D2F4-EC46-AA2C-4C59A3EBEE58}" srcId="{D0F97509-69B2-1F49-908E-4A26319086A6}" destId="{E30AD0A7-14C9-0F4D-B321-C57BF725AB7A}" srcOrd="2" destOrd="0" parTransId="{90628E32-B0CD-E44A-B19C-06FB2DCB51B1}" sibTransId="{85243856-5C1B-FD41-A891-C9449C03A356}"/>
    <dgm:cxn modelId="{CE5BF235-2A26-5348-B939-813E5F95609B}" type="presOf" srcId="{47BAD13A-BADA-E346-9AB7-3C89C1B6E46C}" destId="{49FC1C0C-2624-5B41-AF76-88D4442A713D}" srcOrd="0" destOrd="0" presId="urn:microsoft.com/office/officeart/2008/layout/LinedList"/>
    <dgm:cxn modelId="{73C6E650-319A-8943-AA49-24BC30D8C0C6}" srcId="{D0F97509-69B2-1F49-908E-4A26319086A6}" destId="{47BAD13A-BADA-E346-9AB7-3C89C1B6E46C}" srcOrd="5" destOrd="0" parTransId="{B6A08043-162F-424B-8787-51DD6C0D8CBA}" sibTransId="{E6D97268-B39B-114F-B919-9D7AAD226D5E}"/>
    <dgm:cxn modelId="{3A3B9951-527F-DA42-ADD9-A73DAD8A65BA}" srcId="{D0F97509-69B2-1F49-908E-4A26319086A6}" destId="{85D5BFF2-FD27-B44F-BE64-D52D506C8591}" srcOrd="6" destOrd="0" parTransId="{75763CE6-123E-2340-B020-243B90C60D31}" sibTransId="{7E5FC0CC-376B-FE41-BB1B-DC945224B901}"/>
    <dgm:cxn modelId="{A571C775-426A-6748-8CD3-5B548A2CAE5C}" type="presOf" srcId="{A85E2D5A-31D8-3848-A2B1-9B4295FD2BF7}" destId="{432417E0-DC1E-D94A-9241-3508F3F14D86}" srcOrd="0" destOrd="0" presId="urn:microsoft.com/office/officeart/2008/layout/LinedList"/>
    <dgm:cxn modelId="{4B172087-EB8B-A648-AAC3-82B98B087E6F}" srcId="{D0F97509-69B2-1F49-908E-4A26319086A6}" destId="{A85E2D5A-31D8-3848-A2B1-9B4295FD2BF7}" srcOrd="0" destOrd="0" parTransId="{4DED99A1-FF44-9647-B804-785A63F87AAF}" sibTransId="{6BCA29FC-C63E-7F44-BDFB-42D984C178FD}"/>
    <dgm:cxn modelId="{627DE9CE-963A-C44A-8305-D7C93C65ED7B}" type="presOf" srcId="{D0F97509-69B2-1F49-908E-4A26319086A6}" destId="{040C6162-58E7-714D-89FE-09B8F58093A0}" srcOrd="0" destOrd="0" presId="urn:microsoft.com/office/officeart/2008/layout/LinedList"/>
    <dgm:cxn modelId="{505396DA-3F61-BE4B-9F75-32A3155CFB0D}" type="presOf" srcId="{B38FE8C0-63AB-F346-8BA4-6A5439ACA803}" destId="{6C61D329-0DA8-A44A-AEE2-9188C79C69C7}" srcOrd="0" destOrd="0" presId="urn:microsoft.com/office/officeart/2008/layout/LinedList"/>
    <dgm:cxn modelId="{ACA6BCE0-A10C-EE46-B77D-E06B522ED0B2}" type="presOf" srcId="{85D5BFF2-FD27-B44F-BE64-D52D506C8591}" destId="{76601C9A-E6D2-B04F-BCAB-8064EFEF6E7A}" srcOrd="0" destOrd="0" presId="urn:microsoft.com/office/officeart/2008/layout/LinedList"/>
    <dgm:cxn modelId="{84BAA9E3-D2FA-5447-A6F0-BC36745941D9}" type="presOf" srcId="{3F6AD725-51CC-4A44-B532-C1CA28D83206}" destId="{10644019-0DBF-D848-B1A1-431A28CC56D4}" srcOrd="0" destOrd="0" presId="urn:microsoft.com/office/officeart/2008/layout/LinedList"/>
    <dgm:cxn modelId="{5459F8E6-10A4-9744-BC64-4A70B9CBC7AB}" type="presOf" srcId="{E30AD0A7-14C9-0F4D-B321-C57BF725AB7A}" destId="{49FA3C7B-ADB3-C04B-A043-CCF459C1AC33}" srcOrd="0" destOrd="0" presId="urn:microsoft.com/office/officeart/2008/layout/LinedList"/>
    <dgm:cxn modelId="{036DB0E7-F712-3D4F-82BF-DB893B07E56D}" srcId="{D0F97509-69B2-1F49-908E-4A26319086A6}" destId="{4CF39635-EFE0-E047-860A-B51468BAAE10}" srcOrd="4" destOrd="0" parTransId="{9F34FE2C-76F9-394E-88CB-DFEFEF5EFAB8}" sibTransId="{390DA283-CEF0-2E4E-AC80-32E3A685D5CB}"/>
    <dgm:cxn modelId="{5EB71B66-D2C1-EC4D-876C-8859C55BF3E6}" type="presParOf" srcId="{040C6162-58E7-714D-89FE-09B8F58093A0}" destId="{32BE0FEA-9A38-2E4D-B8AD-2DD478EB3C84}" srcOrd="0" destOrd="0" presId="urn:microsoft.com/office/officeart/2008/layout/LinedList"/>
    <dgm:cxn modelId="{94C7D0A6-ADE6-854E-A097-28E3DD512818}" type="presParOf" srcId="{040C6162-58E7-714D-89FE-09B8F58093A0}" destId="{DF976840-A2BF-924F-A16E-26A52C8D21ED}" srcOrd="1" destOrd="0" presId="urn:microsoft.com/office/officeart/2008/layout/LinedList"/>
    <dgm:cxn modelId="{F443E5CF-CEE8-A249-899B-FCE6562CB731}" type="presParOf" srcId="{DF976840-A2BF-924F-A16E-26A52C8D21ED}" destId="{432417E0-DC1E-D94A-9241-3508F3F14D86}" srcOrd="0" destOrd="0" presId="urn:microsoft.com/office/officeart/2008/layout/LinedList"/>
    <dgm:cxn modelId="{57C70B7D-E34F-944D-9E3A-9C32744FB1B8}" type="presParOf" srcId="{DF976840-A2BF-924F-A16E-26A52C8D21ED}" destId="{465BA7F9-E313-DF4C-87E2-D33E00E05CEE}" srcOrd="1" destOrd="0" presId="urn:microsoft.com/office/officeart/2008/layout/LinedList"/>
    <dgm:cxn modelId="{763475BE-8C87-0741-982E-45424BF00DAF}" type="presParOf" srcId="{040C6162-58E7-714D-89FE-09B8F58093A0}" destId="{5C9185CB-D4E4-584D-8103-BF6ADB5F9DBD}" srcOrd="2" destOrd="0" presId="urn:microsoft.com/office/officeart/2008/layout/LinedList"/>
    <dgm:cxn modelId="{D3859B5C-5DE6-5D4B-93EC-C574CD7E0BB6}" type="presParOf" srcId="{040C6162-58E7-714D-89FE-09B8F58093A0}" destId="{3478B118-E6A4-6C43-8D3F-C37BFB658876}" srcOrd="3" destOrd="0" presId="urn:microsoft.com/office/officeart/2008/layout/LinedList"/>
    <dgm:cxn modelId="{7A5DCDFB-0D11-FD47-BC18-0E7C461CACA3}" type="presParOf" srcId="{3478B118-E6A4-6C43-8D3F-C37BFB658876}" destId="{6C61D329-0DA8-A44A-AEE2-9188C79C69C7}" srcOrd="0" destOrd="0" presId="urn:microsoft.com/office/officeart/2008/layout/LinedList"/>
    <dgm:cxn modelId="{7DFD35AF-E651-8648-89C9-6C956F4053D7}" type="presParOf" srcId="{3478B118-E6A4-6C43-8D3F-C37BFB658876}" destId="{3563C8E3-BC1C-1146-8C2A-EAF069F43867}" srcOrd="1" destOrd="0" presId="urn:microsoft.com/office/officeart/2008/layout/LinedList"/>
    <dgm:cxn modelId="{D40977D8-3B86-8146-8A7E-DB4985BD4EAB}" type="presParOf" srcId="{040C6162-58E7-714D-89FE-09B8F58093A0}" destId="{C56E0FDA-5311-2049-BB58-270A088FDD14}" srcOrd="4" destOrd="0" presId="urn:microsoft.com/office/officeart/2008/layout/LinedList"/>
    <dgm:cxn modelId="{AE74175A-40BB-5D4A-B65D-DA28BBF42E66}" type="presParOf" srcId="{040C6162-58E7-714D-89FE-09B8F58093A0}" destId="{ACF2EF74-BC44-704E-B3D2-ECDBAF682A0B}" srcOrd="5" destOrd="0" presId="urn:microsoft.com/office/officeart/2008/layout/LinedList"/>
    <dgm:cxn modelId="{3BCB933E-4440-914D-8247-B0E2F81FB374}" type="presParOf" srcId="{ACF2EF74-BC44-704E-B3D2-ECDBAF682A0B}" destId="{49FA3C7B-ADB3-C04B-A043-CCF459C1AC33}" srcOrd="0" destOrd="0" presId="urn:microsoft.com/office/officeart/2008/layout/LinedList"/>
    <dgm:cxn modelId="{04D49A25-6478-4548-BD6D-B7A96083E53C}" type="presParOf" srcId="{ACF2EF74-BC44-704E-B3D2-ECDBAF682A0B}" destId="{871662FB-B379-FE44-A1EF-A4326BEC74F7}" srcOrd="1" destOrd="0" presId="urn:microsoft.com/office/officeart/2008/layout/LinedList"/>
    <dgm:cxn modelId="{BF5C43A7-74FF-5F4E-960B-AD723F0D4D6C}" type="presParOf" srcId="{040C6162-58E7-714D-89FE-09B8F58093A0}" destId="{CBD1400C-A64D-814B-9A5F-2EE9933C160F}" srcOrd="6" destOrd="0" presId="urn:microsoft.com/office/officeart/2008/layout/LinedList"/>
    <dgm:cxn modelId="{46498BAD-2A96-5342-AC9F-A7AF37E58999}" type="presParOf" srcId="{040C6162-58E7-714D-89FE-09B8F58093A0}" destId="{ABD84BC7-8B79-AA47-9D7D-E6B9B0258D55}" srcOrd="7" destOrd="0" presId="urn:microsoft.com/office/officeart/2008/layout/LinedList"/>
    <dgm:cxn modelId="{99171F28-8AB2-8149-9F51-D10920D103BF}" type="presParOf" srcId="{ABD84BC7-8B79-AA47-9D7D-E6B9B0258D55}" destId="{10644019-0DBF-D848-B1A1-431A28CC56D4}" srcOrd="0" destOrd="0" presId="urn:microsoft.com/office/officeart/2008/layout/LinedList"/>
    <dgm:cxn modelId="{632A5254-6D86-EE42-9DA0-96A9890BDA0A}" type="presParOf" srcId="{ABD84BC7-8B79-AA47-9D7D-E6B9B0258D55}" destId="{1CB90876-A278-824F-ABE7-A39FB76EDFDE}" srcOrd="1" destOrd="0" presId="urn:microsoft.com/office/officeart/2008/layout/LinedList"/>
    <dgm:cxn modelId="{1280AA41-69B3-204D-B607-0C798C27854A}" type="presParOf" srcId="{040C6162-58E7-714D-89FE-09B8F58093A0}" destId="{EB7315BF-4859-0F48-BFC4-496C7DFC0AB4}" srcOrd="8" destOrd="0" presId="urn:microsoft.com/office/officeart/2008/layout/LinedList"/>
    <dgm:cxn modelId="{DB3A22FF-B9EB-9648-A4EB-41E9A40D30FD}" type="presParOf" srcId="{040C6162-58E7-714D-89FE-09B8F58093A0}" destId="{E1E7AF2F-8667-B147-8E64-EE75F3AAA033}" srcOrd="9" destOrd="0" presId="urn:microsoft.com/office/officeart/2008/layout/LinedList"/>
    <dgm:cxn modelId="{1735B97D-D2BE-444E-AFBD-CB4418C8B31E}" type="presParOf" srcId="{E1E7AF2F-8667-B147-8E64-EE75F3AAA033}" destId="{4AF281F6-A7EB-1E41-BFA5-8F593645411E}" srcOrd="0" destOrd="0" presId="urn:microsoft.com/office/officeart/2008/layout/LinedList"/>
    <dgm:cxn modelId="{17C2C9F1-9DDA-3541-9516-044D8129CE64}" type="presParOf" srcId="{E1E7AF2F-8667-B147-8E64-EE75F3AAA033}" destId="{B5E9B422-2AD6-9748-9604-2143DA7E3A06}" srcOrd="1" destOrd="0" presId="urn:microsoft.com/office/officeart/2008/layout/LinedList"/>
    <dgm:cxn modelId="{30569A89-E72A-D04E-909A-C4C175B5F9AA}" type="presParOf" srcId="{040C6162-58E7-714D-89FE-09B8F58093A0}" destId="{A8D6A59E-2A80-C847-A515-DE23ED444985}" srcOrd="10" destOrd="0" presId="urn:microsoft.com/office/officeart/2008/layout/LinedList"/>
    <dgm:cxn modelId="{DCF610E5-A2AE-CC43-8BB4-69756B984F7A}" type="presParOf" srcId="{040C6162-58E7-714D-89FE-09B8F58093A0}" destId="{7035F1AC-93C8-E649-B68F-2B8642C75032}" srcOrd="11" destOrd="0" presId="urn:microsoft.com/office/officeart/2008/layout/LinedList"/>
    <dgm:cxn modelId="{63D95A0D-B5C9-734F-922B-2189A3D00C4B}" type="presParOf" srcId="{7035F1AC-93C8-E649-B68F-2B8642C75032}" destId="{49FC1C0C-2624-5B41-AF76-88D4442A713D}" srcOrd="0" destOrd="0" presId="urn:microsoft.com/office/officeart/2008/layout/LinedList"/>
    <dgm:cxn modelId="{C4DF39FE-98EA-7F41-9923-22BFE174AA5E}" type="presParOf" srcId="{7035F1AC-93C8-E649-B68F-2B8642C75032}" destId="{0FEEBCB1-E38B-CF46-A91B-6F4AA7D81C30}" srcOrd="1" destOrd="0" presId="urn:microsoft.com/office/officeart/2008/layout/LinedList"/>
    <dgm:cxn modelId="{614D1EB6-A3B6-AF4F-B797-44986845F533}" type="presParOf" srcId="{040C6162-58E7-714D-89FE-09B8F58093A0}" destId="{D3E02165-3823-1247-8D8E-2715D52FB574}" srcOrd="12" destOrd="0" presId="urn:microsoft.com/office/officeart/2008/layout/LinedList"/>
    <dgm:cxn modelId="{34F3C716-33A0-0D43-9CE0-FA4FEA18D556}" type="presParOf" srcId="{040C6162-58E7-714D-89FE-09B8F58093A0}" destId="{4201A2F2-2E1C-8C43-9D88-E7EA0507C95F}" srcOrd="13" destOrd="0" presId="urn:microsoft.com/office/officeart/2008/layout/LinedList"/>
    <dgm:cxn modelId="{B599B1EA-2AB7-454C-819F-6A7403B01534}" type="presParOf" srcId="{4201A2F2-2E1C-8C43-9D88-E7EA0507C95F}" destId="{76601C9A-E6D2-B04F-BCAB-8064EFEF6E7A}" srcOrd="0" destOrd="0" presId="urn:microsoft.com/office/officeart/2008/layout/LinedList"/>
    <dgm:cxn modelId="{18074AE9-2387-1B4B-BBB4-8C51A1A72DBF}" type="presParOf" srcId="{4201A2F2-2E1C-8C43-9D88-E7EA0507C95F}" destId="{C1ECB7CD-6016-1D4B-B20B-237BE5268A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E0FEA-9A38-2E4D-B8AD-2DD478EB3C84}">
      <dsp:nvSpPr>
        <dsp:cNvPr id="0" name=""/>
        <dsp:cNvSpPr/>
      </dsp:nvSpPr>
      <dsp:spPr>
        <a:xfrm>
          <a:off x="0" y="621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417E0-DC1E-D94A-9241-3508F3F14D86}">
      <dsp:nvSpPr>
        <dsp:cNvPr id="0" name=""/>
        <dsp:cNvSpPr/>
      </dsp:nvSpPr>
      <dsp:spPr>
        <a:xfrm>
          <a:off x="0" y="621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solidFill>
                <a:schemeClr val="accent1"/>
              </a:solidFill>
              <a:cs typeface="Arial" pitchFamily="34" charset="0"/>
            </a:rPr>
            <a:t>01 - 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Database Security</a:t>
          </a:r>
        </a:p>
      </dsp:txBody>
      <dsp:txXfrm>
        <a:off x="0" y="621"/>
        <a:ext cx="7728267" cy="726583"/>
      </dsp:txXfrm>
    </dsp:sp>
    <dsp:sp modelId="{5C9185CB-D4E4-584D-8103-BF6ADB5F9DBD}">
      <dsp:nvSpPr>
        <dsp:cNvPr id="0" name=""/>
        <dsp:cNvSpPr/>
      </dsp:nvSpPr>
      <dsp:spPr>
        <a:xfrm>
          <a:off x="0" y="727204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1D329-0DA8-A44A-AEE2-9188C79C69C7}">
      <dsp:nvSpPr>
        <dsp:cNvPr id="0" name=""/>
        <dsp:cNvSpPr/>
      </dsp:nvSpPr>
      <dsp:spPr>
        <a:xfrm>
          <a:off x="0" y="727080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000"/>
            <a:buFont typeface="Arial"/>
            <a:buNone/>
          </a:pPr>
          <a:r>
            <a:rPr lang="en-GB" sz="2400" kern="1200" dirty="0">
              <a:solidFill>
                <a:schemeClr val="accent4"/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02- </a:t>
          </a: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Authentication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sp:txBody>
      <dsp:txXfrm>
        <a:off x="0" y="727080"/>
        <a:ext cx="7728267" cy="726583"/>
      </dsp:txXfrm>
    </dsp:sp>
    <dsp:sp modelId="{C56E0FDA-5311-2049-BB58-270A088FDD14}">
      <dsp:nvSpPr>
        <dsp:cNvPr id="0" name=""/>
        <dsp:cNvSpPr/>
      </dsp:nvSpPr>
      <dsp:spPr>
        <a:xfrm>
          <a:off x="0" y="1453787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A3C7B-ADB3-C04B-A043-CCF459C1AC33}">
      <dsp:nvSpPr>
        <dsp:cNvPr id="0" name=""/>
        <dsp:cNvSpPr/>
      </dsp:nvSpPr>
      <dsp:spPr>
        <a:xfrm>
          <a:off x="0" y="1453787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3"/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03 - </a:t>
          </a: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Authorization</a:t>
          </a:r>
        </a:p>
      </dsp:txBody>
      <dsp:txXfrm>
        <a:off x="0" y="1453787"/>
        <a:ext cx="7728267" cy="726583"/>
      </dsp:txXfrm>
    </dsp:sp>
    <dsp:sp modelId="{CBD1400C-A64D-814B-9A5F-2EE9933C160F}">
      <dsp:nvSpPr>
        <dsp:cNvPr id="0" name=""/>
        <dsp:cNvSpPr/>
      </dsp:nvSpPr>
      <dsp:spPr>
        <a:xfrm>
          <a:off x="0" y="2180370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44019-0DBF-D848-B1A1-431A28CC56D4}">
      <dsp:nvSpPr>
        <dsp:cNvPr id="0" name=""/>
        <dsp:cNvSpPr/>
      </dsp:nvSpPr>
      <dsp:spPr>
        <a:xfrm>
          <a:off x="0" y="2180370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000"/>
            <a:buFont typeface="Arial"/>
            <a:buNone/>
          </a:pPr>
          <a:r>
            <a:rPr lang="en-GB" sz="2400" kern="1200" dirty="0">
              <a:solidFill>
                <a:schemeClr val="accent4"/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04 - </a:t>
          </a: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Accounting </a:t>
          </a:r>
        </a:p>
      </dsp:txBody>
      <dsp:txXfrm>
        <a:off x="0" y="2180370"/>
        <a:ext cx="7728267" cy="726583"/>
      </dsp:txXfrm>
    </dsp:sp>
    <dsp:sp modelId="{EB7315BF-4859-0F48-BFC4-496C7DFC0AB4}">
      <dsp:nvSpPr>
        <dsp:cNvPr id="0" name=""/>
        <dsp:cNvSpPr/>
      </dsp:nvSpPr>
      <dsp:spPr>
        <a:xfrm>
          <a:off x="0" y="2906953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281F6-A7EB-1E41-BFA5-8F593645411E}">
      <dsp:nvSpPr>
        <dsp:cNvPr id="0" name=""/>
        <dsp:cNvSpPr/>
      </dsp:nvSpPr>
      <dsp:spPr>
        <a:xfrm>
          <a:off x="0" y="2906953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05 - </a:t>
          </a: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Encryption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sp:txBody>
      <dsp:txXfrm>
        <a:off x="0" y="2906953"/>
        <a:ext cx="7728267" cy="726583"/>
      </dsp:txXfrm>
    </dsp:sp>
    <dsp:sp modelId="{A8D6A59E-2A80-C847-A515-DE23ED444985}">
      <dsp:nvSpPr>
        <dsp:cNvPr id="0" name=""/>
        <dsp:cNvSpPr/>
      </dsp:nvSpPr>
      <dsp:spPr>
        <a:xfrm>
          <a:off x="0" y="3633536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C1C0C-2624-5B41-AF76-88D4442A713D}">
      <dsp:nvSpPr>
        <dsp:cNvPr id="0" name=""/>
        <dsp:cNvSpPr/>
      </dsp:nvSpPr>
      <dsp:spPr>
        <a:xfrm>
          <a:off x="0" y="3633536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B0F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06 - </a:t>
          </a:r>
          <a:r>
            <a:rPr lang="en-US" sz="2400" b="0" kern="1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Security Best Practices</a:t>
          </a:r>
          <a:endParaRPr lang="en-US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33536"/>
        <a:ext cx="7728267" cy="726583"/>
      </dsp:txXfrm>
    </dsp:sp>
    <dsp:sp modelId="{D3E02165-3823-1247-8D8E-2715D52FB574}">
      <dsp:nvSpPr>
        <dsp:cNvPr id="0" name=""/>
        <dsp:cNvSpPr/>
      </dsp:nvSpPr>
      <dsp:spPr>
        <a:xfrm>
          <a:off x="0" y="4360119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1C9A-E6D2-B04F-BCAB-8064EFEF6E7A}">
      <dsp:nvSpPr>
        <dsp:cNvPr id="0" name=""/>
        <dsp:cNvSpPr/>
      </dsp:nvSpPr>
      <dsp:spPr>
        <a:xfrm>
          <a:off x="0" y="4360119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70C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07 - </a:t>
          </a:r>
          <a:r>
            <a:rPr lang="en-US" sz="2400" b="0" kern="1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Question / Answers</a:t>
          </a:r>
        </a:p>
      </dsp:txBody>
      <dsp:txXfrm>
        <a:off x="0" y="4360119"/>
        <a:ext cx="7728267" cy="726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FF53A-6945-F44A-9D76-3D92A21463B0}" type="datetimeFigureOut">
              <a:rPr lang="en-US" smtClean="0">
                <a:latin typeface="Arial" panose="020B0604020202020204" pitchFamily="34" charset="0"/>
              </a:rPr>
              <a:t>11/15/20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6841D-2925-834F-996E-842B5750C60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822B833-E4F6-F242-BAA0-F5BE939A588D}" type="datetimeFigureOut">
              <a:rPr lang="en-US" smtClean="0"/>
              <a:pPr/>
              <a:t>11/15/20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BF575B9-DC01-304A-9418-33C84E8F46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3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289cb2fd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5289cb2fd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0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965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244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208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27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09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848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16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936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88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42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39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28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42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50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29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287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31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in front of a crowd&#10;&#10;Description automatically generated">
            <a:extLst>
              <a:ext uri="{FF2B5EF4-FFF2-40B4-BE49-F238E27FC236}">
                <a16:creationId xmlns:a16="http://schemas.microsoft.com/office/drawing/2014/main" id="{1A907117-C4C1-7A4F-AE5D-D63EEBB69B8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512" cy="5422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851C2-50EE-6D4A-A6EB-BDA69BC7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2605" y="3945476"/>
            <a:ext cx="4163866" cy="655824"/>
          </a:xfrm>
          <a:prstGeom prst="rect">
            <a:avLst/>
          </a:prstGeom>
        </p:spPr>
        <p:txBody>
          <a:bodyPr anchor="b"/>
          <a:lstStyle>
            <a:lvl1pPr algn="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D6EC4-3401-BF4F-A799-AEAFDDF9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605" y="5588887"/>
            <a:ext cx="4163866" cy="67577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7A5AE6-3632-C148-9834-259D8BB02DF4}"/>
              </a:ext>
            </a:extLst>
          </p:cNvPr>
          <p:cNvSpPr txBox="1">
            <a:spLocks/>
          </p:cNvSpPr>
          <p:nvPr userDrawn="1"/>
        </p:nvSpPr>
        <p:spPr>
          <a:xfrm>
            <a:off x="7842605" y="4684133"/>
            <a:ext cx="4163866" cy="65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>
              <a:buClrTx/>
              <a:buFontTx/>
            </a:pPr>
            <a:r>
              <a:rPr lang="en-US" b="0" dirty="0">
                <a:solidFill>
                  <a:schemeClr val="bg1"/>
                </a:solidFill>
                <a:latin typeface="+mj-lt"/>
              </a:rPr>
              <a:t>Ibrar Ahmed</a:t>
            </a:r>
          </a:p>
          <a:p>
            <a:pPr>
              <a:buClrTx/>
              <a:buFontTx/>
            </a:pPr>
            <a:r>
              <a:rPr lang="en-US" b="0" dirty="0">
                <a:solidFill>
                  <a:schemeClr val="bg1"/>
                </a:solidFill>
                <a:latin typeface="+mj-lt"/>
              </a:rPr>
              <a:t>Senior Database Architect</a:t>
            </a:r>
          </a:p>
          <a:p>
            <a:pPr>
              <a:buClrTx/>
              <a:buFontTx/>
            </a:pPr>
            <a:r>
              <a:rPr lang="en-US" b="0" dirty="0" err="1">
                <a:solidFill>
                  <a:schemeClr val="bg1"/>
                </a:solidFill>
                <a:latin typeface="+mj-lt"/>
              </a:rPr>
              <a:t>Percona</a:t>
            </a:r>
            <a:r>
              <a:rPr lang="en-US" b="0" dirty="0">
                <a:solidFill>
                  <a:schemeClr val="bg1"/>
                </a:solidFill>
                <a:latin typeface="+mj-lt"/>
              </a:rPr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190536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Diseño personalizado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0" y="365765"/>
            <a:ext cx="10972800" cy="72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6" name="Picture 2" descr="Pgwrld color 2x">
            <a:extLst>
              <a:ext uri="{FF2B5EF4-FFF2-40B4-BE49-F238E27FC236}">
                <a16:creationId xmlns:a16="http://schemas.microsoft.com/office/drawing/2014/main" id="{5F78BDFE-D65A-D047-995F-53BB4DBBD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19" y="261595"/>
            <a:ext cx="9800281" cy="61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9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42913" y="1719263"/>
            <a:ext cx="11344275" cy="4425950"/>
          </a:xfrm>
        </p:spPr>
        <p:txBody>
          <a:bodyPr/>
          <a:lstStyle/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</p:spTree>
    <p:extLst>
      <p:ext uri="{BB962C8B-B14F-4D97-AF65-F5344CB8AC3E}">
        <p14:creationId xmlns:p14="http://schemas.microsoft.com/office/powerpoint/2010/main" val="92112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Wide">
  <p:cSld name="2_Single Column W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4000" y="52466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4000" y="963827"/>
            <a:ext cx="11879999" cy="5181386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318F68-96C0-8C49-A4B2-9D3E09079BEA}"/>
              </a:ext>
            </a:extLst>
          </p:cNvPr>
          <p:cNvCxnSpPr>
            <a:cxnSpLocks/>
          </p:cNvCxnSpPr>
          <p:nvPr userDrawn="1"/>
        </p:nvCxnSpPr>
        <p:spPr>
          <a:xfrm>
            <a:off x="144000" y="863125"/>
            <a:ext cx="11879999" cy="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2318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099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95CE8-7C11-F74B-A5B9-8111C0750888}"/>
              </a:ext>
            </a:extLst>
          </p:cNvPr>
          <p:cNvSpPr/>
          <p:nvPr userDrawn="1"/>
        </p:nvSpPr>
        <p:spPr>
          <a:xfrm>
            <a:off x="0" y="762000"/>
            <a:ext cx="12192000" cy="5334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0" name="Rectángulo 22">
            <a:extLst>
              <a:ext uri="{FF2B5EF4-FFF2-40B4-BE49-F238E27FC236}">
                <a16:creationId xmlns:a16="http://schemas.microsoft.com/office/drawing/2014/main" id="{3F423F5A-58F9-9C45-9E09-ECC16D04C372}"/>
              </a:ext>
            </a:extLst>
          </p:cNvPr>
          <p:cNvSpPr/>
          <p:nvPr userDrawn="1"/>
        </p:nvSpPr>
        <p:spPr>
          <a:xfrm>
            <a:off x="-3719" y="1857803"/>
            <a:ext cx="12199438" cy="31423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5F3E7"/>
                </a:solidFill>
                <a:latin typeface="Exo 2"/>
                <a:ea typeface="Exo 2"/>
                <a:cs typeface="Exo 2"/>
                <a:sym typeface="Exo 2"/>
              </a:defRPr>
            </a:pPr>
            <a:endParaRPr sz="700" b="0" i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traight Connector 12">
            <a:extLst>
              <a:ext uri="{FF2B5EF4-FFF2-40B4-BE49-F238E27FC236}">
                <a16:creationId xmlns:a16="http://schemas.microsoft.com/office/drawing/2014/main" id="{835FCBAC-323E-934F-AB3C-79FC1D7CFB29}"/>
              </a:ext>
            </a:extLst>
          </p:cNvPr>
          <p:cNvSpPr/>
          <p:nvPr userDrawn="1"/>
        </p:nvSpPr>
        <p:spPr>
          <a:xfrm flipH="1" flipV="1">
            <a:off x="934720" y="3811786"/>
            <a:ext cx="10342883" cy="1"/>
          </a:xfrm>
          <a:prstGeom prst="line">
            <a:avLst/>
          </a:prstGeom>
          <a:ln w="25400">
            <a:solidFill>
              <a:srgbClr val="262F63"/>
            </a:solidFill>
            <a:prstDash val="dash"/>
            <a:miter/>
          </a:ln>
        </p:spPr>
        <p:txBody>
          <a:bodyPr lIns="22859" tIns="22859" rIns="22859" bIns="22859"/>
          <a:lstStyle/>
          <a:p>
            <a:endParaRPr sz="7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D37-19BD-3244-B7C3-23D2A8C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2512611"/>
            <a:ext cx="5320361" cy="131194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0BF-645B-5940-84E8-608A635F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104" y="3851542"/>
            <a:ext cx="6139346" cy="306990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57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>
            <a:extLst>
              <a:ext uri="{FF2B5EF4-FFF2-40B4-BE49-F238E27FC236}">
                <a16:creationId xmlns:a16="http://schemas.microsoft.com/office/drawing/2014/main" id="{F02379CE-35F4-6D4A-8B9D-15209010778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98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36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6A91F8-0642-D54C-9F9B-3EA7757B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760B8327-9B07-7249-A981-8049A417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0FB3EB4B-D458-094B-A0C4-5B55A16E716E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5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65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04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2668DBF3-1CA2-0746-AC0A-63D11A59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93DF938A-37E7-214B-A4E5-68E5DAE77F30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0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5844-E3C6-DF43-A4BD-FDC9BCC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08" y="695898"/>
            <a:ext cx="11846763" cy="54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98079F3-8070-794D-8162-EDE7ED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85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eoinnova.org/blog-territorio/postgre-sql-big-dat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ndQuadrant/audit-trigg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gaudit/pgaudi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Transparent_Data_Encryption#TDE_in_other_system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blog/2018/08/29/tune-linux-kernel-parameters-for-postgresql-optimization/" TargetMode="External"/><Relationship Id="rId2" Type="http://schemas.openxmlformats.org/officeDocument/2006/relationships/hyperlink" Target="https://www.percona.com/blog/2018/08/31/tuning-postgresql-database-parameters-to-optimize-performance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hyperlink" Target="https://ja.wikipedia.org/wiki/Linux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s://pixabay.com/en/dialog-tip-advice-hint-speaking-148815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MacOS" TargetMode="External"/><Relationship Id="rId13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ngimg.com/download/27010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1.png"/><Relationship Id="rId15" Type="http://schemas.openxmlformats.org/officeDocument/2006/relationships/image" Target="../media/image27.svg"/><Relationship Id="rId10" Type="http://schemas.openxmlformats.org/officeDocument/2006/relationships/hyperlink" Target="https://simple.wikipedia.org/wiki/Windows_2000" TargetMode="External"/><Relationship Id="rId4" Type="http://schemas.openxmlformats.org/officeDocument/2006/relationships/hyperlink" Target="http://geoinnova.org/blog-territorio/postgre-sql-big-data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3815-9D3A-F44E-BABE-0DF841AEC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about PostgreSQL’s Security</a:t>
            </a:r>
            <a:endParaRPr lang="en-PK" dirty="0"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 algn="r">
              <a:buNone/>
            </a:pPr>
            <a:r>
              <a:rPr lang="en-US" sz="1500" dirty="0">
                <a:solidFill>
                  <a:schemeClr val="bg1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Ibrar Ahmed - </a:t>
            </a:r>
            <a:r>
              <a:rPr lang="en-GB" sz="1500" dirty="0">
                <a:solidFill>
                  <a:schemeClr val="bg1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@ibrar_ahmad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10000"/>
                    <a:lumOff val="90000"/>
                  </a:schemeClr>
                </a:solidFill>
              </a:rPr>
              <a:t>Postgres Webinar Series</a:t>
            </a:r>
          </a:p>
          <a:p>
            <a:pPr marL="0" indent="0" algn="r">
              <a:buNone/>
            </a:pPr>
            <a:r>
              <a:rPr lang="en-GB" sz="1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05 November 2020</a:t>
            </a:r>
          </a:p>
        </p:txBody>
      </p:sp>
      <p:pic>
        <p:nvPicPr>
          <p:cNvPr id="8" name="Picture 7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7F18A166-316C-784A-84F7-7DB22F662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2834132" cy="13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/>
              <a:t>PostgreSQL Authentication Configuration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4BFA3-4A60-EA47-AF19-F4DDD492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1529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/>
              <a:t>PostgreSQL Authentication Configuration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12BCA-B48C-A144-86CD-559530AE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95025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/>
              <a:t>PostgreSQL Authentication Configuration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D9963-E0FE-3E46-BDD0-EA1AA285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59685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F98ED3-D270-7D4D-A97D-71FE4925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ROLE , USER and GROUP </a:t>
            </a:r>
          </a:p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GRANT and REVOKE </a:t>
            </a:r>
          </a:p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K" dirty="0">
                <a:latin typeface="Arial" panose="020B0604020202020204" pitchFamily="34" charset="0"/>
                <a:cs typeface="Arial" panose="020B0604020202020204" pitchFamily="34" charset="0"/>
              </a:rPr>
              <a:t>Row Level Security</a:t>
            </a:r>
          </a:p>
          <a:p>
            <a:endParaRPr lang="en-PK"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5933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uthorization (GRANT / REVOKE)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7999" y="971999"/>
            <a:ext cx="5642011" cy="537113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CREATE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TABLE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(manager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company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INSERT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INTO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VALUES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SELECT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FROM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  permission denied for table accounts</a:t>
            </a: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GRANT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ALL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managers;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vagrant@vagrant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SELECT * FROM accounts;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manager | company | 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---------+---------+-----------------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   |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P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Google Shape;152;p16">
            <a:extLst>
              <a:ext uri="{FF2B5EF4-FFF2-40B4-BE49-F238E27FC236}">
                <a16:creationId xmlns:a16="http://schemas.microsoft.com/office/drawing/2014/main" id="{B7E3DD8C-38C6-7F4D-852F-FE13A9A7B85B}"/>
              </a:ext>
            </a:extLst>
          </p:cNvPr>
          <p:cNvSpPr txBox="1"/>
          <p:nvPr/>
        </p:nvSpPr>
        <p:spPr>
          <a:xfrm>
            <a:off x="5865341" y="971999"/>
            <a:ext cx="6158659" cy="537113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REVOKE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DELETE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accounts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managers;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DELETE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  permission denied for table accounts</a:t>
            </a:r>
          </a:p>
        </p:txBody>
      </p:sp>
    </p:spTree>
    <p:extLst>
      <p:ext uri="{BB962C8B-B14F-4D97-AF65-F5344CB8AC3E}">
        <p14:creationId xmlns:p14="http://schemas.microsoft.com/office/powerpoint/2010/main" val="10917658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228600"/>
            <a:r>
              <a:rPr lang="en-GB" sz="3200" dirty="0"/>
              <a:t>Row Level Security POLICIES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3690-1B6C-1745-91B0-B67DA11CEF4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4910" y="838200"/>
            <a:ext cx="5695950" cy="51816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postgres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(manager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 company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ENABLE ROW LEVEL SECURITY; 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account_managers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managers 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(manager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to managers;</a:t>
            </a:r>
          </a:p>
          <a:p>
            <a:pPr marL="22860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</a:p>
          <a:p>
            <a:pPr marL="228600" indent="0">
              <a:buNone/>
            </a:pP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('manager’,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22860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</a:p>
          <a:p>
            <a:pPr marL="228600" indent="0">
              <a:buNone/>
            </a:pP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 ‘Google’,</a:t>
            </a:r>
          </a:p>
          <a:p>
            <a:pPr marL="22860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‘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bar@example.com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22860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endParaRPr lang="en-PK" sz="12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D331C8-62C7-C54E-AC04-00D216CE6E01}"/>
              </a:ext>
            </a:extLst>
          </p:cNvPr>
          <p:cNvSpPr txBox="1">
            <a:spLocks/>
          </p:cNvSpPr>
          <p:nvPr/>
        </p:nvSpPr>
        <p:spPr>
          <a:xfrm>
            <a:off x="6305045" y="838442"/>
            <a:ext cx="5696626" cy="51813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400000"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>
            <a:lvl1pPr marL="457200" marR="0" lvl="0" indent="-2286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None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1pPr>
            <a:lvl2pPr marL="914400" marR="0" lvl="1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2pPr>
            <a:lvl3pPr marL="1371600" marR="0" lvl="2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-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3pPr>
            <a:lvl4pPr marL="1828800" marR="0" lvl="3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4pPr>
            <a:lvl5pPr marL="2286000" marR="0" lvl="4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5pPr>
            <a:lvl6pPr marL="2743200" marR="0" lvl="5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00400" marR="0" lvl="6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657600" marR="0" lvl="7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114800" marR="0" lvl="8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user     | company | 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----------+---------+-----------------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 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| Google 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bar@example.com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 rows)</a:t>
            </a:r>
          </a:p>
          <a:p>
            <a:pPr marL="228600" indent="0"/>
            <a:endParaRPr lang="en-GB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user.    | company | 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----------+---------+-----------------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managers | </a:t>
            </a:r>
            <a:r>
              <a:rPr lang="en-GB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GB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PK" sz="1200" kern="0" dirty="0"/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endParaRPr lang="en-GB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user     | company | 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----------+---------+-----------------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| Google  | </a:t>
            </a:r>
            <a:r>
              <a:rPr lang="en-GB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bar@example.com</a:t>
            </a:r>
            <a:endParaRPr lang="en-GB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PK" sz="1200" kern="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PK" sz="1200" kern="0" dirty="0"/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22DF8172-7B0D-204B-AF2B-C54172B9F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7625" y="1640333"/>
            <a:ext cx="914400" cy="521898"/>
          </a:xfrm>
          <a:prstGeom prst="rect">
            <a:avLst/>
          </a:prstGeom>
        </p:spPr>
      </p:pic>
      <p:pic>
        <p:nvPicPr>
          <p:cNvPr id="7" name="Graphic 6" descr="Arrow: Straight">
            <a:extLst>
              <a:ext uri="{FF2B5EF4-FFF2-40B4-BE49-F238E27FC236}">
                <a16:creationId xmlns:a16="http://schemas.microsoft.com/office/drawing/2014/main" id="{ED058095-7651-CB48-87E1-CEBC571D0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2518" y="2502034"/>
            <a:ext cx="914400" cy="521898"/>
          </a:xfrm>
          <a:prstGeom prst="rect">
            <a:avLst/>
          </a:prstGeom>
        </p:spPr>
      </p:pic>
      <p:pic>
        <p:nvPicPr>
          <p:cNvPr id="8" name="Graphic 7" descr="Arrow: Straight">
            <a:extLst>
              <a:ext uri="{FF2B5EF4-FFF2-40B4-BE49-F238E27FC236}">
                <a16:creationId xmlns:a16="http://schemas.microsoft.com/office/drawing/2014/main" id="{7CF9E64F-2C82-DA41-BEA7-FDA9CB62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0595" y="3501892"/>
            <a:ext cx="914400" cy="521898"/>
          </a:xfrm>
          <a:prstGeom prst="rect">
            <a:avLst/>
          </a:prstGeom>
        </p:spPr>
      </p:pic>
      <p:pic>
        <p:nvPicPr>
          <p:cNvPr id="9" name="Graphic 8" descr="Arrow: Straight">
            <a:extLst>
              <a:ext uri="{FF2B5EF4-FFF2-40B4-BE49-F238E27FC236}">
                <a16:creationId xmlns:a16="http://schemas.microsoft.com/office/drawing/2014/main" id="{3D91BCD8-7035-FB44-9F61-54E8C4829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2760" y="4198530"/>
            <a:ext cx="914400" cy="521898"/>
          </a:xfrm>
          <a:prstGeom prst="rect">
            <a:avLst/>
          </a:prstGeom>
        </p:spPr>
      </p:pic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DD2148DA-88ED-7842-909C-320D0CD81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2995" y="5102502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25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GB" sz="2800" dirty="0">
                <a:solidFill>
                  <a:srgbClr val="0070C0"/>
                </a:solidFill>
              </a:rPr>
              <a:t>A</a:t>
            </a:r>
            <a:r>
              <a:rPr lang="en-GB" sz="2800" dirty="0"/>
              <a:t>ccounting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0">
              <a:lnSpc>
                <a:spcPct val="200000"/>
              </a:lnSpc>
            </a:pPr>
            <a:endParaRPr lang="en-GB" sz="3200" dirty="0"/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025106F1-D6F8-A340-A6F6-A4CCC104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582" y="1130866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1D47A2D3-7114-1445-B915-77B338DF3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5582" y="3120015"/>
            <a:ext cx="914400" cy="914400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411F87C8-175D-7F42-880B-D4A9F4670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5582" y="5109164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6F0C534F-330A-F24B-AA0D-989747D73E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4252" y="3120015"/>
            <a:ext cx="1066863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320016C-C53E-5341-B276-FA93E8A2A9D5}"/>
              </a:ext>
            </a:extLst>
          </p:cNvPr>
          <p:cNvSpPr txBox="1"/>
          <p:nvPr/>
        </p:nvSpPr>
        <p:spPr>
          <a:xfrm>
            <a:off x="7357103" y="1180113"/>
            <a:ext cx="190138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Network Logging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235A9E-1DC6-3C49-A30A-50A0B01FB26A}"/>
              </a:ext>
            </a:extLst>
          </p:cNvPr>
          <p:cNvSpPr txBox="1"/>
          <p:nvPr/>
        </p:nvSpPr>
        <p:spPr>
          <a:xfrm>
            <a:off x="7333122" y="3178223"/>
            <a:ext cx="1949353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Database Logging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C17EA-01E3-AB43-BE10-7060FE674CB1}"/>
              </a:ext>
            </a:extLst>
          </p:cNvPr>
          <p:cNvSpPr txBox="1"/>
          <p:nvPr/>
        </p:nvSpPr>
        <p:spPr>
          <a:xfrm>
            <a:off x="7528251" y="5209668"/>
            <a:ext cx="2101781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Application Logging</a:t>
            </a:r>
          </a:p>
        </p:txBody>
      </p:sp>
    </p:spTree>
    <p:extLst>
      <p:ext uri="{BB962C8B-B14F-4D97-AF65-F5344CB8AC3E}">
        <p14:creationId xmlns:p14="http://schemas.microsoft.com/office/powerpoint/2010/main" val="765461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74A99D-7712-8D4F-A27A-06E1BE2C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PostgreSQL Built-in Logging System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log_statement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pg_stat_statement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Third Party Tools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pg_stat_monitor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pg_audit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audit-trigger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Trigger Based Custom Implementation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percona</a:t>
            </a: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pg_stat_monitor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https://github.com/2ndQuadrant/audit-trigger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https://github.com/pgaudit/pgaudit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Accounting (</a:t>
            </a:r>
            <a:r>
              <a:rPr lang="en-GB" sz="3200" dirty="0"/>
              <a:t>Auditing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484394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D27C5C-B156-524E-A5DF-984B532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/>
              <a:t>Encryption at Rest</a:t>
            </a:r>
          </a:p>
          <a:p>
            <a:pPr marL="1257300" lvl="1" indent="-342900">
              <a:buFont typeface="Wingdings" pitchFamily="2" charset="2"/>
              <a:buChar char="§"/>
            </a:pPr>
            <a:r>
              <a:rPr lang="en-GB" sz="2400" dirty="0"/>
              <a:t>File System Encryption</a:t>
            </a:r>
          </a:p>
          <a:p>
            <a:pPr marL="1257300" lvl="1" indent="-342900">
              <a:buFont typeface="Wingdings" pitchFamily="2" charset="2"/>
              <a:buChar char="§"/>
            </a:pPr>
            <a:r>
              <a:rPr lang="en-GB" sz="2400" dirty="0"/>
              <a:t>PostgreSQL Extension pg_crypto</a:t>
            </a:r>
          </a:p>
          <a:p>
            <a:pPr marL="1257300" lvl="1" indent="-342900">
              <a:buFont typeface="Wingdings" pitchFamily="2" charset="2"/>
              <a:buChar char="§"/>
            </a:pPr>
            <a:r>
              <a:rPr lang="en-GB" sz="2400" dirty="0"/>
              <a:t>Database / Table level encryption</a:t>
            </a:r>
            <a:r>
              <a:rPr lang="en-GB" sz="2400" baseline="30000" dirty="0"/>
              <a:t>1,2</a:t>
            </a:r>
            <a:r>
              <a:rPr lang="en-GB" sz="2400" dirty="0"/>
              <a:t> </a:t>
            </a:r>
          </a:p>
          <a:p>
            <a:pPr marL="914400" indent="-342900">
              <a:buFont typeface="Arial" panose="020B0604020202020204" pitchFamily="34" charset="0"/>
              <a:buChar char="•"/>
            </a:pPr>
            <a:r>
              <a:rPr lang="en-GB" sz="2400" dirty="0"/>
              <a:t>Application-Level Encryption</a:t>
            </a:r>
          </a:p>
          <a:p>
            <a:pPr marL="1257300" lvl="1" indent="-342900">
              <a:buFont typeface="Wingdings" pitchFamily="2" charset="2"/>
              <a:buChar char="§"/>
            </a:pPr>
            <a:r>
              <a:rPr lang="en-GB" sz="2400" dirty="0"/>
              <a:t>PGP </a:t>
            </a:r>
          </a:p>
          <a:p>
            <a:pPr marL="1257300" lvl="1" indent="-342900">
              <a:buFont typeface="Wingdings" pitchFamily="2" charset="2"/>
              <a:buChar char="§"/>
            </a:pPr>
            <a:r>
              <a:rPr lang="en-GB" sz="2400" dirty="0"/>
              <a:t>OpenSSL </a:t>
            </a:r>
          </a:p>
          <a:p>
            <a:pPr marL="1257300" lvl="1" indent="-342900">
              <a:buFont typeface="Wingdings" pitchFamily="2" charset="2"/>
              <a:buChar char="§"/>
            </a:pPr>
            <a:r>
              <a:rPr lang="en-GB" sz="2400" dirty="0"/>
              <a:t>Hashing</a:t>
            </a:r>
          </a:p>
          <a:p>
            <a:pPr marL="914400" indent="-342900">
              <a:buFont typeface="Arial" panose="020B0604020202020204" pitchFamily="34" charset="0"/>
              <a:buChar char="•"/>
            </a:pPr>
            <a:r>
              <a:rPr lang="en-GB" sz="2400" dirty="0"/>
              <a:t>Encryption in Transit</a:t>
            </a:r>
          </a:p>
          <a:p>
            <a:pPr marL="1257300" lvl="1" indent="-342900">
              <a:buFont typeface="Wingdings" pitchFamily="2" charset="2"/>
              <a:buChar char="§"/>
            </a:pPr>
            <a:r>
              <a:rPr lang="en-GB" sz="2400" dirty="0"/>
              <a:t>SSL</a:t>
            </a:r>
          </a:p>
          <a:p>
            <a:pPr lvl="1" defTabSz="914400"/>
            <a:r>
              <a:rPr lang="en-GB" sz="1000" i="1" u="sng" dirty="0">
                <a:solidFill>
                  <a:srgbClr val="0070C0"/>
                </a:solidFill>
                <a:hlinkClick r:id="rId3"/>
              </a:rPr>
              <a:t>https://wiki.postgresql.org/wiki/Transparent_Data_Encryption#TDE_in_other_systems</a:t>
            </a:r>
            <a:endParaRPr lang="en-GB" sz="1000" i="1" u="sng" dirty="0">
              <a:solidFill>
                <a:srgbClr val="0070C0"/>
              </a:solidFill>
            </a:endParaRPr>
          </a:p>
          <a:p>
            <a:pPr lvl="1" defTabSz="914400"/>
            <a:r>
              <a:rPr lang="en-GB" sz="1000" i="1" u="sng" dirty="0">
                <a:solidFill>
                  <a:srgbClr val="0070C0"/>
                </a:solidFill>
              </a:rPr>
              <a:t>Note: Discussion is going on to implement that in PostgreSQL.</a:t>
            </a:r>
          </a:p>
          <a:p>
            <a:pPr marL="171450" lvl="1" indent="-171450" defTabSz="914400"/>
            <a:endParaRPr lang="en-GB" sz="1000" i="1" u="sng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9413433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B96FBB-389B-EB47-9920-D4F58D84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100" dirty="0"/>
              <a:t>Linux "loopback device”  (Linux)</a:t>
            </a:r>
          </a:p>
          <a:p>
            <a:pPr marL="5143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100" dirty="0"/>
              <a:t>GEOM Based Disk Encryption, or </a:t>
            </a:r>
            <a:r>
              <a:rPr lang="en-GB" sz="2100" dirty="0" err="1"/>
              <a:t>gbde</a:t>
            </a:r>
            <a:r>
              <a:rPr lang="en-GB" sz="2100" dirty="0"/>
              <a:t> (FreeBSD)</a:t>
            </a:r>
          </a:p>
          <a:p>
            <a:pPr marL="5143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2100" dirty="0"/>
              <a:t>dm-crypt</a:t>
            </a:r>
            <a:r>
              <a:rPr lang="en-GB" sz="2100" baseline="30000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300" i="1" dirty="0">
                <a:solidFill>
                  <a:srgbClr val="0070C0"/>
                </a:solidFill>
              </a:rPr>
              <a:t>https://</a:t>
            </a:r>
            <a:r>
              <a:rPr lang="en-GB" sz="1300" i="1" dirty="0" err="1">
                <a:solidFill>
                  <a:srgbClr val="0070C0"/>
                </a:solidFill>
              </a:rPr>
              <a:t>wiki.archlinux.org</a:t>
            </a:r>
            <a:r>
              <a:rPr lang="en-GB" sz="1300" i="1" dirty="0">
                <a:solidFill>
                  <a:srgbClr val="0070C0"/>
                </a:solidFill>
              </a:rPr>
              <a:t>/</a:t>
            </a:r>
            <a:r>
              <a:rPr lang="en-GB" sz="1300" i="1" dirty="0" err="1">
                <a:solidFill>
                  <a:srgbClr val="0070C0"/>
                </a:solidFill>
              </a:rPr>
              <a:t>index.php</a:t>
            </a:r>
            <a:r>
              <a:rPr lang="en-GB" sz="1300" i="1" dirty="0">
                <a:solidFill>
                  <a:srgbClr val="0070C0"/>
                </a:solidFill>
              </a:rPr>
              <a:t>/Dm-crypt/</a:t>
            </a:r>
            <a:r>
              <a:rPr lang="en-GB" sz="1300" i="1" dirty="0" err="1">
                <a:solidFill>
                  <a:srgbClr val="0070C0"/>
                </a:solidFill>
              </a:rPr>
              <a:t>Device_encryption</a:t>
            </a:r>
            <a:endParaRPr lang="en-GB" sz="1300" i="1" dirty="0">
              <a:solidFill>
                <a:srgbClr val="0070C0"/>
              </a:solidFill>
            </a:endParaRPr>
          </a:p>
          <a:p>
            <a:br>
              <a:rPr lang="en-GB" dirty="0"/>
            </a:br>
            <a:r>
              <a:rPr lang="en-GB" dirty="0"/>
              <a:t> </a:t>
            </a:r>
            <a:r>
              <a:rPr lang="en-PK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endParaRPr lang="en-PK"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File system disk encryption</a:t>
            </a:r>
          </a:p>
        </p:txBody>
      </p:sp>
    </p:spTree>
    <p:extLst>
      <p:ext uri="{BB962C8B-B14F-4D97-AF65-F5344CB8AC3E}">
        <p14:creationId xmlns:p14="http://schemas.microsoft.com/office/powerpoint/2010/main" val="28783186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r="14670"/>
          <a:stretch>
            <a:fillRect/>
          </a:stretch>
        </p:blipFill>
        <p:spPr>
          <a:xfrm>
            <a:off x="905522" y="1522582"/>
            <a:ext cx="2770188" cy="45085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/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/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Senior Software Architect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Percona LLC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59890463-B869-E645-9066-8D05B4322A1F}"/>
              </a:ext>
            </a:extLst>
          </p:cNvPr>
          <p:cNvSpPr/>
          <p:nvPr/>
        </p:nvSpPr>
        <p:spPr>
          <a:xfrm>
            <a:off x="4221742" y="555283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6089FCE7-8884-9741-80B8-4AC63C71AB34}"/>
              </a:ext>
            </a:extLst>
          </p:cNvPr>
          <p:cNvSpPr/>
          <p:nvPr/>
        </p:nvSpPr>
        <p:spPr>
          <a:xfrm>
            <a:off x="4221743" y="365873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2B6A6525-EA87-A045-B029-29A5211C880F}"/>
              </a:ext>
            </a:extLst>
          </p:cNvPr>
          <p:cNvSpPr>
            <a:spLocks noChangeAspect="1"/>
          </p:cNvSpPr>
          <p:nvPr/>
        </p:nvSpPr>
        <p:spPr>
          <a:xfrm>
            <a:off x="4221742" y="466204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@</a:t>
            </a:r>
            <a:r>
              <a:rPr lang="en-GB" sz="1200" dirty="0" err="1"/>
              <a:t>ibrar_ahmad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https://www.linkedin.com/in/ibrarahmed74/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/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PostgreSQL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3512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 err="1"/>
              <a:t>pg_crypto</a:t>
            </a:r>
            <a:r>
              <a:rPr lang="en-GB" dirty="0"/>
              <a:t> 1/2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116A-ADBE-EF4E-8CE3-994D1EC5ED5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4910" y="884677"/>
            <a:ext cx="11879263" cy="2957512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(id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(1, 'foo', PGP_SYM_ENCRYPT('bar', 'AES_KEY'));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 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                                    data                                                          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----+------+------------------------------------------------------------------------------------------------------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|\xc30d04070302fa4baef6a85a27e57dd23401c27ec400371477842f2e23a8f2f8e5ca11026323788d405c6d8d1b4037…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22EC7A-0E3C-3C4F-AE40-D538E0927C8F}"/>
              </a:ext>
            </a:extLst>
          </p:cNvPr>
          <p:cNvSpPr txBox="1">
            <a:spLocks/>
          </p:cNvSpPr>
          <p:nvPr/>
        </p:nvSpPr>
        <p:spPr>
          <a:xfrm>
            <a:off x="138290" y="3982186"/>
            <a:ext cx="11879999" cy="236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400000"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None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1pPr>
            <a:lvl2pPr marL="914400" marR="0" lvl="1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2pPr>
            <a:lvl3pPr marL="1371600" marR="0" lvl="2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-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3pPr>
            <a:lvl4pPr marL="1828800" marR="0" lvl="3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4pPr>
            <a:lvl5pPr marL="2286000" marR="0" lvl="4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5pPr>
            <a:lvl6pPr marL="2743200" marR="0" lvl="5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00400" marR="0" lvl="6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657600" marR="0" lvl="7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114800" marR="0" lvl="8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id, name, PGP_SYM_DECRYPT(data::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'AES_KEY’)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password 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 bar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550"/>
            </a:pPr>
            <a:endParaRPr lang="en-US" sz="1200" kern="0" dirty="0">
              <a:solidFill>
                <a:srgbClr val="FF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60963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pg_crypto (Password Verification) 2/2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68377D-7210-FB4C-A1CC-7C61573173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907" y="778126"/>
            <a:ext cx="11845925" cy="1933575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(id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(1, 'foo', </a:t>
            </a:r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gen_salt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('bf', 8)));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SELECT * FROM foo;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                          password                           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----+------+--------------------------------------------------------------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 $2a$08$B8SGlp6iGEL/8IqroMJtweZDU6h5kTR2hGNITlzIK.5nMYJ/6SrrG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  <a:endParaRPr lang="en-PK" sz="1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71C67B8-D467-6045-B8DC-761748CAE25E}"/>
              </a:ext>
            </a:extLst>
          </p:cNvPr>
          <p:cNvSpPr txBox="1">
            <a:spLocks/>
          </p:cNvSpPr>
          <p:nvPr/>
        </p:nvSpPr>
        <p:spPr>
          <a:xfrm>
            <a:off x="172618" y="2973936"/>
            <a:ext cx="11846763" cy="1820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WHERE password = </a:t>
            </a:r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(‘tes123', password);</a:t>
            </a:r>
          </a:p>
          <a:p>
            <a:pPr>
              <a:lnSpc>
                <a:spcPct val="10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</a:p>
          <a:p>
            <a:pPr>
              <a:lnSpc>
                <a:spcPct val="100000"/>
              </a:lnSpc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 row)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E7CF941-91BB-CD45-BF39-94869B948C32}"/>
              </a:ext>
            </a:extLst>
          </p:cNvPr>
          <p:cNvSpPr txBox="1">
            <a:spLocks/>
          </p:cNvSpPr>
          <p:nvPr/>
        </p:nvSpPr>
        <p:spPr>
          <a:xfrm>
            <a:off x="172618" y="4936472"/>
            <a:ext cx="11846763" cy="1472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WHERE password = </a:t>
            </a:r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password);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  <a:endParaRPr lang="en-PK" sz="1200" dirty="0"/>
          </a:p>
        </p:txBody>
      </p:sp>
      <p:pic>
        <p:nvPicPr>
          <p:cNvPr id="7" name="Graphic 6" descr="Arrow: Straight">
            <a:extLst>
              <a:ext uri="{FF2B5EF4-FFF2-40B4-BE49-F238E27FC236}">
                <a16:creationId xmlns:a16="http://schemas.microsoft.com/office/drawing/2014/main" id="{6C3E43DE-7575-A84F-A185-5781CDCE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4575" y="1745797"/>
            <a:ext cx="914400" cy="521898"/>
          </a:xfrm>
          <a:prstGeom prst="rect">
            <a:avLst/>
          </a:prstGeom>
        </p:spPr>
      </p:pic>
      <p:pic>
        <p:nvPicPr>
          <p:cNvPr id="8" name="Graphic 7" descr="Arrow: Straight">
            <a:extLst>
              <a:ext uri="{FF2B5EF4-FFF2-40B4-BE49-F238E27FC236}">
                <a16:creationId xmlns:a16="http://schemas.microsoft.com/office/drawing/2014/main" id="{0CFD78CE-ED87-BA46-B857-2F9B8AD5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266" y="3563137"/>
            <a:ext cx="914400" cy="521898"/>
          </a:xfrm>
          <a:prstGeom prst="rect">
            <a:avLst/>
          </a:prstGeom>
        </p:spPr>
      </p:pic>
      <p:pic>
        <p:nvPicPr>
          <p:cNvPr id="9" name="Graphic 8" descr="Arrow: Straight">
            <a:extLst>
              <a:ext uri="{FF2B5EF4-FFF2-40B4-BE49-F238E27FC236}">
                <a16:creationId xmlns:a16="http://schemas.microsoft.com/office/drawing/2014/main" id="{8DBB1393-5EFC-784E-8683-2ED390323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376" y="5672908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571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39627-13CC-7841-85C5-90619C18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Always use firewall to protect the attack.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Don’t give access to all, use privet list of IP address to give database access.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Never expose your database port 5432 to internet.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Don’t allow direct login to the database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Secure your backups.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listen_address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‘*’?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dirty="0">
                <a:ea typeface="Arial"/>
                <a:sym typeface="Arial"/>
              </a:rPr>
              <a:t>Security Best Practices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92000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39068-761C-4B4C-BFCA-ABAD72D98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PK" dirty="0"/>
              <a:t>Blogs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28F17-9BA3-8041-8F63-105ED95D6CE6}"/>
              </a:ext>
            </a:extLst>
          </p:cNvPr>
          <p:cNvSpPr/>
          <p:nvPr/>
        </p:nvSpPr>
        <p:spPr>
          <a:xfrm>
            <a:off x="381663" y="1296064"/>
            <a:ext cx="11515063" cy="2482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Tuning PostgreSQL Database Parameters to Optimize Performance.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https://www.percona.com/blog/2018/08/31/tuning-postgresql-database-parameters-to-optimize-performance/</a:t>
            </a:r>
          </a:p>
          <a:p>
            <a:pPr marL="457200" indent="-457200">
              <a:lnSpc>
                <a:spcPct val="200000"/>
              </a:lnSpc>
              <a:buChar char="•"/>
            </a:pPr>
            <a:r>
              <a:rPr lang="en-US" sz="2533" dirty="0">
                <a:solidFill>
                  <a:schemeClr val="bg1"/>
                </a:solidFill>
                <a:sym typeface="Calibri"/>
              </a:rPr>
              <a:t>Tune Linux Kernel Parameters For PostgreSQL Optimization</a:t>
            </a:r>
          </a:p>
          <a:p>
            <a:pPr lvl="1"/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https://www.percona.com/blog/2018/08/29/tune-linux-kernel-parameters-for-postgresql-optimization/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6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All About PostgreSQL Security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15CD0C1-22A1-5847-BC70-91DC451CE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72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181091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6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99119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34E8C-4303-4D21-9C92-A0DE4760FB14}"/>
              </a:ext>
            </a:extLst>
          </p:cNvPr>
          <p:cNvSpPr txBox="1"/>
          <p:nvPr/>
        </p:nvSpPr>
        <p:spPr>
          <a:xfrm>
            <a:off x="1540052" y="2131802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Database Security</a:t>
            </a:r>
          </a:p>
        </p:txBody>
      </p: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596607" y="3091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888024" y="3532211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2627977" y="3532211"/>
            <a:ext cx="1728000" cy="4706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359138" y="3532211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091032" y="3532211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7822926" y="3532211"/>
            <a:ext cx="1728000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043796" y="3585440"/>
            <a:ext cx="13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2911531" y="3585440"/>
            <a:ext cx="129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4638661" y="3585440"/>
            <a:ext cx="13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237437" y="3585440"/>
            <a:ext cx="131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092926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701225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1672509" y="3321159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5133138" y="3321159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596926" y="3321159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3401978" y="4000059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6865033" y="4000059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249051" y="400005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3696AB-3E2F-41EF-A4D9-FBF038544D83}"/>
              </a:ext>
            </a:extLst>
          </p:cNvPr>
          <p:cNvSpPr txBox="1"/>
          <p:nvPr/>
        </p:nvSpPr>
        <p:spPr>
          <a:xfrm>
            <a:off x="5210954" y="2024208"/>
            <a:ext cx="259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200" dirty="0">
                <a:solidFill>
                  <a:srgbClr val="5C5C5C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DIN Condensed Bold"/>
                <a:cs typeface="Arial" panose="020B0604020202020204" pitchFamily="34" charset="0"/>
              </a:rPr>
              <a:t>Encryption</a:t>
            </a:r>
            <a:endParaRPr lang="en-GB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9049474" y="20083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Tips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71F69-04FB-4C17-A763-E5E9DF0FE4CC}"/>
              </a:ext>
            </a:extLst>
          </p:cNvPr>
          <p:cNvSpPr txBox="1"/>
          <p:nvPr/>
        </p:nvSpPr>
        <p:spPr>
          <a:xfrm>
            <a:off x="1852509" y="4740260"/>
            <a:ext cx="1129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Arial" pitchFamily="34" charset="0"/>
              </a:rPr>
              <a:t>AAA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4951178" y="4859835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Security Best Practices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9FDB80-6030-4501-82B2-2E214F8F104C}"/>
              </a:ext>
            </a:extLst>
          </p:cNvPr>
          <p:cNvSpPr txBox="1"/>
          <p:nvPr/>
        </p:nvSpPr>
        <p:spPr>
          <a:xfrm>
            <a:off x="8034888" y="4865469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Question Answers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4601005" y="19756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770673-A690-054A-B423-6761785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47272" y="4779032"/>
            <a:ext cx="456185" cy="470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9CD2BE4-90B8-2543-B5B4-1CE05597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68626" y="4670775"/>
            <a:ext cx="452887" cy="543464"/>
          </a:xfrm>
          <a:prstGeom prst="rect">
            <a:avLst/>
          </a:prstGeom>
        </p:spPr>
      </p:pic>
      <p:pic>
        <p:nvPicPr>
          <p:cNvPr id="13" name="Graphic 12" descr="Questions">
            <a:extLst>
              <a:ext uri="{FF2B5EF4-FFF2-40B4-BE49-F238E27FC236}">
                <a16:creationId xmlns:a16="http://schemas.microsoft.com/office/drawing/2014/main" id="{6BB836F1-52BE-F74A-879E-1A0B9340D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8069" y="4681274"/>
            <a:ext cx="638632" cy="638632"/>
          </a:xfrm>
          <a:prstGeom prst="rect">
            <a:avLst/>
          </a:prstGeom>
        </p:spPr>
      </p:pic>
      <p:pic>
        <p:nvPicPr>
          <p:cNvPr id="15" name="Picture 14" descr="A picture containing food, plate, game&#10;&#10;Description automatically generated">
            <a:extLst>
              <a:ext uri="{FF2B5EF4-FFF2-40B4-BE49-F238E27FC236}">
                <a16:creationId xmlns:a16="http://schemas.microsoft.com/office/drawing/2014/main" id="{7F74FFCD-B053-3544-9BF7-5C8226480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35408" y="1837646"/>
            <a:ext cx="715371" cy="508957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857D67B4-21A4-334F-9118-657853E40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262" y="1754613"/>
            <a:ext cx="724247" cy="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1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Database Security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rgbClr val="0070C0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rgbClr val="0070C0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300155" y="1781458"/>
            <a:ext cx="4511942" cy="4220224"/>
            <a:chOff x="29243" y="1819282"/>
            <a:chExt cx="4511942" cy="42202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F9A1A0-ACED-4048-B955-E897E8BE33C2}"/>
                </a:ext>
              </a:extLst>
            </p:cNvPr>
            <p:cNvGrpSpPr/>
            <p:nvPr/>
          </p:nvGrpSpPr>
          <p:grpSpPr>
            <a:xfrm>
              <a:off x="29243" y="3499616"/>
              <a:ext cx="2336964" cy="603307"/>
              <a:chOff x="2254894" y="4283314"/>
              <a:chExt cx="2357001" cy="6033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EFA2F4-6D13-4033-B969-489F4842C8DE}"/>
                  </a:ext>
                </a:extLst>
              </p:cNvPr>
              <p:cNvSpPr txBox="1"/>
              <p:nvPr/>
            </p:nvSpPr>
            <p:spPr>
              <a:xfrm>
                <a:off x="2254894" y="4560313"/>
                <a:ext cx="2357001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dirty="0"/>
                  <a:t>Secure Your Host Node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EDDA6E-8395-4CB3-9E0D-13FAE9324816}"/>
                  </a:ext>
                </a:extLst>
              </p:cNvPr>
              <p:cNvSpPr txBox="1"/>
              <p:nvPr/>
            </p:nvSpPr>
            <p:spPr>
              <a:xfrm>
                <a:off x="2254897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Host Node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76F4B0-6406-47A1-B4D3-BF1A63B59316}"/>
                </a:ext>
              </a:extLst>
            </p:cNvPr>
            <p:cNvGrpSpPr/>
            <p:nvPr/>
          </p:nvGrpSpPr>
          <p:grpSpPr>
            <a:xfrm>
              <a:off x="776883" y="1819282"/>
              <a:ext cx="2357003" cy="603307"/>
              <a:chOff x="2551705" y="4283314"/>
              <a:chExt cx="2357003" cy="60330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96F0AA-4C66-4C30-8749-5997E9E97E70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32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900" dirty="0"/>
                  <a:t>Secure Your Network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K" sz="1400" i="1" spc="39" dirty="0">
                    <a:solidFill>
                      <a:srgbClr val="5C5C5C"/>
                    </a:solidFill>
                    <a:latin typeface="Iowan Old Style Roman"/>
                    <a:ea typeface="Iowan Old Style Roman"/>
                    <a:cs typeface="Iowan Old Style Roman"/>
                    <a:sym typeface="Iowan Old Style Roman"/>
                  </a:rPr>
                  <a:t>Network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45C7A8-61A6-4FFD-8304-6846FC691599}"/>
                </a:ext>
              </a:extLst>
            </p:cNvPr>
            <p:cNvGrpSpPr/>
            <p:nvPr/>
          </p:nvGrpSpPr>
          <p:grpSpPr>
            <a:xfrm>
              <a:off x="214685" y="5120641"/>
              <a:ext cx="2919201" cy="629340"/>
              <a:chOff x="1989507" y="4283314"/>
              <a:chExt cx="2919201" cy="62934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F43100-99D3-4318-B232-D60E8CCA8208}"/>
                  </a:ext>
                </a:extLst>
              </p:cNvPr>
              <p:cNvSpPr txBox="1"/>
              <p:nvPr/>
            </p:nvSpPr>
            <p:spPr>
              <a:xfrm>
                <a:off x="1989507" y="4560313"/>
                <a:ext cx="2919201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200000"/>
                  </a:lnSpc>
                </a:pPr>
                <a:r>
                  <a:rPr lang="en-US" sz="1000" dirty="0"/>
                  <a:t>Secure your data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736BA0-DE6B-4653-9D9A-BDD2810BBA1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Data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781458"/>
            <a:ext cx="4543549" cy="4246611"/>
            <a:chOff x="6871568" y="1802665"/>
            <a:chExt cx="4543549" cy="424661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070768" y="5134876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49FDE0F-BA24-4931-BF13-A2F894617E82}"/>
                </a:ext>
              </a:extLst>
            </p:cNvPr>
            <p:cNvGrpSpPr/>
            <p:nvPr/>
          </p:nvGrpSpPr>
          <p:grpSpPr>
            <a:xfrm>
              <a:off x="8189080" y="1802665"/>
              <a:ext cx="2485512" cy="523220"/>
              <a:chOff x="2551705" y="4283314"/>
              <a:chExt cx="2485512" cy="5232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4F56D-C080-4588-8514-72C9E0591C6C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4855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Secure your Database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C49FB0-4B23-4236-90DC-0A1D1934DA6B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cs typeface="Arial" pitchFamily="34" charset="0"/>
                  </a:rPr>
                  <a:t>Database</a:t>
                </a:r>
                <a:endParaRPr lang="ko-KR" altLang="en-US" sz="1400" dirty="0">
                  <a:cs typeface="Arial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FADCFE-697E-44DF-A214-FE4A16C7B554}"/>
                </a:ext>
              </a:extLst>
            </p:cNvPr>
            <p:cNvGrpSpPr/>
            <p:nvPr/>
          </p:nvGrpSpPr>
          <p:grpSpPr>
            <a:xfrm>
              <a:off x="9078151" y="3474372"/>
              <a:ext cx="2336966" cy="523220"/>
              <a:chOff x="2551705" y="4283314"/>
              <a:chExt cx="2357003" cy="52322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036224-AD22-4564-AD3B-FAC992BD67C2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357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Secure Your Application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434942-66FD-41DE-A369-E1E7FFCE371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Application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1B4DDD-097C-4BD7-B8C3-285BE6F03D0F}"/>
                </a:ext>
              </a:extLst>
            </p:cNvPr>
            <p:cNvGrpSpPr/>
            <p:nvPr/>
          </p:nvGrpSpPr>
          <p:grpSpPr>
            <a:xfrm>
              <a:off x="8189080" y="5104024"/>
              <a:ext cx="2357003" cy="523220"/>
              <a:chOff x="2551705" y="4283314"/>
              <a:chExt cx="2357003" cy="52322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8605A1-5C91-44BB-9682-1904472CA617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Secure From [Un] trusted Users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B4440B3-BF30-4E06-8D8D-CB6BF01AD4CF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Users</a:t>
                </a:r>
                <a:endParaRPr lang="en-US" sz="1400" dirty="0"/>
              </a:p>
            </p:txBody>
          </p:sp>
        </p:grpSp>
      </p:grp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0DCF64-21F5-1D42-B0BB-080D6A9E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759720" y="1988151"/>
            <a:ext cx="494290" cy="509943"/>
          </a:xfrm>
          <a:prstGeom prst="rect">
            <a:avLst/>
          </a:prstGeom>
        </p:spPr>
      </p:pic>
      <p:sp>
        <p:nvSpPr>
          <p:cNvPr id="70" name="Donut 8">
            <a:extLst>
              <a:ext uri="{FF2B5EF4-FFF2-40B4-BE49-F238E27FC236}">
                <a16:creationId xmlns:a16="http://schemas.microsoft.com/office/drawing/2014/main" id="{65B8DA80-9F62-3B4B-8C7A-E35CD0F71231}"/>
              </a:ext>
            </a:extLst>
          </p:cNvPr>
          <p:cNvSpPr/>
          <p:nvPr/>
        </p:nvSpPr>
        <p:spPr>
          <a:xfrm>
            <a:off x="8588479" y="3631590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pic>
        <p:nvPicPr>
          <p:cNvPr id="46" name="Graphic 45" descr="Network diagram">
            <a:extLst>
              <a:ext uri="{FF2B5EF4-FFF2-40B4-BE49-F238E27FC236}">
                <a16:creationId xmlns:a16="http://schemas.microsoft.com/office/drawing/2014/main" id="{46449A62-2A81-B844-B8B8-0851BD17B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635" y="1764411"/>
            <a:ext cx="914400" cy="914400"/>
          </a:xfrm>
          <a:prstGeom prst="rect">
            <a:avLst/>
          </a:prstGeom>
        </p:spPr>
      </p:pic>
      <p:pic>
        <p:nvPicPr>
          <p:cNvPr id="49" name="Graphic 48" descr="Monitor">
            <a:extLst>
              <a:ext uri="{FF2B5EF4-FFF2-40B4-BE49-F238E27FC236}">
                <a16:creationId xmlns:a16="http://schemas.microsoft.com/office/drawing/2014/main" id="{CBB13275-2E5F-E74B-BBF3-48A24FB29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6781" y="3599462"/>
            <a:ext cx="741997" cy="741997"/>
          </a:xfrm>
          <a:prstGeom prst="rect">
            <a:avLst/>
          </a:prstGeom>
        </p:spPr>
      </p:pic>
      <p:pic>
        <p:nvPicPr>
          <p:cNvPr id="62" name="Graphic 61" descr="Disk">
            <a:extLst>
              <a:ext uri="{FF2B5EF4-FFF2-40B4-BE49-F238E27FC236}">
                <a16:creationId xmlns:a16="http://schemas.microsoft.com/office/drawing/2014/main" id="{F3E6201C-FA81-4A4A-A2B2-3EE93C05C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5739" y="5210946"/>
            <a:ext cx="643856" cy="643856"/>
          </a:xfrm>
          <a:prstGeom prst="rect">
            <a:avLst/>
          </a:prstGeom>
        </p:spPr>
      </p:pic>
      <p:pic>
        <p:nvPicPr>
          <p:cNvPr id="69" name="Graphic 68" descr="Man">
            <a:extLst>
              <a:ext uri="{FF2B5EF4-FFF2-40B4-BE49-F238E27FC236}">
                <a16:creationId xmlns:a16="http://schemas.microsoft.com/office/drawing/2014/main" id="{FA75AADA-467C-054F-870E-1809B5E7B6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5527" y="5219483"/>
            <a:ext cx="810527" cy="6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8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F1376-1658-C049-AFE0-F1053D23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uthentication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users are allowed to access the database.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uthorization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user allowed to access.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ccounting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the users did in the database.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AAA – (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uthentication, 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uthorization and 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ccounting)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636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>
                <a:solidFill>
                  <a:srgbClr val="0070C0"/>
                </a:solidFill>
              </a:rPr>
              <a:t>A</a:t>
            </a:r>
            <a:r>
              <a:rPr lang="en-GB" sz="3200" dirty="0"/>
              <a:t>uthentication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36041" y="955222"/>
            <a:ext cx="11880000" cy="53024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+mj-lt"/>
              <a:buAutoNum type="arabicPeriod"/>
              <a:defRPr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3" name="Picture 2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974BC5B7-FC71-9240-8EDF-27C07075D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27916" y="2569379"/>
            <a:ext cx="2577110" cy="1182936"/>
          </a:xfrm>
          <a:prstGeom prst="rect">
            <a:avLst/>
          </a:prstGeom>
        </p:spPr>
      </p:pic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1876E993-AB1D-DA49-9F5D-EF5147F01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57569" y="3035012"/>
            <a:ext cx="2016897" cy="995843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16755A2-6D95-1848-8814-455D851636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765337" y="4563047"/>
            <a:ext cx="1905000" cy="4445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B645293-A60C-044D-BDA2-13B276C12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826201" y="1544739"/>
            <a:ext cx="1479635" cy="1282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5796E8-47E8-3249-8B45-80404216ACCC}"/>
              </a:ext>
            </a:extLst>
          </p:cNvPr>
          <p:cNvSpPr txBox="1"/>
          <p:nvPr/>
        </p:nvSpPr>
        <p:spPr>
          <a:xfrm>
            <a:off x="8467682" y="8405703"/>
            <a:ext cx="968928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PK" sz="900">
                <a:hlinkClick r:id="rId10" tooltip="https://simple.wikipedia.org/wiki/Windows_2000"/>
              </a:rPr>
              <a:t>This Photo</a:t>
            </a:r>
            <a:r>
              <a:rPr lang="en-PK" sz="900"/>
              <a:t> by Unknown Author is licensed under </a:t>
            </a:r>
            <a:r>
              <a:rPr lang="en-PK" sz="900">
                <a:hlinkClick r:id="rId11" tooltip="https://creativecommons.org/licenses/by-sa/3.0/"/>
              </a:rPr>
              <a:t>CC BY-SA</a:t>
            </a:r>
            <a:endParaRPr lang="en-PK" sz="900"/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4A24714D-17C8-804C-A294-97A756394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1600" y="5246634"/>
            <a:ext cx="914400" cy="9144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1964CBAA-19C3-D14F-B8DF-BAB397C021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03198" y="1654979"/>
            <a:ext cx="914400" cy="914400"/>
          </a:xfrm>
          <a:prstGeom prst="rect">
            <a:avLst/>
          </a:prstGeom>
        </p:spPr>
      </p:pic>
      <p:pic>
        <p:nvPicPr>
          <p:cNvPr id="20" name="Graphic 19" descr="Computer">
            <a:extLst>
              <a:ext uri="{FF2B5EF4-FFF2-40B4-BE49-F238E27FC236}">
                <a16:creationId xmlns:a16="http://schemas.microsoft.com/office/drawing/2014/main" id="{66E62723-FE82-1544-801A-2CBAB5960B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03198" y="3295115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358BFD-AAFE-2041-AE2B-0319A83EC5E2}"/>
              </a:ext>
            </a:extLst>
          </p:cNvPr>
          <p:cNvCxnSpPr>
            <a:cxnSpLocks/>
          </p:cNvCxnSpPr>
          <p:nvPr/>
        </p:nvCxnSpPr>
        <p:spPr>
          <a:xfrm flipV="1">
            <a:off x="5740970" y="3532933"/>
            <a:ext cx="0" cy="160045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EDF46E-11B7-C340-A5FF-7A95C9348AB7}"/>
              </a:ext>
            </a:extLst>
          </p:cNvPr>
          <p:cNvCxnSpPr>
            <a:cxnSpLocks/>
          </p:cNvCxnSpPr>
          <p:nvPr/>
        </p:nvCxnSpPr>
        <p:spPr>
          <a:xfrm flipH="1">
            <a:off x="7262937" y="3160847"/>
            <a:ext cx="1820410" cy="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F2FC8-86C6-F84D-B9D7-1ABAAFBBD0AC}"/>
              </a:ext>
            </a:extLst>
          </p:cNvPr>
          <p:cNvCxnSpPr>
            <a:cxnSpLocks/>
          </p:cNvCxnSpPr>
          <p:nvPr/>
        </p:nvCxnSpPr>
        <p:spPr>
          <a:xfrm flipH="1">
            <a:off x="2778155" y="3078356"/>
            <a:ext cx="1684788" cy="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BE2195-A29D-FF42-A7AD-CADFB3595B0F}"/>
              </a:ext>
            </a:extLst>
          </p:cNvPr>
          <p:cNvCxnSpPr>
            <a:cxnSpLocks/>
          </p:cNvCxnSpPr>
          <p:nvPr/>
        </p:nvCxnSpPr>
        <p:spPr>
          <a:xfrm>
            <a:off x="9267143" y="1325461"/>
            <a:ext cx="0" cy="3807921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C3754B-AE7B-9542-BCEB-F354FCFC0487}"/>
              </a:ext>
            </a:extLst>
          </p:cNvPr>
          <p:cNvCxnSpPr>
            <a:cxnSpLocks/>
          </p:cNvCxnSpPr>
          <p:nvPr/>
        </p:nvCxnSpPr>
        <p:spPr>
          <a:xfrm>
            <a:off x="2365799" y="1325461"/>
            <a:ext cx="0" cy="3807921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21C5FD-A268-6F4C-B8A6-965A865BEA6C}"/>
              </a:ext>
            </a:extLst>
          </p:cNvPr>
          <p:cNvSpPr txBox="1"/>
          <p:nvPr/>
        </p:nvSpPr>
        <p:spPr>
          <a:xfrm>
            <a:off x="6000896" y="3937645"/>
            <a:ext cx="2494529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5500" hangingPunct="0">
              <a:spcBef>
                <a:spcPts val="2000"/>
              </a:spcBef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PostgreSQL Internal Authentication</a:t>
            </a:r>
            <a:endParaRPr kumimoji="0" lang="en-PK" sz="1200" b="0" i="1" u="none" strike="noStrike" cap="none" spc="39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Roman"/>
              <a:ea typeface="Iowan Old Style Roman"/>
              <a:cs typeface="Iowan Old Style Roman"/>
              <a:sym typeface="Iowan Old Style Roma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5F8BBA-D092-9641-8451-E836E23CF8C0}"/>
              </a:ext>
            </a:extLst>
          </p:cNvPr>
          <p:cNvSpPr txBox="1"/>
          <p:nvPr/>
        </p:nvSpPr>
        <p:spPr>
          <a:xfrm>
            <a:off x="7490461" y="2649953"/>
            <a:ext cx="13316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OS Authentication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3256E-EC6F-9641-9D6B-992A9F3EA532}"/>
              </a:ext>
            </a:extLst>
          </p:cNvPr>
          <p:cNvSpPr txBox="1"/>
          <p:nvPr/>
        </p:nvSpPr>
        <p:spPr>
          <a:xfrm>
            <a:off x="2755951" y="2563088"/>
            <a:ext cx="16714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External Authentication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9AE54-7E8D-EC4E-A78D-DEC43BE3687B}"/>
              </a:ext>
            </a:extLst>
          </p:cNvPr>
          <p:cNvSpPr/>
          <p:nvPr/>
        </p:nvSpPr>
        <p:spPr>
          <a:xfrm>
            <a:off x="5973086" y="4481384"/>
            <a:ext cx="19618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 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SCRAM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Google Shape;152;p16">
            <a:extLst>
              <a:ext uri="{FF2B5EF4-FFF2-40B4-BE49-F238E27FC236}">
                <a16:creationId xmlns:a16="http://schemas.microsoft.com/office/drawing/2014/main" id="{D7E39135-97CF-C14E-9196-574675E78153}"/>
              </a:ext>
            </a:extLst>
          </p:cNvPr>
          <p:cNvSpPr txBox="1"/>
          <p:nvPr/>
        </p:nvSpPr>
        <p:spPr>
          <a:xfrm>
            <a:off x="7045426" y="2218451"/>
            <a:ext cx="140107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+mj-lt"/>
              <a:buAutoNum type="arabicPeriod"/>
              <a:defRPr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2217A2-07F4-5C44-BE85-3EA586314BAA}"/>
              </a:ext>
            </a:extLst>
          </p:cNvPr>
          <p:cNvSpPr/>
          <p:nvPr/>
        </p:nvSpPr>
        <p:spPr>
          <a:xfrm>
            <a:off x="2388193" y="1994855"/>
            <a:ext cx="2247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GSSAPI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SSPI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30859366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155D65-2D26-4047-8FF2-C01988D0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PostgreSQL has a configuration file called “</a:t>
            </a:r>
            <a:r>
              <a:rPr lang="en-GB" dirty="0" err="1">
                <a:solidFill>
                  <a:srgbClr val="0070C0"/>
                </a:solidFill>
                <a:cs typeface="Courier New" panose="02070309020205020404" pitchFamily="49" charset="0"/>
              </a:rPr>
              <a:t>pg_hba.conf</a:t>
            </a:r>
            <a:r>
              <a:rPr lang="en-GB" dirty="0">
                <a:cs typeface="Courier New" panose="02070309020205020404" pitchFamily="49" charset="0"/>
              </a:rPr>
              <a:t>”</a:t>
            </a:r>
          </a:p>
          <a:p>
            <a:pPr marL="628650" lvl="1" indent="-285750"/>
            <a:r>
              <a:rPr lang="en-GB" dirty="0">
                <a:cs typeface="Courier New" panose="02070309020205020404" pitchFamily="49" charset="0"/>
              </a:rPr>
              <a:t>Authentication for Specific Users / All</a:t>
            </a:r>
          </a:p>
          <a:p>
            <a:pPr marL="628650" lvl="1" indent="-285750"/>
            <a:r>
              <a:rPr lang="en-GB" dirty="0">
                <a:cs typeface="Courier New" panose="02070309020205020404" pitchFamily="49" charset="0"/>
              </a:rPr>
              <a:t>Authentication for </a:t>
            </a:r>
            <a:r>
              <a:rPr lang="en-GB" dirty="0">
                <a:solidFill>
                  <a:srgbClr val="0070C0"/>
                </a:solidFill>
                <a:cs typeface="Courier New" panose="02070309020205020404" pitchFamily="49" charset="0"/>
              </a:rPr>
              <a:t>IP  </a:t>
            </a:r>
          </a:p>
          <a:p>
            <a:pPr marL="628650" lvl="1" indent="-285750"/>
            <a:r>
              <a:rPr lang="en-GB" dirty="0">
                <a:cs typeface="Courier New" panose="02070309020205020404" pitchFamily="49" charset="0"/>
              </a:rPr>
              <a:t>Authentication for </a:t>
            </a:r>
            <a:r>
              <a:rPr lang="en-GB" dirty="0">
                <a:solidFill>
                  <a:srgbClr val="0070C0"/>
                </a:solidFill>
                <a:cs typeface="Courier New" panose="02070309020205020404" pitchFamily="49" charset="0"/>
              </a:rPr>
              <a:t>Database / All</a:t>
            </a:r>
          </a:p>
          <a:p>
            <a:endParaRPr lang="en-GB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pg_hba.conf</a:t>
            </a:r>
            <a:endParaRPr lang="en-GB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    database  			  user  			address      auth-method  		[auth-options]</a:t>
            </a:r>
          </a:p>
          <a:p>
            <a:pPr fontAlgn="t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------+---------------+------------------+----------------+--------------+---------------</a:t>
            </a:r>
          </a:p>
          <a:p>
            <a:pPr fontAlgn="t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host  |  all 			|     all 			| 127.0.0.1/32   | trust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host  |  postgres     |     postgres    	| 192.168.1.1/24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host  | replication 	|     postgres 	| 127.0.0.1/32  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K"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/>
              <a:t>PostgreSQL Authentication Configuration</a:t>
            </a:r>
            <a:endParaRPr lang="en-US" sz="3000" dirty="0"/>
          </a:p>
        </p:txBody>
      </p:sp>
      <p:pic>
        <p:nvPicPr>
          <p:cNvPr id="5" name="Graphic 4" descr="Arrow: Straight">
            <a:extLst>
              <a:ext uri="{FF2B5EF4-FFF2-40B4-BE49-F238E27FC236}">
                <a16:creationId xmlns:a16="http://schemas.microsoft.com/office/drawing/2014/main" id="{92F56737-614F-5347-9C51-E898ABC07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9333" y="5052844"/>
            <a:ext cx="914400" cy="521898"/>
          </a:xfrm>
          <a:prstGeom prst="rect">
            <a:avLst/>
          </a:prstGeom>
        </p:spPr>
      </p:pic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6FBCF029-2886-4844-BF96-6CEAC0DD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6533" y="4530946"/>
            <a:ext cx="914400" cy="5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712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200" dirty="0"/>
              <a:t>PostgreSQL Authentication Configuration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78ED-999D-8E4F-AE4D-B74B709D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29170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PLE19 Master">
  <a:themeElements>
    <a:clrScheme name="Percona">
      <a:dk1>
        <a:srgbClr val="000000"/>
      </a:dk1>
      <a:lt1>
        <a:srgbClr val="FFFFFF"/>
      </a:lt1>
      <a:dk2>
        <a:srgbClr val="9B9C9B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</TotalTime>
  <Words>1329</Words>
  <Application>Microsoft Macintosh PowerPoint</Application>
  <PresentationFormat>Widescreen</PresentationFormat>
  <Paragraphs>276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Zapf Dingbats</vt:lpstr>
      <vt:lpstr>Arial</vt:lpstr>
      <vt:lpstr>Wingdings</vt:lpstr>
      <vt:lpstr>Iowan Old Style Roman</vt:lpstr>
      <vt:lpstr>Courier New</vt:lpstr>
      <vt:lpstr>1_PLE19 Master</vt:lpstr>
      <vt:lpstr>All about PostgreSQL’s Security</vt:lpstr>
      <vt:lpstr>PowerPoint Presentation</vt:lpstr>
      <vt:lpstr>Agenda</vt:lpstr>
      <vt:lpstr>PowerPoint Presentation</vt:lpstr>
      <vt:lpstr>PowerPoint Presentation</vt:lpstr>
      <vt:lpstr>AAA – (Authentication, Authorization and Accounting)</vt:lpstr>
      <vt:lpstr>Authentication</vt:lpstr>
      <vt:lpstr>PostgreSQL Authentication Configuration</vt:lpstr>
      <vt:lpstr>PostgreSQL Authentication Configuration</vt:lpstr>
      <vt:lpstr>PostgreSQL Authentication Configuration</vt:lpstr>
      <vt:lpstr>PostgreSQL Authentication Configuration</vt:lpstr>
      <vt:lpstr>PostgreSQL Authentication Configuration</vt:lpstr>
      <vt:lpstr>Authorization</vt:lpstr>
      <vt:lpstr>Authorization (GRANT / REVOKE)</vt:lpstr>
      <vt:lpstr>Row Level Security POLICIES</vt:lpstr>
      <vt:lpstr>Accounting</vt:lpstr>
      <vt:lpstr>Accounting (Auditing) </vt:lpstr>
      <vt:lpstr>Encryption</vt:lpstr>
      <vt:lpstr>File system disk encryption</vt:lpstr>
      <vt:lpstr>pg_crypto 1/2</vt:lpstr>
      <vt:lpstr>pg_crypto (Password Verification) 2/2</vt:lpstr>
      <vt:lpstr>Security Best Practices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Title</dc:title>
  <dc:creator>david avery</dc:creator>
  <cp:lastModifiedBy>Ibrar Ahmed</cp:lastModifiedBy>
  <cp:revision>53</cp:revision>
  <cp:lastPrinted>2016-10-06T15:21:12Z</cp:lastPrinted>
  <dcterms:created xsi:type="dcterms:W3CDTF">2019-01-09T22:21:27Z</dcterms:created>
  <dcterms:modified xsi:type="dcterms:W3CDTF">2020-11-15T16:47:22Z</dcterms:modified>
</cp:coreProperties>
</file>