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32"/>
  </p:notesMasterIdLst>
  <p:sldIdLst>
    <p:sldId id="256" r:id="rId3"/>
    <p:sldId id="257" r:id="rId4"/>
    <p:sldId id="258" r:id="rId5"/>
    <p:sldId id="284" r:id="rId6"/>
    <p:sldId id="259" r:id="rId7"/>
    <p:sldId id="260" r:id="rId8"/>
    <p:sldId id="282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85" r:id="rId17"/>
    <p:sldId id="268" r:id="rId18"/>
    <p:sldId id="269" r:id="rId19"/>
    <p:sldId id="279" r:id="rId20"/>
    <p:sldId id="270" r:id="rId21"/>
    <p:sldId id="278" r:id="rId22"/>
    <p:sldId id="271" r:id="rId23"/>
    <p:sldId id="272" r:id="rId24"/>
    <p:sldId id="273" r:id="rId25"/>
    <p:sldId id="274" r:id="rId26"/>
    <p:sldId id="280" r:id="rId27"/>
    <p:sldId id="281" r:id="rId28"/>
    <p:sldId id="286" r:id="rId29"/>
    <p:sldId id="276" r:id="rId30"/>
    <p:sldId id="277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Exo 2" pitchFamily="2" charset="77"/>
      <p:regular r:id="rId37"/>
      <p:bold r:id="rId38"/>
      <p:italic r:id="rId39"/>
      <p:boldItalic r:id="rId40"/>
    </p:embeddedFont>
    <p:embeddedFont>
      <p:font typeface="Ink Free" panose="03080402000500000000" pitchFamily="66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7"/>
    <p:restoredTop sz="94710"/>
  </p:normalViewPr>
  <p:slideViewPr>
    <p:cSldViewPr snapToGrid="0" showGuides="1">
      <p:cViewPr varScale="1">
        <p:scale>
          <a:sx n="98" d="100"/>
          <a:sy n="98" d="100"/>
        </p:scale>
        <p:origin x="208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17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757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24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680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83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67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86db37dd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786db37dd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92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" y="1825444"/>
            <a:ext cx="7973105" cy="3227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5" name="Google Shape;15;p2" descr="Picture 34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>
            <a:off x="400945" y="1825444"/>
            <a:ext cx="7572159" cy="15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400945" y="3507778"/>
            <a:ext cx="6764354" cy="1"/>
          </a:xfrm>
          <a:prstGeom prst="straightConnector1">
            <a:avLst/>
          </a:prstGeom>
          <a:noFill/>
          <a:ln w="25400" cap="flat" cmpd="sng">
            <a:solidFill>
              <a:srgbClr val="262F63"/>
            </a:solidFill>
            <a:prstDash val="dot"/>
            <a:miter lim="8000"/>
            <a:headEnd type="none" w="sm" len="sm"/>
            <a:tailEnd type="none" w="sm" len="sm"/>
          </a:ln>
        </p:spPr>
      </p:cxnSp>
      <p:pic>
        <p:nvPicPr>
          <p:cNvPr id="17" name="Google Shape;17;p2" descr="Picture 39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 rot="10800000">
            <a:off x="400945" y="4902484"/>
            <a:ext cx="7572159" cy="15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76942" y="2006560"/>
            <a:ext cx="6588357" cy="13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576942" y="3666194"/>
            <a:ext cx="658835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2" descr="Image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329" y="1595547"/>
            <a:ext cx="2382470" cy="366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4968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80000" y="6228000"/>
            <a:ext cx="2798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-3719" y="1642990"/>
            <a:ext cx="12195720" cy="3142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9" name="Google Shape;29;p4" descr="Picture 20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-2" y="4611721"/>
            <a:ext cx="12192001" cy="17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descr="Picture 9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0" y="1642990"/>
            <a:ext cx="12191998" cy="18551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934720" y="3811785"/>
            <a:ext cx="10342883" cy="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/>
          <p:nvPr/>
        </p:nvSpPr>
        <p:spPr>
          <a:xfrm>
            <a:off x="-1" y="1825444"/>
            <a:ext cx="7973105" cy="3227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5" name="Google Shape;45;p6" descr="Picture 34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>
            <a:off x="400945" y="1825444"/>
            <a:ext cx="7572159" cy="15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6"/>
          <p:cNvCxnSpPr/>
          <p:nvPr/>
        </p:nvCxnSpPr>
        <p:spPr>
          <a:xfrm>
            <a:off x="400945" y="3507778"/>
            <a:ext cx="6764354" cy="1"/>
          </a:xfrm>
          <a:prstGeom prst="straightConnector1">
            <a:avLst/>
          </a:prstGeom>
          <a:noFill/>
          <a:ln w="25400" cap="flat" cmpd="sng">
            <a:solidFill>
              <a:srgbClr val="262F63"/>
            </a:solidFill>
            <a:prstDash val="dot"/>
            <a:miter lim="8000"/>
            <a:headEnd type="none" w="sm" len="sm"/>
            <a:tailEnd type="none" w="sm" len="sm"/>
          </a:ln>
        </p:spPr>
      </p:cxnSp>
      <p:pic>
        <p:nvPicPr>
          <p:cNvPr id="47" name="Google Shape;47;p6" descr="Picture 39"/>
          <p:cNvPicPr preferRelativeResize="0"/>
          <p:nvPr/>
        </p:nvPicPr>
        <p:blipFill rotWithShape="1">
          <a:blip r:embed="rId4">
            <a:alphaModFix amt="26000"/>
          </a:blip>
          <a:srcRect/>
          <a:stretch/>
        </p:blipFill>
        <p:spPr>
          <a:xfrm rot="10800000">
            <a:off x="400945" y="4902484"/>
            <a:ext cx="7572159" cy="1509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6942" y="2006560"/>
            <a:ext cx="6588357" cy="13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76942" y="3666194"/>
            <a:ext cx="658835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Arial"/>
              <a:buNone/>
              <a:defRPr sz="1800">
                <a:solidFill>
                  <a:srgbClr val="53535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0" name="Google Shape;50;p6" descr="Image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329" y="1595547"/>
            <a:ext cx="2382470" cy="366690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7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38200" y="1771136"/>
            <a:ext cx="10515600" cy="417276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1809807" y="6267760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8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11738919" y="6131440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809807" y="6289288"/>
            <a:ext cx="245403" cy="2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0031552" y="6131440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2" name="Google Shape;62;p8" descr="Imagen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4682" y="6202669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 descr="b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-3719" y="1642990"/>
            <a:ext cx="12195720" cy="31423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6" name="Google Shape;66;p9" descr="Picture 20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-2" y="4611721"/>
            <a:ext cx="12192001" cy="17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 descr="Picture 9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0" y="1642990"/>
            <a:ext cx="12191998" cy="18551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1pPr>
            <a:lvl2pPr marL="914400" lvl="1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2pPr>
            <a:lvl3pPr marL="1371600" lvl="2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3pPr>
            <a:lvl4pPr marL="1828800" lvl="3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4pPr>
            <a:lvl5pPr marL="2286000" lvl="4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10800000">
            <a:off x="934720" y="3811785"/>
            <a:ext cx="10342883" cy="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4968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738919" y="6109911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62761" y="6339158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0031552" y="6109911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1" name="Google Shape;11;p1" descr="Imagen 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4682" y="6171353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tile tx="0" ty="0" sx="100000" sy="100000" flip="none" algn="tl"/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52465"/>
            <a:ext cx="10515600" cy="137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771136"/>
            <a:ext cx="10515600" cy="417276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738919" y="6109911"/>
            <a:ext cx="453082" cy="548641"/>
          </a:xfrm>
          <a:prstGeom prst="rect">
            <a:avLst/>
          </a:pr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809807" y="6267760"/>
            <a:ext cx="24540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0031552" y="6109911"/>
            <a:ext cx="1707366" cy="5540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206" y="0"/>
                </a:moveTo>
                <a:lnTo>
                  <a:pt x="21600" y="0"/>
                </a:lnTo>
                <a:lnTo>
                  <a:pt x="21600" y="21388"/>
                </a:lnTo>
                <a:lnTo>
                  <a:pt x="16140" y="21388"/>
                </a:lnTo>
                <a:lnTo>
                  <a:pt x="16140" y="21600"/>
                </a:lnTo>
                <a:lnTo>
                  <a:pt x="4052" y="21600"/>
                </a:lnTo>
                <a:cubicBezTo>
                  <a:pt x="1814" y="21600"/>
                  <a:pt x="0" y="16812"/>
                  <a:pt x="0" y="10906"/>
                </a:cubicBezTo>
                <a:cubicBezTo>
                  <a:pt x="0" y="5000"/>
                  <a:pt x="1814" y="212"/>
                  <a:pt x="4052" y="212"/>
                </a:cubicBezTo>
                <a:lnTo>
                  <a:pt x="13206" y="212"/>
                </a:lnTo>
                <a:close/>
              </a:path>
            </a:pathLst>
          </a:custGeom>
          <a:solidFill>
            <a:srgbClr val="1C1C1C">
              <a:alpha val="34901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3E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41" name="Google Shape;41;p5" descr="Imagen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4682" y="6171353"/>
            <a:ext cx="1421105" cy="41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indexes-typ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vendita.com/" TargetMode="External"/><Relationship Id="rId18" Type="http://schemas.openxmlformats.org/officeDocument/2006/relationships/image" Target="../media/image20.jpg"/><Relationship Id="rId26" Type="http://schemas.openxmlformats.org/officeDocument/2006/relationships/image" Target="../media/image24.jpg"/><Relationship Id="rId39" Type="http://schemas.openxmlformats.org/officeDocument/2006/relationships/hyperlink" Target="https://www.vividcortex.com/" TargetMode="External"/><Relationship Id="rId21" Type="http://schemas.openxmlformats.org/officeDocument/2006/relationships/hyperlink" Target="https://aiven.io/" TargetMode="External"/><Relationship Id="rId34" Type="http://schemas.openxmlformats.org/officeDocument/2006/relationships/image" Target="../media/image28.jpg"/><Relationship Id="rId42" Type="http://schemas.openxmlformats.org/officeDocument/2006/relationships/image" Target="../media/image32.jpg"/><Relationship Id="rId47" Type="http://schemas.openxmlformats.org/officeDocument/2006/relationships/image" Target="../media/image35.jpg"/><Relationship Id="rId7" Type="http://schemas.openxmlformats.org/officeDocument/2006/relationships/hyperlink" Target="https://www.s-style.co.jp/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9.jpg"/><Relationship Id="rId29" Type="http://schemas.openxmlformats.org/officeDocument/2006/relationships/hyperlink" Target="https://planetscal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11" Type="http://schemas.openxmlformats.org/officeDocument/2006/relationships/hyperlink" Target="https://scalegrid.io/" TargetMode="External"/><Relationship Id="rId24" Type="http://schemas.openxmlformats.org/officeDocument/2006/relationships/image" Target="../media/image23.jpg"/><Relationship Id="rId32" Type="http://schemas.openxmlformats.org/officeDocument/2006/relationships/image" Target="../media/image27.jpg"/><Relationship Id="rId37" Type="http://schemas.openxmlformats.org/officeDocument/2006/relationships/hyperlink" Target="https://www.continuent.com/" TargetMode="External"/><Relationship Id="rId40" Type="http://schemas.openxmlformats.org/officeDocument/2006/relationships/image" Target="../media/image31.png"/><Relationship Id="rId45" Type="http://schemas.openxmlformats.org/officeDocument/2006/relationships/hyperlink" Target="https://www.mysql.com/" TargetMode="External"/><Relationship Id="rId5" Type="http://schemas.openxmlformats.org/officeDocument/2006/relationships/hyperlink" Target="https://www.pingcap.com/en/" TargetMode="External"/><Relationship Id="rId15" Type="http://schemas.openxmlformats.org/officeDocument/2006/relationships/hyperlink" Target="https://www.intel.com/" TargetMode="External"/><Relationship Id="rId23" Type="http://schemas.openxmlformats.org/officeDocument/2006/relationships/hyperlink" Target="https://pythian.com/" TargetMode="External"/><Relationship Id="rId28" Type="http://schemas.openxmlformats.org/officeDocument/2006/relationships/image" Target="../media/image25.png"/><Relationship Id="rId36" Type="http://schemas.openxmlformats.org/officeDocument/2006/relationships/image" Target="../media/image29.jpg"/><Relationship Id="rId10" Type="http://schemas.openxmlformats.org/officeDocument/2006/relationships/image" Target="../media/image16.jpg"/><Relationship Id="rId19" Type="http://schemas.openxmlformats.org/officeDocument/2006/relationships/hyperlink" Target="https://proxysql.com/" TargetMode="External"/><Relationship Id="rId31" Type="http://schemas.openxmlformats.org/officeDocument/2006/relationships/hyperlink" Target="https://www.bloomberg.com/" TargetMode="External"/><Relationship Id="rId44" Type="http://schemas.openxmlformats.org/officeDocument/2006/relationships/image" Target="../media/image33.jpg"/><Relationship Id="rId4" Type="http://schemas.openxmlformats.org/officeDocument/2006/relationships/image" Target="../media/image13.jpg"/><Relationship Id="rId9" Type="http://schemas.openxmlformats.org/officeDocument/2006/relationships/hyperlink" Target="https://www.facebook.com/" TargetMode="External"/><Relationship Id="rId14" Type="http://schemas.openxmlformats.org/officeDocument/2006/relationships/image" Target="../media/image18.jpg"/><Relationship Id="rId22" Type="http://schemas.openxmlformats.org/officeDocument/2006/relationships/image" Target="../media/image22.jpg"/><Relationship Id="rId27" Type="http://schemas.openxmlformats.org/officeDocument/2006/relationships/hyperlink" Target="https://www.fsf.org/" TargetMode="External"/><Relationship Id="rId30" Type="http://schemas.openxmlformats.org/officeDocument/2006/relationships/image" Target="../media/image26.jpg"/><Relationship Id="rId35" Type="http://schemas.openxmlformats.org/officeDocument/2006/relationships/hyperlink" Target="https://www.austintechnologycouncil.org/" TargetMode="External"/><Relationship Id="rId43" Type="http://schemas.openxmlformats.org/officeDocument/2006/relationships/hyperlink" Target="https://www.enterprisedb.com/" TargetMode="External"/><Relationship Id="rId8" Type="http://schemas.openxmlformats.org/officeDocument/2006/relationships/image" Target="../media/image15.jpg"/><Relationship Id="rId3" Type="http://schemas.openxmlformats.org/officeDocument/2006/relationships/hyperlink" Target="https://www.altinity.com/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://galeracluster.com/" TargetMode="External"/><Relationship Id="rId25" Type="http://schemas.openxmlformats.org/officeDocument/2006/relationships/hyperlink" Target="https://mariadb.org/" TargetMode="External"/><Relationship Id="rId33" Type="http://schemas.openxmlformats.org/officeDocument/2006/relationships/hyperlink" Target="https://www.yelp.com/" TargetMode="External"/><Relationship Id="rId38" Type="http://schemas.openxmlformats.org/officeDocument/2006/relationships/image" Target="../media/image30.jpg"/><Relationship Id="rId46" Type="http://schemas.openxmlformats.org/officeDocument/2006/relationships/image" Target="../media/image34.jpg"/><Relationship Id="rId20" Type="http://schemas.openxmlformats.org/officeDocument/2006/relationships/image" Target="../media/image21.jpg"/><Relationship Id="rId41" Type="http://schemas.openxmlformats.org/officeDocument/2006/relationships/hyperlink" Target="https://www.verita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index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create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76942" y="2311360"/>
            <a:ext cx="65883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rPr>
              <a:t>Deep Dive Into PostgreSQL Indexes</a:t>
            </a:r>
            <a:endParaRPr sz="3000" b="1" i="0" u="none" strike="noStrike" cap="none">
              <a:solidFill>
                <a:srgbClr val="26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576942" y="3666194"/>
            <a:ext cx="6588357" cy="885928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397"/>
              <a:buFont typeface="Arial"/>
              <a:buNone/>
            </a:pPr>
            <a:r>
              <a:rPr lang="en-US" sz="1600" b="1"/>
              <a:t>Ibrar Ahmed</a:t>
            </a:r>
            <a:endParaRPr sz="1600"/>
          </a:p>
          <a:p>
            <a:pPr marL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560"/>
              <a:buFont typeface="Arial"/>
              <a:buNone/>
            </a:pPr>
            <a:r>
              <a:rPr lang="en-US" sz="1560"/>
              <a:t>Senior Database Architect - Percona LLC</a:t>
            </a:r>
            <a:endParaRPr/>
          </a:p>
          <a:p>
            <a:pPr marL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ts val="1560"/>
              <a:buFont typeface="Arial"/>
              <a:buNone/>
            </a:pPr>
            <a:r>
              <a:rPr lang="en-US" sz="1560"/>
              <a:t>May 2019 </a:t>
            </a:r>
            <a:endParaRPr sz="1560"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39" y="3676133"/>
            <a:ext cx="12700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Expression Index 1/2</a:t>
            </a:r>
            <a:endParaRPr b="0"/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180000" y="6279335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10</a:t>
            </a:fld>
            <a:endParaRPr dirty="0"/>
          </a:p>
        </p:txBody>
      </p:sp>
      <p:sp>
        <p:nvSpPr>
          <p:cNvPr id="170" name="Google Shape;170;p17"/>
          <p:cNvSpPr txBox="1"/>
          <p:nvPr/>
        </p:nvSpPr>
        <p:spPr>
          <a:xfrm>
            <a:off x="180000" y="2886718"/>
            <a:ext cx="11880000" cy="4428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idx_exp ON bar (lower(name));</a:t>
            </a:r>
            <a:endParaRPr dirty="0"/>
          </a:p>
        </p:txBody>
      </p:sp>
      <p:sp>
        <p:nvSpPr>
          <p:cNvPr id="171" name="Google Shape;171;p17"/>
          <p:cNvSpPr txBox="1"/>
          <p:nvPr/>
        </p:nvSpPr>
        <p:spPr>
          <a:xfrm>
            <a:off x="180000" y="900000"/>
            <a:ext cx="11880000" cy="1841528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 SELECT * FROM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lower(name)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         QUERY PLAN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Seq Scan on 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(cost=0.00..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213694.00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rows=50000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(lower((name)::text) ~~ 'Text1'::text)</a:t>
            </a:r>
            <a:endParaRPr dirty="0"/>
          </a:p>
        </p:txBody>
      </p:sp>
      <p:sp>
        <p:nvSpPr>
          <p:cNvPr id="172" name="Google Shape;172;p17"/>
          <p:cNvSpPr txBox="1"/>
          <p:nvPr/>
        </p:nvSpPr>
        <p:spPr>
          <a:xfrm>
            <a:off x="180000" y="3474708"/>
            <a:ext cx="11880000" cy="254120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lower(name)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                 QUERY PLAN       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bar  (cost=1159.93..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64658.02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rows=50000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(lower((name)::text) ~~ 'Text1'::text)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-&gt;  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Bitmap Index Scan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600" b="0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idx_exp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(cost=0.00..1147.43 rows=50000 width=0)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(lower((name)::text) = 'Text1'::text)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Expression Index 2/2</a:t>
            </a:r>
            <a:endParaRPr b="0"/>
          </a:p>
        </p:txBody>
      </p:sp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11845122" y="6267760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11</a:t>
            </a:fld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180000" y="3505428"/>
            <a:ext cx="11880000" cy="25413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                                  QUERY PLAN                                     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-------------------------------------------------------------------------------------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on bar  (cost=62449.77..184477.10 rows=3333333 width=40)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Recheck Cond: ((dt + '2 days'::interval) &lt; now())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-&gt;  Bitmap Index Scan on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 (cost=0.00..61616.43 rows=3333333 width=0)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      Index Cond: ((dt + '2 days'::interval) &lt; now())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180000" y="2882618"/>
            <a:ext cx="11880000" cy="44217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180000" y="900000"/>
            <a:ext cx="11880000" cy="18414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          QUERY PLAN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Seq Scan on bar  (cost=0.00..238694.00 rows=3333333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((dt + '2 days'::interval) &lt; now())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Partial Index</a:t>
            </a:r>
            <a:endParaRPr b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11747053" y="6267750"/>
            <a:ext cx="2730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12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6094800" y="1080000"/>
            <a:ext cx="5760000" cy="5040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094800" y="1176950"/>
            <a:ext cx="5760000" cy="4841885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idx_part ON bar(id) where id &lt; 10000;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  &lt; 1000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'text1000’;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Bitmap Heap Scan on bar  (cost=199.44..113893.44 rows=16667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Recheck Cond: (id &lt; 1000)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((name)::text ~~ 'text1000'::text)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-&gt;  Bitmap Index Scan on idx_part  (cost=0.00..195.28 rows=3333333 width=0)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(id &lt; 1000)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pg_size_pretty(pg_total_relation_size('idx_part'));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pg_size_pretty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240 kB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dirty="0"/>
          </a:p>
        </p:txBody>
      </p:sp>
      <p:sp>
        <p:nvSpPr>
          <p:cNvPr id="190" name="Google Shape;190;p19"/>
          <p:cNvSpPr txBox="1"/>
          <p:nvPr/>
        </p:nvSpPr>
        <p:spPr>
          <a:xfrm>
            <a:off x="291800" y="1176950"/>
            <a:ext cx="5612924" cy="4841885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idx_full ON bar(id);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WHERE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  &lt; 1000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'text1000’;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QUERY PLAN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Bitmap Heap Scan on bar  (cost=61568.60..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175262.59</a:t>
            </a: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rows=16667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Recheck Cond: (id &lt; 1000)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((name)::text ~~ 'text1000'::text)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-&gt;  Bitmap Index Scan on idx_full  (cost=0.00..61564.43 rows=3333333 width=0)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Courier New"/>
              <a:buNone/>
            </a:pPr>
            <a:r>
              <a:rPr lang="en-US" sz="1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(id &lt; 1000)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pg_size_pretty(pg_total_relation_size('idx_</a:t>
            </a:r>
            <a:r>
              <a:rPr lang="en-US" sz="1200" dirty="0">
                <a:solidFill>
                  <a:srgbClr val="FF0000"/>
                </a:solidFill>
                <a:sym typeface="Courier New"/>
              </a:rPr>
              <a:t>full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pg_size_pretty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214 MB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dirty="0"/>
          </a:p>
        </p:txBody>
      </p:sp>
      <p:sp>
        <p:nvSpPr>
          <p:cNvPr id="191" name="Google Shape;191;p19"/>
          <p:cNvSpPr/>
          <p:nvPr/>
        </p:nvSpPr>
        <p:spPr>
          <a:xfrm>
            <a:off x="337200" y="5425015"/>
            <a:ext cx="6869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128815" y="5421547"/>
            <a:ext cx="6869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69528" y="5528847"/>
            <a:ext cx="2248575" cy="2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Look at the size of the index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969133" y="5377019"/>
            <a:ext cx="2248575" cy="46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 create full index if we don’t need that.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91809" y="777756"/>
            <a:ext cx="5649601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Index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094800" y="729383"/>
            <a:ext cx="5706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Partial Index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9026439" y="1278713"/>
            <a:ext cx="9917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8947800" y="1648096"/>
            <a:ext cx="1884098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Index where id &lt; 1000 only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250349" y="3381651"/>
            <a:ext cx="3770907" cy="41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Q: What will happen when we query where id &gt;1000?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266054" y="3837942"/>
            <a:ext cx="3755201" cy="337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A: Answer is simple, this index won’t selected.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193" grpId="0"/>
      <p:bldP spid="194" grpId="0"/>
      <p:bldP spid="197" grpId="0" animBg="1"/>
      <p:bldP spid="198" grpId="0"/>
      <p:bldP spid="199" grpId="0" animBg="1"/>
      <p:bldP spid="2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rPr>
              <a:t>Index Types</a:t>
            </a:r>
            <a:endParaRPr sz="4800" b="1" i="0" u="none" strike="noStrike" cap="none">
              <a:solidFill>
                <a:srgbClr val="26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https://www.postgresql.org/docs/current/indexes-types.html</a:t>
            </a: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B-Tree Index 1/2</a:t>
            </a:r>
            <a:endParaRPr b="0"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11709004" y="6267750"/>
            <a:ext cx="3108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14</a:t>
            </a:fld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172105" y="2364376"/>
            <a:ext cx="11839895" cy="44217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idx</a:t>
            </a:r>
            <a:r>
              <a:rPr lang="en-US" sz="16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</p:txBody>
      </p:sp>
      <p:sp>
        <p:nvSpPr>
          <p:cNvPr id="215" name="Google Shape;215;p21"/>
          <p:cNvSpPr txBox="1"/>
          <p:nvPr/>
        </p:nvSpPr>
        <p:spPr>
          <a:xfrm>
            <a:off x="180000" y="742603"/>
            <a:ext cx="11880000" cy="1788091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What is a B-Tree index?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Supported Operators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equal to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Equal      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equal to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16" name="Google Shape;216;p21"/>
          <p:cNvSpPr txBox="1"/>
          <p:nvPr/>
        </p:nvSpPr>
        <p:spPr>
          <a:xfrm>
            <a:off x="3387525" y="738602"/>
            <a:ext cx="7325100" cy="1368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Wikipedia: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https://en.wikipedia.org/wiki/Self-balancing_binary_search_tree</a:t>
            </a: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r>
              <a:rPr lang="en-US" sz="1600" b="0" i="1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In computer science, a self-balancing (or height-balanced) binary search tree is any node-based binary search tree that automatically keeps its height small in the face of arbitrary item insertions and deletions.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72100" y="3064400"/>
            <a:ext cx="11880000" cy="2970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postgres=#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foo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name = 'text%';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                                                QUERY PLAN                        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Index Scan using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idx_btree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on foo  (cost=0.43..8.45 rows=1 width=19) (actual time=0.015..0.015 rows=0 loops=1)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Index Cond: ((name)::text = 'text%'::text)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Planning Time: 0.105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Execution Time: 0.031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(4 rows)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B-Tree Index 2/2</a:t>
            </a:r>
            <a:endParaRPr b="0"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11709004" y="6267750"/>
            <a:ext cx="3108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15</a:t>
            </a:fld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6678592" y="900000"/>
            <a:ext cx="5373508" cy="5188284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494BA-9697-694F-A9E4-680545ED4891}"/>
              </a:ext>
            </a:extLst>
          </p:cNvPr>
          <p:cNvGrpSpPr/>
          <p:nvPr/>
        </p:nvGrpSpPr>
        <p:grpSpPr>
          <a:xfrm>
            <a:off x="7826760" y="987400"/>
            <a:ext cx="3600000" cy="1080000"/>
            <a:chOff x="7190153" y="1080000"/>
            <a:chExt cx="3600000" cy="108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9E06A-7F06-A04E-BF7F-BB0097273E70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4B0BE6-E371-CD41-9DB4-38AF02D66BA5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027AFB-062F-7E4B-B5C7-3F44C01CDD45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2AD582-AEEF-5B48-986F-7E939BF383D3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DBEDCD-DBAB-C244-8406-0B0D608DB953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00055-82FC-2040-8951-8477DA035BC8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092327-B898-B64A-905D-AF66195194CB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31B563-BE27-0E44-862A-3B74DFD637C7}"/>
              </a:ext>
            </a:extLst>
          </p:cNvPr>
          <p:cNvGrpSpPr/>
          <p:nvPr/>
        </p:nvGrpSpPr>
        <p:grpSpPr>
          <a:xfrm>
            <a:off x="7826760" y="2141583"/>
            <a:ext cx="3600000" cy="1080000"/>
            <a:chOff x="7190153" y="1080000"/>
            <a:chExt cx="3600000" cy="108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FA37AE-6190-7345-82AF-84E1D63F959C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640005-153D-6347-95BC-BC166F113C97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4C1048-9CA0-084B-81E0-22581A817FA2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3EE8B0-C124-C84F-8775-6F5BB7BA4665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B3B196-AB58-7E4F-9CA4-A309858A05F8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FC028F-07A2-DC4D-AD55-9216983E83FB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109E29-906A-F34B-AF61-C9A00FDC2EA0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8AB3C2-10C8-134D-A40A-A4F2C3151BF2}"/>
              </a:ext>
            </a:extLst>
          </p:cNvPr>
          <p:cNvGrpSpPr/>
          <p:nvPr/>
        </p:nvGrpSpPr>
        <p:grpSpPr>
          <a:xfrm>
            <a:off x="7826760" y="3272616"/>
            <a:ext cx="3600000" cy="1080000"/>
            <a:chOff x="7190153" y="1080000"/>
            <a:chExt cx="360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14BDEA-663F-C042-926C-ECF13DF7E18D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FAA0CD-12CB-AA41-837B-F00B1F995273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E83C8B-D331-874F-AC10-95DE0D6BA53A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15BA5B-17A2-2740-AEC1-C3AD537D3CC2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A3451E-84D6-314D-A349-B6B42AD78648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FB49D-0AF8-814C-BC6D-BEB4EB0D02C2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E54816-B0F3-EA4E-9451-792CE158F428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D3E5AD-6F1E-3848-8AD9-FFD6892D26B5}"/>
              </a:ext>
            </a:extLst>
          </p:cNvPr>
          <p:cNvGrpSpPr/>
          <p:nvPr/>
        </p:nvGrpSpPr>
        <p:grpSpPr>
          <a:xfrm>
            <a:off x="7826760" y="4882055"/>
            <a:ext cx="3600000" cy="1080000"/>
            <a:chOff x="7190153" y="1080000"/>
            <a:chExt cx="3600000" cy="108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10450E-EB72-B342-8FE3-53BECE0AD9E7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BFC6FD-F067-DA4F-B923-51EF3E049D8D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FF5374-B60E-774C-AA26-861E831B93D1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54AE8B-24A4-0C4D-B962-98F995EB88C0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9398A0-EF0A-AE4E-9E75-9E6483B67E97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D31132-435F-E644-B182-5F026DA6EE85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F4D94E-1B84-0845-A7B8-97F09B459F8C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EC1731-0C3B-B24C-97AE-D83B1B146536}"/>
              </a:ext>
            </a:extLst>
          </p:cNvPr>
          <p:cNvSpPr txBox="1"/>
          <p:nvPr/>
        </p:nvSpPr>
        <p:spPr>
          <a:xfrm>
            <a:off x="6808188" y="945368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0/N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30F1A-186D-F341-A329-650225F7C0DB}"/>
              </a:ext>
            </a:extLst>
          </p:cNvPr>
          <p:cNvSpPr txBox="1"/>
          <p:nvPr/>
        </p:nvSpPr>
        <p:spPr>
          <a:xfrm>
            <a:off x="6808188" y="2164298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1/N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36694F-E447-7940-B198-23CA437D0F1A}"/>
              </a:ext>
            </a:extLst>
          </p:cNvPr>
          <p:cNvSpPr txBox="1"/>
          <p:nvPr/>
        </p:nvSpPr>
        <p:spPr>
          <a:xfrm>
            <a:off x="6808188" y="3261849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2/N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EAD05-2E88-C243-90CC-DD43DFDEAF6C}"/>
              </a:ext>
            </a:extLst>
          </p:cNvPr>
          <p:cNvSpPr txBox="1"/>
          <p:nvPr/>
        </p:nvSpPr>
        <p:spPr>
          <a:xfrm>
            <a:off x="6808188" y="4875083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N/N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0C2D1-3723-C746-9729-ACC62CDF2A43}"/>
              </a:ext>
            </a:extLst>
          </p:cNvPr>
          <p:cNvSpPr txBox="1"/>
          <p:nvPr/>
        </p:nvSpPr>
        <p:spPr>
          <a:xfrm>
            <a:off x="9372931" y="95103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Tuple - 1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D273ED-8716-3345-8E94-1BE33755DE3B}"/>
              </a:ext>
            </a:extLst>
          </p:cNvPr>
          <p:cNvSpPr txBox="1"/>
          <p:nvPr/>
        </p:nvSpPr>
        <p:spPr>
          <a:xfrm>
            <a:off x="9372931" y="1291566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D6CD24-EBC4-0F48-84E2-80C6A0679B08}"/>
              </a:ext>
            </a:extLst>
          </p:cNvPr>
          <p:cNvSpPr txBox="1"/>
          <p:nvPr/>
        </p:nvSpPr>
        <p:spPr>
          <a:xfrm>
            <a:off x="9372931" y="1119979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18D62B-3AC1-7841-9B43-55B0FFFA7087}"/>
              </a:ext>
            </a:extLst>
          </p:cNvPr>
          <p:cNvSpPr txBox="1"/>
          <p:nvPr/>
        </p:nvSpPr>
        <p:spPr>
          <a:xfrm>
            <a:off x="9361808" y="2106727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336C29-6241-B34E-A3BD-0D767F3489F9}"/>
              </a:ext>
            </a:extLst>
          </p:cNvPr>
          <p:cNvSpPr txBox="1"/>
          <p:nvPr/>
        </p:nvSpPr>
        <p:spPr>
          <a:xfrm>
            <a:off x="9361808" y="3038797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631988-1C4E-BA46-BAA5-F80E437DFC43}"/>
              </a:ext>
            </a:extLst>
          </p:cNvPr>
          <p:cNvSpPr txBox="1"/>
          <p:nvPr/>
        </p:nvSpPr>
        <p:spPr>
          <a:xfrm>
            <a:off x="9361808" y="2447260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7B4D75-DAEF-5945-8818-F6A6FDE5929A}"/>
              </a:ext>
            </a:extLst>
          </p:cNvPr>
          <p:cNvSpPr txBox="1"/>
          <p:nvPr/>
        </p:nvSpPr>
        <p:spPr>
          <a:xfrm>
            <a:off x="9361808" y="227567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8D61B-BDA6-7548-B8E1-C15F000EC739}"/>
              </a:ext>
            </a:extLst>
          </p:cNvPr>
          <p:cNvSpPr txBox="1"/>
          <p:nvPr/>
        </p:nvSpPr>
        <p:spPr>
          <a:xfrm>
            <a:off x="9361808" y="323147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BEEEB-4E42-6D4B-8077-7DA679996399}"/>
              </a:ext>
            </a:extLst>
          </p:cNvPr>
          <p:cNvSpPr txBox="1"/>
          <p:nvPr/>
        </p:nvSpPr>
        <p:spPr>
          <a:xfrm>
            <a:off x="9361808" y="416354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07BDAC-343B-9545-BA75-19B4AB60C19D}"/>
              </a:ext>
            </a:extLst>
          </p:cNvPr>
          <p:cNvSpPr txBox="1"/>
          <p:nvPr/>
        </p:nvSpPr>
        <p:spPr>
          <a:xfrm>
            <a:off x="9361808" y="3572011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D17C52-A7EB-2743-8387-041FA77CDE1F}"/>
              </a:ext>
            </a:extLst>
          </p:cNvPr>
          <p:cNvSpPr txBox="1"/>
          <p:nvPr/>
        </p:nvSpPr>
        <p:spPr>
          <a:xfrm>
            <a:off x="9361808" y="3400424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Tuple - 2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06AA5-932F-504B-8289-583C3457D834}"/>
              </a:ext>
            </a:extLst>
          </p:cNvPr>
          <p:cNvSpPr txBox="1"/>
          <p:nvPr/>
        </p:nvSpPr>
        <p:spPr>
          <a:xfrm>
            <a:off x="9361808" y="4857172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CEE41E-0C95-7945-97C5-1BC5A1690ED7}"/>
              </a:ext>
            </a:extLst>
          </p:cNvPr>
          <p:cNvSpPr txBox="1"/>
          <p:nvPr/>
        </p:nvSpPr>
        <p:spPr>
          <a:xfrm>
            <a:off x="9361808" y="5789242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43DB85-37BD-F14D-AC46-833E08E1C55D}"/>
              </a:ext>
            </a:extLst>
          </p:cNvPr>
          <p:cNvSpPr txBox="1"/>
          <p:nvPr/>
        </p:nvSpPr>
        <p:spPr>
          <a:xfrm>
            <a:off x="9361808" y="5197705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893F6A-E054-404F-B89B-6BE9614C64B8}"/>
              </a:ext>
            </a:extLst>
          </p:cNvPr>
          <p:cNvSpPr txBox="1"/>
          <p:nvPr/>
        </p:nvSpPr>
        <p:spPr>
          <a:xfrm>
            <a:off x="9361808" y="502611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2C020B-18D5-AF4A-B025-89D44BBB708E}"/>
              </a:ext>
            </a:extLst>
          </p:cNvPr>
          <p:cNvSpPr txBox="1"/>
          <p:nvPr/>
        </p:nvSpPr>
        <p:spPr>
          <a:xfrm>
            <a:off x="9372931" y="188310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67" name="Google Shape;141;p15">
            <a:extLst>
              <a:ext uri="{FF2B5EF4-FFF2-40B4-BE49-F238E27FC236}">
                <a16:creationId xmlns:a16="http://schemas.microsoft.com/office/drawing/2014/main" id="{285706E5-AF83-1F4B-8465-322B95C04DB9}"/>
              </a:ext>
            </a:extLst>
          </p:cNvPr>
          <p:cNvSpPr/>
          <p:nvPr/>
        </p:nvSpPr>
        <p:spPr>
          <a:xfrm>
            <a:off x="193849" y="932526"/>
            <a:ext cx="6376424" cy="950577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foo(id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'Alex');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'Bob');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80000" y="1956100"/>
            <a:ext cx="6390273" cy="171549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ctid, *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| id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(0,1) |  1 | Alex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(0,2) |  2 | Bob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44A5A-1A9C-974F-B5A2-8687E1FFA0A0}"/>
              </a:ext>
            </a:extLst>
          </p:cNvPr>
          <p:cNvSpPr txBox="1"/>
          <p:nvPr/>
        </p:nvSpPr>
        <p:spPr>
          <a:xfrm>
            <a:off x="11647990" y="987400"/>
            <a:ext cx="267438" cy="49705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 EAP</a:t>
            </a:r>
          </a:p>
        </p:txBody>
      </p:sp>
      <p:sp>
        <p:nvSpPr>
          <p:cNvPr id="64" name="Google Shape;141;p15">
            <a:extLst>
              <a:ext uri="{FF2B5EF4-FFF2-40B4-BE49-F238E27FC236}">
                <a16:creationId xmlns:a16="http://schemas.microsoft.com/office/drawing/2014/main" id="{3587B950-AB09-1241-A8EC-3D1EDD4631AD}"/>
              </a:ext>
            </a:extLst>
          </p:cNvPr>
          <p:cNvSpPr/>
          <p:nvPr/>
        </p:nvSpPr>
        <p:spPr>
          <a:xfrm>
            <a:off x="193849" y="4090796"/>
            <a:ext cx="6365301" cy="1984275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(0,1) | 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(0,2) | Bob</a:t>
            </a:r>
          </a:p>
          <a:p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Google Shape;109;p12">
            <a:extLst>
              <a:ext uri="{FF2B5EF4-FFF2-40B4-BE49-F238E27FC236}">
                <a16:creationId xmlns:a16="http://schemas.microsoft.com/office/drawing/2014/main" id="{AF88A4B0-17D0-734C-B518-8A2D7999FC6B}"/>
              </a:ext>
            </a:extLst>
          </p:cNvPr>
          <p:cNvSpPr txBox="1"/>
          <p:nvPr/>
        </p:nvSpPr>
        <p:spPr>
          <a:xfrm>
            <a:off x="172100" y="3710096"/>
            <a:ext cx="6105053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Index have the key and the location of the tuple.</a:t>
            </a:r>
          </a:p>
        </p:txBody>
      </p:sp>
      <p:sp>
        <p:nvSpPr>
          <p:cNvPr id="69" name="Google Shape;149;p15">
            <a:extLst>
              <a:ext uri="{FF2B5EF4-FFF2-40B4-BE49-F238E27FC236}">
                <a16:creationId xmlns:a16="http://schemas.microsoft.com/office/drawing/2014/main" id="{65A3C10D-8819-DF42-A1D4-C2A4D0D758A8}"/>
              </a:ext>
            </a:extLst>
          </p:cNvPr>
          <p:cNvSpPr/>
          <p:nvPr/>
        </p:nvSpPr>
        <p:spPr>
          <a:xfrm>
            <a:off x="334866" y="2789274"/>
            <a:ext cx="2434460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" name="Google Shape;149;p15">
            <a:extLst>
              <a:ext uri="{FF2B5EF4-FFF2-40B4-BE49-F238E27FC236}">
                <a16:creationId xmlns:a16="http://schemas.microsoft.com/office/drawing/2014/main" id="{15AFDCBA-9EA5-0847-9FFA-6E2DBE846FB1}"/>
              </a:ext>
            </a:extLst>
          </p:cNvPr>
          <p:cNvSpPr/>
          <p:nvPr/>
        </p:nvSpPr>
        <p:spPr>
          <a:xfrm>
            <a:off x="334866" y="4627154"/>
            <a:ext cx="1794380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8881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HASH Index</a:t>
            </a:r>
            <a:endParaRPr b="0"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11728028" y="6267750"/>
            <a:ext cx="2919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16</a:t>
            </a:fld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200052" y="2094620"/>
            <a:ext cx="11839895" cy="44217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228193" y="790094"/>
            <a:ext cx="5763755" cy="1938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postgres=# \d bar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              Table "</a:t>
            </a:r>
            <a:r>
              <a:rPr lang="en-US" sz="1200" b="1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public.bar</a:t>
            </a: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Column |       Type        | Collation | Nullable | Default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--------+-------------------+-----------+----------+---------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id     | integer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name   | character varying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dt     | date   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Indexes: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idx_btree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idx_hash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sz="1200" b="1" i="0" u="none" strike="noStrike" cap="none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59950" y="3082725"/>
            <a:ext cx="11880000" cy="28659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name = 'text%';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using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idx_hash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on bar  (cost=0.43..8.45 rows=1 width=19) (actual time=0.023..0.023 rows=0 loops=1)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((name)::text = 'text%'::text)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Planning Time: 0.080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Execution Time: 0.041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(4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180000" y="755522"/>
            <a:ext cx="11880000" cy="1350684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latin typeface="Exo 2"/>
                <a:ea typeface="Exo 2"/>
                <a:cs typeface="Exo 2"/>
                <a:sym typeface="Exo 2"/>
              </a:rPr>
              <a:t>What is a </a:t>
            </a:r>
            <a:r>
              <a:rPr lang="en-US" sz="1800" dirty="0"/>
              <a:t>Hash </a:t>
            </a:r>
            <a:r>
              <a:rPr lang="en-US" sz="1800" dirty="0">
                <a:latin typeface="Exo 2"/>
                <a:ea typeface="Exo 2"/>
                <a:cs typeface="Exo 2"/>
                <a:sym typeface="Exo 2"/>
              </a:rPr>
              <a:t>index?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/>
              <a:t>Hash indexes only handles equality operators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/>
              <a:t>Hash function is used to locate the tuples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 1/2</a:t>
            </a:r>
            <a:endParaRPr b="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2461853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BRIN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a “Block Range Index”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Used when columns have some correlation with their physical location in the table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Space optimized because BRIN index contains only three items </a:t>
            </a:r>
            <a:endParaRPr dirty="0"/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Page number</a:t>
            </a:r>
            <a:endParaRPr dirty="0"/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Min value of column</a:t>
            </a:r>
            <a:endParaRPr dirty="0"/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	Max value of column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11747053" y="6267750"/>
            <a:ext cx="2730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17</a:t>
            </a:fld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6554005" y="1465784"/>
            <a:ext cx="1895514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220100" y="3666074"/>
            <a:ext cx="11839800" cy="4683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216250" y="4268225"/>
            <a:ext cx="11839800" cy="4422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220100" y="4878850"/>
            <a:ext cx="11819700" cy="4422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brin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BRIN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6041747" y="4078669"/>
            <a:ext cx="1657880" cy="34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Size of Index =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  <a:sym typeface="Exo 2"/>
              </a:rPr>
              <a:t>47 MB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6096000" y="4652733"/>
            <a:ext cx="1540050" cy="34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Size of Index =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  <a:sym typeface="Exo 2"/>
              </a:rPr>
              <a:t>48KB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6554005" y="1158621"/>
            <a:ext cx="2732133" cy="36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Like date, date of city have logical group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Exo 2"/>
              <a:buNone/>
            </a:pPr>
            <a:endParaRPr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6037692" y="3412649"/>
            <a:ext cx="1598358" cy="33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Size of Index =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  <a:sym typeface="Exo 2"/>
              </a:rPr>
              <a:t>21 MB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9" grpId="0"/>
      <p:bldP spid="240" grpId="0"/>
      <p:bldP spid="241" grpId="0"/>
      <p:bldP spid="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 2/2</a:t>
            </a:r>
            <a:endParaRPr b="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179999" y="900000"/>
            <a:ext cx="5745985" cy="385784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</a:pPr>
            <a:r>
              <a:rPr lang="en-US" sz="1400" dirty="0"/>
              <a:t>Sequential Scan</a:t>
            </a:r>
            <a:endParaRPr sz="14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11747053" y="6267750"/>
            <a:ext cx="2730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18</a:t>
            </a:fld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6096000" y="1285784"/>
            <a:ext cx="5875800" cy="4788303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------------------------------------------------------Bitmap Heap Scan on bar (cost=92.03..61271.08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width=27) (actual time=1.720..4.186 rows=29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Index Recheck: 18716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lossy=128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idx_brin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(cost=0.00..92.03 rows=17406 width=0)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(actual time=1.456..1.456 rows=1280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0.130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4.233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 rows)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oogle Shape;236;p23">
            <a:extLst>
              <a:ext uri="{FF2B5EF4-FFF2-40B4-BE49-F238E27FC236}">
                <a16:creationId xmlns:a16="http://schemas.microsoft.com/office/drawing/2014/main" id="{3C89328D-B945-3C4D-8BEF-E83B073302E4}"/>
              </a:ext>
            </a:extLst>
          </p:cNvPr>
          <p:cNvSpPr txBox="1"/>
          <p:nvPr/>
        </p:nvSpPr>
        <p:spPr>
          <a:xfrm>
            <a:off x="179998" y="1285784"/>
            <a:ext cx="5745985" cy="4788304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bar (cost=0.00..2235285.00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width=27)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(actual time=0.139..7397.090 rows=29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((dt &gt; '2022-09-28 00:00:00)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 (dt &lt; '2022-10-28 00:00:00))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99999971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7397.107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 rows)</a:t>
            </a:r>
          </a:p>
        </p:txBody>
      </p:sp>
      <p:sp>
        <p:nvSpPr>
          <p:cNvPr id="14" name="Google Shape;233;p23">
            <a:extLst>
              <a:ext uri="{FF2B5EF4-FFF2-40B4-BE49-F238E27FC236}">
                <a16:creationId xmlns:a16="http://schemas.microsoft.com/office/drawing/2014/main" id="{43FA0F3A-6A60-C745-93C0-1D6F98FDB7CF}"/>
              </a:ext>
            </a:extLst>
          </p:cNvPr>
          <p:cNvSpPr txBox="1">
            <a:spLocks/>
          </p:cNvSpPr>
          <p:nvPr/>
        </p:nvSpPr>
        <p:spPr>
          <a:xfrm>
            <a:off x="6120000" y="900000"/>
            <a:ext cx="5745985" cy="385784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</a:pPr>
            <a:r>
              <a:rPr lang="en-US" sz="1400" dirty="0"/>
              <a:t>BRIN Index</a:t>
            </a:r>
          </a:p>
        </p:txBody>
      </p:sp>
    </p:spTree>
    <p:extLst>
      <p:ext uri="{BB962C8B-B14F-4D97-AF65-F5344CB8AC3E}">
        <p14:creationId xmlns:p14="http://schemas.microsoft.com/office/powerpoint/2010/main" val="92721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GIN Index 1/2</a:t>
            </a:r>
            <a:endParaRPr b="0" dirty="0"/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0000" y="900000"/>
            <a:ext cx="11880000" cy="1152607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Generalized Inverted Index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GIN is to handle where we need to index composite values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Slow while creating the index because it needs to scan the document up front</a:t>
            </a:r>
            <a:endParaRPr dirty="0"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11699504" y="6115350"/>
            <a:ext cx="3204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19</a:t>
            </a:fld>
            <a:endParaRPr/>
          </a:p>
        </p:txBody>
      </p:sp>
      <p:sp>
        <p:nvSpPr>
          <p:cNvPr id="8" name="Google Shape;251;p24">
            <a:extLst>
              <a:ext uri="{FF2B5EF4-FFF2-40B4-BE49-F238E27FC236}">
                <a16:creationId xmlns:a16="http://schemas.microsoft.com/office/drawing/2014/main" id="{6A6944AA-3DAE-914E-8BB6-DADABB9754A3}"/>
              </a:ext>
            </a:extLst>
          </p:cNvPr>
          <p:cNvSpPr txBox="1"/>
          <p:nvPr/>
        </p:nvSpPr>
        <p:spPr>
          <a:xfrm>
            <a:off x="220200" y="2189395"/>
            <a:ext cx="11839800" cy="1349333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\d bar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Table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Column |  Type   | Collation | Nullable | Default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--------+---------+-----------+----------+---------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    | integer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name   |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dt     | date    |           |          |</a:t>
            </a:r>
          </a:p>
        </p:txBody>
      </p:sp>
      <p:sp>
        <p:nvSpPr>
          <p:cNvPr id="10" name="Google Shape;251;p24">
            <a:extLst>
              <a:ext uri="{FF2B5EF4-FFF2-40B4-BE49-F238E27FC236}">
                <a16:creationId xmlns:a16="http://schemas.microsoft.com/office/drawing/2014/main" id="{53881BAF-C931-D649-A909-8BB7788C01A1}"/>
              </a:ext>
            </a:extLst>
          </p:cNvPr>
          <p:cNvSpPr txBox="1"/>
          <p:nvPr/>
        </p:nvSpPr>
        <p:spPr>
          <a:xfrm>
            <a:off x="220200" y="3675516"/>
            <a:ext cx="11839800" cy="1881118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name, dt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>
                <a:solidFill>
                  <a:srgbClr val="0070C0"/>
                </a:solidFill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name                                    |     dt    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---------------------------------------------------------------------------+------------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"Alex", "phone": ["333-333-333", "222-222-222", "111-111-111"]}  | 2019-05-13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"Bob", "phone": ["333-333-444", "222-222-444", "111-111-444"]}   | 2019-05-14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"John", "phone": ["333-3333", "777-7777", "555-5555"]}           | 2019-05-15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"David", "phone": ["333-333-555", "222-222-555", "111-111-555"]} | 2019-05-16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180000" y="1080000"/>
            <a:ext cx="11702970" cy="71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sym typeface="Arial"/>
              </a:rPr>
              <a:t>Rows / Tuples stored in a table</a:t>
            </a:r>
          </a:p>
          <a:p>
            <a:pPr marL="342900" indent="-3429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Every table in PostgreSQL has physical disk file(s)</a:t>
            </a:r>
            <a:endParaRPr sz="1800" dirty="0"/>
          </a:p>
        </p:txBody>
      </p:sp>
      <p:sp>
        <p:nvSpPr>
          <p:cNvPr id="83" name="Google Shape;83;p11"/>
          <p:cNvSpPr/>
          <p:nvPr/>
        </p:nvSpPr>
        <p:spPr>
          <a:xfrm>
            <a:off x="180000" y="1897820"/>
            <a:ext cx="11880000" cy="2160000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9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foo(id </a:t>
            </a:r>
            <a:r>
              <a:rPr lang="en-US" sz="19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, name text);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9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relfilenode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pg_class </a:t>
            </a:r>
            <a:r>
              <a:rPr lang="en-US" sz="19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relname </a:t>
            </a:r>
            <a:r>
              <a:rPr lang="en-US" sz="19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'foo’;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	    relfilenode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    -------------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r>
              <a:rPr lang="en-US" sz="19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    </a:t>
            </a:r>
            <a:r>
              <a:rPr lang="en-US" sz="19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16384</a:t>
            </a:r>
            <a:endParaRPr dirty="0"/>
          </a:p>
        </p:txBody>
      </p:sp>
      <p:sp>
        <p:nvSpPr>
          <p:cNvPr id="84" name="Google Shape;84;p11"/>
          <p:cNvSpPr txBox="1"/>
          <p:nvPr/>
        </p:nvSpPr>
        <p:spPr>
          <a:xfrm>
            <a:off x="156000" y="4238434"/>
            <a:ext cx="11769600" cy="40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The physical files on disk can be seen in the PostgreSQL $PGDATA directory.</a:t>
            </a:r>
            <a:endParaRPr sz="20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80000" y="4800969"/>
            <a:ext cx="11880000" cy="646329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lrt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$PGDATA/base/13680/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16384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------- 1 vagrant vagrant 0 Apr 29 11:48 $PGDATA/base/13680/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16384</a:t>
            </a:r>
            <a:endParaRPr sz="1800" b="0" i="0" u="none" strike="noStrike" cap="none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sz="2600" b="0" dirty="0"/>
              <a:t>Tables (Heap)</a:t>
            </a:r>
            <a:endParaRPr sz="2600" b="0" dirty="0"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211200" y="6564507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385973" y="795494"/>
            <a:ext cx="2259408" cy="27705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“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Tuple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 and “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Rows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 are synonym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6691891" y="4019189"/>
            <a:ext cx="2147210" cy="276997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$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PGDATA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is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Data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Directory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5226814" y="1936262"/>
            <a:ext cx="4118877" cy="276997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“</a:t>
            </a:r>
            <a:r>
              <a:rPr lang="en-US" sz="12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p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g_class</a:t>
            </a:r>
            <a:r>
              <a:rPr lang="en-US" sz="1200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” is system table to contain table information</a:t>
            </a:r>
            <a:endParaRPr sz="1200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2236583" y="1964362"/>
            <a:ext cx="2969921" cy="276997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“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Relfilenode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</a:t>
            </a:r>
            <a:r>
              <a:rPr lang="en-US" sz="1200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is table file name of that table</a:t>
            </a:r>
            <a:endParaRPr sz="1200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500273" y="1079090"/>
            <a:ext cx="1568557" cy="331612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6915380" y="4260524"/>
            <a:ext cx="1157201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5206504" y="2528699"/>
            <a:ext cx="1337105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2792647" y="2531806"/>
            <a:ext cx="1676483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1767366" y="3374980"/>
            <a:ext cx="897333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1767365" y="3765176"/>
            <a:ext cx="2147210" cy="251496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FF0000"/>
              </a:buClr>
              <a:buSzPts val="1200"/>
            </a:pPr>
            <a:r>
              <a:rPr lang="en-US" sz="12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“16384” </a:t>
            </a:r>
            <a:r>
              <a:rPr lang="en-US" sz="12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table filename</a:t>
            </a:r>
            <a:endParaRPr sz="1200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211200" y="5669060"/>
            <a:ext cx="117696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Tuple stored in a table does not have any order</a:t>
            </a: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222630" y="1476035"/>
            <a:ext cx="1170297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F6209-2837-6846-BE62-4FAA982FCBBE}"/>
              </a:ext>
            </a:extLst>
          </p:cNvPr>
          <p:cNvSpPr txBox="1"/>
          <p:nvPr/>
        </p:nvSpPr>
        <p:spPr>
          <a:xfrm>
            <a:off x="5857103" y="657379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2" animBg="1"/>
      <p:bldP spid="88" grpId="3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2" animBg="1"/>
      <p:bldP spid="92" grpId="3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GIN</a:t>
            </a:r>
            <a:r>
              <a:rPr lang="en-US" dirty="0"/>
              <a:t> </a:t>
            </a:r>
            <a:r>
              <a:rPr lang="en-US" b="0" dirty="0"/>
              <a:t>Index</a:t>
            </a:r>
            <a:r>
              <a:rPr lang="en-US" dirty="0"/>
              <a:t> </a:t>
            </a:r>
            <a:r>
              <a:rPr lang="en-US" b="0" dirty="0"/>
              <a:t>2/2</a:t>
            </a:r>
            <a:endParaRPr b="0" dirty="0"/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180000" y="900000"/>
            <a:ext cx="11880000" cy="1152607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Generalized Inverted Index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GIN is to handle where we need to index composite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Slow while creating index because it needs to scan the document up front</a:t>
            </a:r>
            <a:endParaRPr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11699504" y="6115350"/>
            <a:ext cx="3204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20</a:t>
            </a:fld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180000" y="2551274"/>
            <a:ext cx="5832000" cy="3564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 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"Alex"}’;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 on 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(cost=0.00..108309.34 rows=3499 width=96) (actual time=396.019..1050.143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3000000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1079.861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80000" y="2016114"/>
            <a:ext cx="11839800" cy="4422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GIN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180000" y="2551274"/>
            <a:ext cx="5832000" cy="3564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FROM bar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"Alex"}';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-----------------------------------------------------Bitmap Heap Scan on bar  (cost=679.00..13395.57 rows=4000 width=96) (actual time=91.110..445.112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exact=16394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(cost=0.00..678.00 rows=4000 width=0) (actual time=89.033..89.033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(name @&gt; '{"name": "Alex"}'::jsonb)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0.168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475.447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225;p22">
            <a:extLst>
              <a:ext uri="{FF2B5EF4-FFF2-40B4-BE49-F238E27FC236}">
                <a16:creationId xmlns:a16="http://schemas.microsoft.com/office/drawing/2014/main" id="{C3503AF4-4688-E042-ABFC-12EFF2615484}"/>
              </a:ext>
            </a:extLst>
          </p:cNvPr>
          <p:cNvSpPr txBox="1"/>
          <p:nvPr/>
        </p:nvSpPr>
        <p:spPr>
          <a:xfrm>
            <a:off x="3332245" y="3926832"/>
            <a:ext cx="5763755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Even if you create a BTREE index, it won’t be considered. Because it does not know the individual element in value.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446392" y="180000"/>
            <a:ext cx="1161360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GiST Index</a:t>
            </a:r>
            <a:endParaRPr b="0" dirty="0"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446392" y="1919110"/>
            <a:ext cx="5430053" cy="2770908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+mj-lt"/>
              </a:rPr>
              <a:t>Generalized Search Tree</a:t>
            </a:r>
            <a:endParaRPr sz="2000" dirty="0">
              <a:latin typeface="+mj-l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+mj-lt"/>
              </a:rPr>
              <a:t>Tree-structured access method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+mj-lt"/>
                <a:ea typeface="Courier New"/>
                <a:cs typeface="Courier New"/>
                <a:sym typeface="Courier New"/>
              </a:rPr>
              <a:t>Used to find the point within box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latin typeface="+mj-lt"/>
              </a:rPr>
              <a:t>Used for full text search</a:t>
            </a:r>
            <a:endParaRPr lang="en-US" sz="2000" dirty="0">
              <a:latin typeface="+mj-lt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endParaRPr sz="200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11623399" y="6267750"/>
            <a:ext cx="396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21</a:t>
            </a:fld>
            <a:endParaRPr/>
          </a:p>
        </p:txBody>
      </p:sp>
      <p:pic>
        <p:nvPicPr>
          <p:cNvPr id="5" name="Picture 4" descr="A group of shoes&#10;&#10;Description automatically generated">
            <a:extLst>
              <a:ext uri="{FF2B5EF4-FFF2-40B4-BE49-F238E27FC236}">
                <a16:creationId xmlns:a16="http://schemas.microsoft.com/office/drawing/2014/main" id="{A1E99F8F-98EB-45BD-949F-8A594988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0350"/>
            <a:ext cx="5430053" cy="3609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Where and What?</a:t>
            </a:r>
            <a:endParaRPr b="0" dirty="0"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180000" y="1080000"/>
            <a:ext cx="11880000" cy="4968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B-Tree: Use this index for most of the queries and different data types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Hash:  Used for equality operators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BRIN:  For really large sequentially lineup datasets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GIN:  Used for documents and arrays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/>
              <a:t>GiST: Used for full text search</a:t>
            </a:r>
            <a:endParaRPr dirty="0"/>
          </a:p>
        </p:txBody>
      </p:sp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11756578" y="6267750"/>
            <a:ext cx="2634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Index Only Scans</a:t>
            </a:r>
            <a:endParaRPr b="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180000" y="1079999"/>
            <a:ext cx="11880000" cy="496198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Index is stored separately from the table’s main storage (PostgreSQL Heap)</a:t>
            </a:r>
            <a:endParaRPr dirty="0"/>
          </a:p>
          <a:p>
            <a:pPr marL="285750" lvl="0" indent="-28575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Query needs to scan both the index and the heap</a:t>
            </a:r>
            <a:endParaRPr dirty="0"/>
          </a:p>
          <a:p>
            <a:pPr marL="285750" lvl="0" indent="-28575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2000" dirty="0"/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2000" dirty="0"/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Scans only used when all the columns in the query part of the index</a:t>
            </a:r>
            <a:endParaRPr dirty="0"/>
          </a:p>
          <a:p>
            <a:pPr marL="285750" lvl="0" indent="-28575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 this case PostgreSQL fetches data from index only</a:t>
            </a:r>
            <a:endParaRPr dirty="0"/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11718529" y="6267750"/>
            <a:ext cx="3015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23</a:t>
            </a:fld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6808647" y="1442635"/>
            <a:ext cx="2254329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6808647" y="1157139"/>
            <a:ext cx="1596025" cy="35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</a:rPr>
              <a:t>In PostgreSQL term</a:t>
            </a:r>
            <a:endParaRPr sz="1200" dirty="0">
              <a:solidFill>
                <a:srgbClr val="FF0000"/>
              </a:solidFill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endParaRPr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Index Only Scans</a:t>
            </a:r>
            <a:endParaRPr b="0" dirty="0"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11737553" y="6267750"/>
            <a:ext cx="282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24</a:t>
            </a:fld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80000" y="900000"/>
            <a:ext cx="11839895" cy="44217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idx_btree_ios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(id, name);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649704"/>
            <a:ext cx="11839895" cy="241296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Only Scan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using idx_btree_ios on bar  (cost=0.56..99.20 rows=25 width=15)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b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1" y="1566453"/>
            <a:ext cx="11839895" cy="1841528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using idx_btree_ios on bar  (cost=0.56..99.20 rows=25 width=19)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Duplicate Indexes</a:t>
            </a:r>
            <a:endParaRPr b="0" dirty="0"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11737553" y="6267750"/>
            <a:ext cx="282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25</a:t>
            </a:fld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429000"/>
            <a:ext cx="11839895" cy="283875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indkey, amname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i, pg_opclass o, pg_am a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o.oid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(indclass)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a.oid = o.opcmethod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relname, indclass, amname,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relname | indkey | amname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---------+--------+--------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      2 | btree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0" y="938594"/>
            <a:ext cx="11839895" cy="2371765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indexrelid::regclass indexname,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relname,indexname,indkey;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relname          |                   indexname                   | indkey 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--------------------------+-----------------------------------------------+---------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pg_index                 | pg_index_indexrelid_index                     |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pg_toast.pg_toast_2615   | pg_toast.pg_toast_2615_index                  | 1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pg_constraint            | pg_constraint_conparentid_index               | 11</a:t>
            </a:r>
          </a:p>
        </p:txBody>
      </p:sp>
    </p:spTree>
    <p:extLst>
      <p:ext uri="{BB962C8B-B14F-4D97-AF65-F5344CB8AC3E}">
        <p14:creationId xmlns:p14="http://schemas.microsoft.com/office/powerpoint/2010/main" val="245399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Unused Indexes</a:t>
            </a:r>
            <a:endParaRPr b="0" dirty="0"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11737553" y="6267750"/>
            <a:ext cx="282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26</a:t>
            </a:fld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176050" y="938594"/>
            <a:ext cx="11839895" cy="5103391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relname, indexrelname, idx_scan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pg_catalog.pg_stat_user_indexes;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relname | indexrelname  | idx_scan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---------+---------------+----------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foo     | idx_foo_date  |       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idx_btree     |       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idx_btree_id  |       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idx_btree_name|       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idx_brin_brin |       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 rows)</a:t>
            </a:r>
          </a:p>
        </p:txBody>
      </p:sp>
    </p:spTree>
    <p:extLst>
      <p:ext uri="{BB962C8B-B14F-4D97-AF65-F5344CB8AC3E}">
        <p14:creationId xmlns:p14="http://schemas.microsoft.com/office/powerpoint/2010/main" val="173426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C792A-D009-4736-8D71-FEF6C253693E}"/>
              </a:ext>
            </a:extLst>
          </p:cNvPr>
          <p:cNvSpPr/>
          <p:nvPr/>
        </p:nvSpPr>
        <p:spPr>
          <a:xfrm>
            <a:off x="0" y="0"/>
            <a:ext cx="12192000" cy="600323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11680474" y="6267750"/>
            <a:ext cx="3393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27</a:t>
            </a:fld>
            <a:endParaRPr/>
          </a:p>
        </p:txBody>
      </p:sp>
      <p:pic>
        <p:nvPicPr>
          <p:cNvPr id="4" name="Picture 3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35E89E50-7147-4FCB-B881-F9D88673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630"/>
            <a:ext cx="9157252" cy="6034865"/>
          </a:xfrm>
          <a:prstGeom prst="rect">
            <a:avLst/>
          </a:prstGeom>
        </p:spPr>
      </p:pic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5996112" y="300026"/>
            <a:ext cx="5684362" cy="49620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0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6000"/>
              <a:buFont typeface="Arial"/>
              <a:buNone/>
            </a:pPr>
            <a:r>
              <a:rPr lang="en-US" sz="10000" b="1" dirty="0">
                <a:solidFill>
                  <a:schemeClr val="bg1"/>
                </a:solidFill>
              </a:rPr>
              <a:t>?</a:t>
            </a:r>
            <a:endParaRPr sz="10000" b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i="1" dirty="0">
                <a:solidFill>
                  <a:schemeClr val="bg1"/>
                </a:solidFill>
              </a:rPr>
              <a:t>“Poor leaders rarely ask questions of themselves or others. Good leaders, on the other hand, ask many questions. Great leaders ask the great questions.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endParaRPr dirty="0">
              <a:solidFill>
                <a:schemeClr val="bg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Michael Marquardt author of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Leading with Questions</a:t>
            </a:r>
            <a:endParaRPr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07650" y="299890"/>
            <a:ext cx="10515600" cy="13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000"/>
              <a:buFont typeface="Arial"/>
              <a:buNone/>
            </a:pPr>
            <a:r>
              <a:rPr lang="en-US" sz="2600"/>
              <a:t>Thank You to Our Sponsors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207661" y="1628858"/>
            <a:ext cx="11887200" cy="4389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297" name="Google Shape;297;p30"/>
          <p:cNvGrpSpPr/>
          <p:nvPr/>
        </p:nvGrpSpPr>
        <p:grpSpPr>
          <a:xfrm>
            <a:off x="356710" y="2643886"/>
            <a:ext cx="11486384" cy="1377696"/>
            <a:chOff x="358815" y="2617914"/>
            <a:chExt cx="11486384" cy="1377696"/>
          </a:xfrm>
        </p:grpSpPr>
        <p:pic>
          <p:nvPicPr>
            <p:cNvPr id="298" name="Google Shape;298;p30" descr="https://www.percona.com/live/19/sites/default/files/altinity.jpg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8815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0" descr="https://www.percona.com/live/19/sites/default/files/pingcap_0.jpg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90332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0" descr="https://www.percona.com/live/19/sites/default/files/smart-style.jpg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221849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0" descr="https://www.percona.com/live/19/sites/default/files/facebook.jpg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153366" y="2617914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0" descr="https://www.percona.com/live/19/sites/default/files/scalegrid-logo.png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84883" y="2617954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0" descr="https://www.percona.com/live/19/sites/default/files/vendita.jpg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t="14150"/>
            <a:stretch/>
          </p:blipFill>
          <p:spPr>
            <a:xfrm>
              <a:off x="10016399" y="2812908"/>
              <a:ext cx="1828800" cy="11826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0"/>
          <p:cNvGrpSpPr/>
          <p:nvPr/>
        </p:nvGrpSpPr>
        <p:grpSpPr>
          <a:xfrm>
            <a:off x="353850" y="3773297"/>
            <a:ext cx="11492104" cy="1377696"/>
            <a:chOff x="358815" y="3741799"/>
            <a:chExt cx="11492104" cy="1377696"/>
          </a:xfrm>
        </p:grpSpPr>
        <p:pic>
          <p:nvPicPr>
            <p:cNvPr id="305" name="Google Shape;305;p30" descr="https://www.percona.com/live/19/sites/default/files/intel-optane.jpg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8815" y="3741799"/>
              <a:ext cx="1828800" cy="137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30" descr="https://www.percona.com/live/19/sites/default/files/galera_cluster.jpg">
              <a:hlinkClick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291476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30" descr="https://www.percona.com/live/19/sites/default/files/proxysql_logo.jpg">
              <a:hlinkClick r:id="rId19"/>
            </p:cNvPr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224137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0" descr="https://www.percona.com/live/19/sites/default/files/aiven.jpg">
              <a:hlinkClick r:id="rId21"/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56798" y="3741839"/>
              <a:ext cx="1828800" cy="137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0" descr="https://www.percona.com/live/19/sites/default/files/pythian-sponsor.jpg">
              <a:hlinkClick r:id="rId23"/>
            </p:cNvPr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8089459" y="3970134"/>
              <a:ext cx="1828800" cy="921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30" descr="https://www.percona.com/live/19/sites/default/files/mariadb.jpg">
              <a:hlinkClick r:id="rId25"/>
            </p:cNvPr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10022119" y="3744847"/>
              <a:ext cx="1828800" cy="1371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30"/>
          <p:cNvGrpSpPr/>
          <p:nvPr/>
        </p:nvGrpSpPr>
        <p:grpSpPr>
          <a:xfrm>
            <a:off x="1338137" y="4902709"/>
            <a:ext cx="9523531" cy="1380226"/>
            <a:chOff x="1154266" y="4902709"/>
            <a:chExt cx="9523531" cy="1380226"/>
          </a:xfrm>
        </p:grpSpPr>
        <p:pic>
          <p:nvPicPr>
            <p:cNvPr id="312" name="Google Shape;312;p30" descr="https://www.percona.com/live/19/sites/default/files/fsf.png">
              <a:hlinkClick r:id="rId27"/>
            </p:cNvPr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1154266" y="4902709"/>
              <a:ext cx="1828800" cy="138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0" descr="https://www.percona.com/live/19/sites/default/files/planetscale-sponsor.jpg">
              <a:hlinkClick r:id="rId29"/>
            </p:cNvPr>
            <p:cNvPicPr preferRelativeResize="0"/>
            <p:nvPr/>
          </p:nvPicPr>
          <p:blipFill rotWithShape="1">
            <a:blip r:embed="rId30">
              <a:alphaModFix/>
            </a:blip>
            <a:srcRect b="22684"/>
            <a:stretch/>
          </p:blipFill>
          <p:spPr>
            <a:xfrm>
              <a:off x="3077949" y="490401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0" descr="https://www.percona.com/live/19/sites/default/files/bloomberg.jpg">
              <a:hlinkClick r:id="rId31"/>
            </p:cNvPr>
            <p:cNvPicPr preferRelativeResize="0"/>
            <p:nvPr/>
          </p:nvPicPr>
          <p:blipFill rotWithShape="1">
            <a:blip r:embed="rId32">
              <a:alphaModFix/>
            </a:blip>
            <a:srcRect b="22688"/>
            <a:stretch/>
          </p:blipFill>
          <p:spPr>
            <a:xfrm>
              <a:off x="5001632" y="490397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0" descr="https://www.percona.com/live/19/sites/default/files/yelp.jpg">
              <a:hlinkClick r:id="rId33"/>
            </p:cNvPr>
            <p:cNvPicPr preferRelativeResize="0"/>
            <p:nvPr/>
          </p:nvPicPr>
          <p:blipFill rotWithShape="1">
            <a:blip r:embed="rId34">
              <a:alphaModFix/>
            </a:blip>
            <a:srcRect b="22688"/>
            <a:stretch/>
          </p:blipFill>
          <p:spPr>
            <a:xfrm>
              <a:off x="6925315" y="4903974"/>
              <a:ext cx="1828800" cy="106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30" descr="https://www.percona.com/live/19/sites/default/files/atc.jpg">
              <a:hlinkClick r:id="rId35"/>
            </p:cNvPr>
            <p:cNvPicPr preferRelativeResize="0"/>
            <p:nvPr/>
          </p:nvPicPr>
          <p:blipFill rotWithShape="1">
            <a:blip r:embed="rId36">
              <a:alphaModFix/>
            </a:blip>
            <a:srcRect t="17706" b="22688"/>
            <a:stretch/>
          </p:blipFill>
          <p:spPr>
            <a:xfrm>
              <a:off x="8848997" y="5147945"/>
              <a:ext cx="1828800" cy="8211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30"/>
          <p:cNvGrpSpPr/>
          <p:nvPr/>
        </p:nvGrpSpPr>
        <p:grpSpPr>
          <a:xfrm>
            <a:off x="345752" y="1514515"/>
            <a:ext cx="11508300" cy="1475171"/>
            <a:chOff x="345752" y="1514515"/>
            <a:chExt cx="11508300" cy="1475171"/>
          </a:xfrm>
        </p:grpSpPr>
        <p:grpSp>
          <p:nvGrpSpPr>
            <p:cNvPr id="318" name="Google Shape;318;p30"/>
            <p:cNvGrpSpPr/>
            <p:nvPr/>
          </p:nvGrpSpPr>
          <p:grpSpPr>
            <a:xfrm>
              <a:off x="345752" y="1514515"/>
              <a:ext cx="11508300" cy="1377656"/>
              <a:chOff x="358815" y="1514515"/>
              <a:chExt cx="11508300" cy="1377656"/>
            </a:xfrm>
          </p:grpSpPr>
          <p:pic>
            <p:nvPicPr>
              <p:cNvPr id="319" name="Google Shape;319;p30" descr="Continuent">
                <a:hlinkClick r:id="rId37"/>
              </p:cNvPr>
              <p:cNvPicPr preferRelativeResize="0"/>
              <p:nvPr/>
            </p:nvPicPr>
            <p:blipFill rotWithShape="1">
              <a:blip r:embed="rId38">
                <a:alphaModFix/>
              </a:blip>
              <a:srcRect t="14250"/>
              <a:stretch/>
            </p:blipFill>
            <p:spPr>
              <a:xfrm>
                <a:off x="358815" y="1710815"/>
                <a:ext cx="1828800" cy="1181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30" descr="VividCortex">
                <a:hlinkClick r:id="rId39"/>
              </p:cNvPr>
              <p:cNvPicPr preferRelativeResize="0"/>
              <p:nvPr/>
            </p:nvPicPr>
            <p:blipFill rotWithShape="1">
              <a:blip r:embed="rId40">
                <a:alphaModFix/>
              </a:blip>
              <a:srcRect/>
              <a:stretch/>
            </p:blipFill>
            <p:spPr>
              <a:xfrm>
                <a:off x="2294715" y="1514515"/>
                <a:ext cx="1828800" cy="13776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30" descr="https://www.percona.com/live/19/sites/default/files/veritas-logo.jpg">
                <a:hlinkClick r:id="rId41"/>
              </p:cNvPr>
              <p:cNvPicPr preferRelativeResize="0"/>
              <p:nvPr/>
            </p:nvPicPr>
            <p:blipFill rotWithShape="1">
              <a:blip r:embed="rId42">
                <a:alphaModFix/>
              </a:blip>
              <a:srcRect t="14157"/>
              <a:stretch/>
            </p:blipFill>
            <p:spPr>
              <a:xfrm>
                <a:off x="4230615" y="1709509"/>
                <a:ext cx="1828800" cy="11826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30" descr="https://www.percona.com/live/19/sites/default/files/edb-sponsor.jpg">
                <a:hlinkClick r:id="rId43"/>
              </p:cNvPr>
              <p:cNvPicPr preferRelativeResize="0"/>
              <p:nvPr/>
            </p:nvPicPr>
            <p:blipFill rotWithShape="1">
              <a:blip r:embed="rId44">
                <a:alphaModFix/>
              </a:blip>
              <a:srcRect t="14157"/>
              <a:stretch/>
            </p:blipFill>
            <p:spPr>
              <a:xfrm>
                <a:off x="8102415" y="1709509"/>
                <a:ext cx="1828800" cy="11826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30" descr="https://www.percona.com/live/19/sites/default/files/mysql.jpg">
                <a:hlinkClick r:id="rId45"/>
              </p:cNvPr>
              <p:cNvPicPr preferRelativeResize="0"/>
              <p:nvPr/>
            </p:nvPicPr>
            <p:blipFill rotWithShape="1">
              <a:blip r:embed="rId46">
                <a:alphaModFix/>
              </a:blip>
              <a:srcRect t="14157"/>
              <a:stretch/>
            </p:blipFill>
            <p:spPr>
              <a:xfrm>
                <a:off x="10038315" y="1709509"/>
                <a:ext cx="1828800" cy="11826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4" name="Google Shape;324;p30"/>
            <p:cNvPicPr preferRelativeResize="0"/>
            <p:nvPr/>
          </p:nvPicPr>
          <p:blipFill rotWithShape="1">
            <a:blip r:embed="rId47">
              <a:alphaModFix/>
            </a:blip>
            <a:srcRect t="14156"/>
            <a:stretch/>
          </p:blipFill>
          <p:spPr>
            <a:xfrm>
              <a:off x="6257692" y="1807023"/>
              <a:ext cx="1828800" cy="11826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/>
              <a:t>Rate My Session</a:t>
            </a:r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sldNum" idx="12"/>
          </p:nvPr>
        </p:nvSpPr>
        <p:spPr>
          <a:xfrm>
            <a:off x="408600" y="5694600"/>
            <a:ext cx="27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29</a:t>
            </a:fld>
            <a:endParaRPr/>
          </a:p>
        </p:txBody>
      </p:sp>
      <p:pic>
        <p:nvPicPr>
          <p:cNvPr id="331" name="Google Shape;331;p31" descr="Content Placeholder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437" y="980048"/>
            <a:ext cx="2978332" cy="5092121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</p:pic>
      <p:pic>
        <p:nvPicPr>
          <p:cNvPr id="332" name="Google Shape;332;p31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254" y="980048"/>
            <a:ext cx="2960330" cy="505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 descr="Picture 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3068" y="980048"/>
            <a:ext cx="2939144" cy="502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180000" y="2094220"/>
            <a:ext cx="11880000" cy="1198800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        	  QUERY PLAN                         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Seq Scan on bar  (cost=0.00..163693.05 rows=9999905 width=11</a:t>
            </a: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80000" y="3772339"/>
            <a:ext cx="11880000" cy="2031323"/>
          </a:xfrm>
          <a:prstGeom prst="rect">
            <a:avLst/>
          </a:prstGeom>
          <a:solidFill>
            <a:srgbClr val="F4F3E8"/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 = 5432;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               QUERY PLAN                             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Gather  (cost=1000.00..116776.94 rows=1 width=11)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Workers Planned: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	-&gt;  Parallel Seq Scan on bar  (cost=0.00..115776.84 rows=1 width=11)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	Filter: (id = 5432)</a:t>
            </a: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Tables (Heap)</a:t>
            </a:r>
            <a:endParaRPr b="0"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182160" y="6300000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3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180000" y="885600"/>
            <a:ext cx="11880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Select whole table, must be a sequential scan.</a:t>
            </a:r>
            <a:endParaRPr dirty="0"/>
          </a:p>
        </p:txBody>
      </p:sp>
      <p:sp>
        <p:nvSpPr>
          <p:cNvPr id="110" name="Google Shape;110;p12"/>
          <p:cNvSpPr txBox="1"/>
          <p:nvPr/>
        </p:nvSpPr>
        <p:spPr>
          <a:xfrm>
            <a:off x="180000" y="1489910"/>
            <a:ext cx="11880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Select table’s rows where id is 5432, it should not be a sequential scan.</a:t>
            </a: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202860" y="2915401"/>
            <a:ext cx="1157310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2858430" y="5199220"/>
            <a:ext cx="1210650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1360170" y="2520914"/>
            <a:ext cx="911811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Make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sense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4069080" y="4932518"/>
            <a:ext cx="911811" cy="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?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Selecting Data 2/2 									</a:t>
            </a:r>
            <a:endParaRPr b="0"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11709004" y="6267750"/>
            <a:ext cx="3108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4</a:t>
            </a:fld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6678592" y="900000"/>
            <a:ext cx="5373508" cy="5188284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494BA-9697-694F-A9E4-680545ED4891}"/>
              </a:ext>
            </a:extLst>
          </p:cNvPr>
          <p:cNvGrpSpPr/>
          <p:nvPr/>
        </p:nvGrpSpPr>
        <p:grpSpPr>
          <a:xfrm>
            <a:off x="7826760" y="987400"/>
            <a:ext cx="3600000" cy="1080000"/>
            <a:chOff x="7190153" y="1080000"/>
            <a:chExt cx="3600000" cy="108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9E06A-7F06-A04E-BF7F-BB0097273E70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4B0BE6-E371-CD41-9DB4-38AF02D66BA5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027AFB-062F-7E4B-B5C7-3F44C01CDD45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2AD582-AEEF-5B48-986F-7E939BF383D3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DBEDCD-DBAB-C244-8406-0B0D608DB953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00055-82FC-2040-8951-8477DA035BC8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092327-B898-B64A-905D-AF66195194CB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31B563-BE27-0E44-862A-3B74DFD637C7}"/>
              </a:ext>
            </a:extLst>
          </p:cNvPr>
          <p:cNvGrpSpPr/>
          <p:nvPr/>
        </p:nvGrpSpPr>
        <p:grpSpPr>
          <a:xfrm>
            <a:off x="7826760" y="2141583"/>
            <a:ext cx="3600000" cy="1080000"/>
            <a:chOff x="7190153" y="1080000"/>
            <a:chExt cx="3600000" cy="108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FA37AE-6190-7345-82AF-84E1D63F959C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640005-153D-6347-95BC-BC166F113C97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4C1048-9CA0-084B-81E0-22581A817FA2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3EE8B0-C124-C84F-8775-6F5BB7BA4665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B3B196-AB58-7E4F-9CA4-A309858A05F8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FC028F-07A2-DC4D-AD55-9216983E83FB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109E29-906A-F34B-AF61-C9A00FDC2EA0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8AB3C2-10C8-134D-A40A-A4F2C3151BF2}"/>
              </a:ext>
            </a:extLst>
          </p:cNvPr>
          <p:cNvGrpSpPr/>
          <p:nvPr/>
        </p:nvGrpSpPr>
        <p:grpSpPr>
          <a:xfrm>
            <a:off x="7826760" y="3272616"/>
            <a:ext cx="3600000" cy="1080000"/>
            <a:chOff x="7190153" y="1080000"/>
            <a:chExt cx="360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14BDEA-663F-C042-926C-ECF13DF7E18D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FAA0CD-12CB-AA41-837B-F00B1F995273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E83C8B-D331-874F-AC10-95DE0D6BA53A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15BA5B-17A2-2740-AEC1-C3AD537D3CC2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A3451E-84D6-314D-A349-B6B42AD78648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FB49D-0AF8-814C-BC6D-BEB4EB0D02C2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E54816-B0F3-EA4E-9451-792CE158F428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D3E5AD-6F1E-3848-8AD9-FFD6892D26B5}"/>
              </a:ext>
            </a:extLst>
          </p:cNvPr>
          <p:cNvGrpSpPr/>
          <p:nvPr/>
        </p:nvGrpSpPr>
        <p:grpSpPr>
          <a:xfrm>
            <a:off x="7826760" y="4882055"/>
            <a:ext cx="3600000" cy="1080000"/>
            <a:chOff x="7190153" y="1080000"/>
            <a:chExt cx="3600000" cy="108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10450E-EB72-B342-8FE3-53BECE0AD9E7}"/>
                </a:ext>
              </a:extLst>
            </p:cNvPr>
            <p:cNvSpPr/>
            <p:nvPr/>
          </p:nvSpPr>
          <p:spPr>
            <a:xfrm>
              <a:off x="7190153" y="1080000"/>
              <a:ext cx="36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BFC6FD-F067-DA4F-B923-51EF3E049D8D}"/>
                </a:ext>
              </a:extLst>
            </p:cNvPr>
            <p:cNvCxnSpPr/>
            <p:nvPr/>
          </p:nvCxnSpPr>
          <p:spPr>
            <a:xfrm>
              <a:off x="7190153" y="122691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FF5374-B60E-774C-AA26-861E831B93D1}"/>
                </a:ext>
              </a:extLst>
            </p:cNvPr>
            <p:cNvCxnSpPr/>
            <p:nvPr/>
          </p:nvCxnSpPr>
          <p:spPr>
            <a:xfrm>
              <a:off x="7190153" y="138944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54AE8B-24A4-0C4D-B962-98F995EB88C0}"/>
                </a:ext>
              </a:extLst>
            </p:cNvPr>
            <p:cNvCxnSpPr/>
            <p:nvPr/>
          </p:nvCxnSpPr>
          <p:spPr>
            <a:xfrm>
              <a:off x="7190153" y="1551973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9398A0-EF0A-AE4E-9E75-9E6483B67E97}"/>
                </a:ext>
              </a:extLst>
            </p:cNvPr>
            <p:cNvCxnSpPr/>
            <p:nvPr/>
          </p:nvCxnSpPr>
          <p:spPr>
            <a:xfrm>
              <a:off x="7190153" y="17145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D31132-435F-E644-B182-5F026DA6EE85}"/>
                </a:ext>
              </a:extLst>
            </p:cNvPr>
            <p:cNvCxnSpPr/>
            <p:nvPr/>
          </p:nvCxnSpPr>
          <p:spPr>
            <a:xfrm>
              <a:off x="7190153" y="1877029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F4D94E-1B84-0845-A7B8-97F09B459F8C}"/>
                </a:ext>
              </a:extLst>
            </p:cNvPr>
            <p:cNvCxnSpPr/>
            <p:nvPr/>
          </p:nvCxnSpPr>
          <p:spPr>
            <a:xfrm>
              <a:off x="7190153" y="2013995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EC1731-0C3B-B24C-97AE-D83B1B146536}"/>
              </a:ext>
            </a:extLst>
          </p:cNvPr>
          <p:cNvSpPr txBox="1"/>
          <p:nvPr/>
        </p:nvSpPr>
        <p:spPr>
          <a:xfrm>
            <a:off x="6808188" y="945368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0/N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30F1A-186D-F341-A329-650225F7C0DB}"/>
              </a:ext>
            </a:extLst>
          </p:cNvPr>
          <p:cNvSpPr txBox="1"/>
          <p:nvPr/>
        </p:nvSpPr>
        <p:spPr>
          <a:xfrm>
            <a:off x="6808188" y="2164298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1/N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36694F-E447-7940-B198-23CA437D0F1A}"/>
              </a:ext>
            </a:extLst>
          </p:cNvPr>
          <p:cNvSpPr txBox="1"/>
          <p:nvPr/>
        </p:nvSpPr>
        <p:spPr>
          <a:xfrm>
            <a:off x="6808188" y="3261849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2/N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EAD05-2E88-C243-90CC-DD43DFDEAF6C}"/>
              </a:ext>
            </a:extLst>
          </p:cNvPr>
          <p:cNvSpPr txBox="1"/>
          <p:nvPr/>
        </p:nvSpPr>
        <p:spPr>
          <a:xfrm>
            <a:off x="6808188" y="4875083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N/N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0C2D1-3723-C746-9729-ACC62CDF2A43}"/>
              </a:ext>
            </a:extLst>
          </p:cNvPr>
          <p:cNvSpPr txBox="1"/>
          <p:nvPr/>
        </p:nvSpPr>
        <p:spPr>
          <a:xfrm>
            <a:off x="9372931" y="95103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D273ED-8716-3345-8E94-1BE33755DE3B}"/>
              </a:ext>
            </a:extLst>
          </p:cNvPr>
          <p:cNvSpPr txBox="1"/>
          <p:nvPr/>
        </p:nvSpPr>
        <p:spPr>
          <a:xfrm>
            <a:off x="9372931" y="1291566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D6CD24-EBC4-0F48-84E2-80C6A0679B08}"/>
              </a:ext>
            </a:extLst>
          </p:cNvPr>
          <p:cNvSpPr txBox="1"/>
          <p:nvPr/>
        </p:nvSpPr>
        <p:spPr>
          <a:xfrm>
            <a:off x="9372931" y="1119979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18D62B-3AC1-7841-9B43-55B0FFFA7087}"/>
              </a:ext>
            </a:extLst>
          </p:cNvPr>
          <p:cNvSpPr txBox="1"/>
          <p:nvPr/>
        </p:nvSpPr>
        <p:spPr>
          <a:xfrm>
            <a:off x="9361808" y="2106727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336C29-6241-B34E-A3BD-0D767F3489F9}"/>
              </a:ext>
            </a:extLst>
          </p:cNvPr>
          <p:cNvSpPr txBox="1"/>
          <p:nvPr/>
        </p:nvSpPr>
        <p:spPr>
          <a:xfrm>
            <a:off x="9361808" y="3038797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631988-1C4E-BA46-BAA5-F80E437DFC43}"/>
              </a:ext>
            </a:extLst>
          </p:cNvPr>
          <p:cNvSpPr txBox="1"/>
          <p:nvPr/>
        </p:nvSpPr>
        <p:spPr>
          <a:xfrm>
            <a:off x="9361808" y="2447260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7B4D75-DAEF-5945-8818-F6A6FDE5929A}"/>
              </a:ext>
            </a:extLst>
          </p:cNvPr>
          <p:cNvSpPr txBox="1"/>
          <p:nvPr/>
        </p:nvSpPr>
        <p:spPr>
          <a:xfrm>
            <a:off x="9361808" y="227567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8D61B-BDA6-7548-B8E1-C15F000EC739}"/>
              </a:ext>
            </a:extLst>
          </p:cNvPr>
          <p:cNvSpPr txBox="1"/>
          <p:nvPr/>
        </p:nvSpPr>
        <p:spPr>
          <a:xfrm>
            <a:off x="9361808" y="323147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BEEEB-4E42-6D4B-8077-7DA679996399}"/>
              </a:ext>
            </a:extLst>
          </p:cNvPr>
          <p:cNvSpPr txBox="1"/>
          <p:nvPr/>
        </p:nvSpPr>
        <p:spPr>
          <a:xfrm>
            <a:off x="9361808" y="416354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07BDAC-343B-9545-BA75-19B4AB60C19D}"/>
              </a:ext>
            </a:extLst>
          </p:cNvPr>
          <p:cNvSpPr txBox="1"/>
          <p:nvPr/>
        </p:nvSpPr>
        <p:spPr>
          <a:xfrm>
            <a:off x="9361808" y="3572011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D17C52-A7EB-2743-8387-041FA77CDE1F}"/>
              </a:ext>
            </a:extLst>
          </p:cNvPr>
          <p:cNvSpPr txBox="1"/>
          <p:nvPr/>
        </p:nvSpPr>
        <p:spPr>
          <a:xfrm>
            <a:off x="9361808" y="3400424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06AA5-932F-504B-8289-583C3457D834}"/>
              </a:ext>
            </a:extLst>
          </p:cNvPr>
          <p:cNvSpPr txBox="1"/>
          <p:nvPr/>
        </p:nvSpPr>
        <p:spPr>
          <a:xfrm>
            <a:off x="9361808" y="4857172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CEE41E-0C95-7945-97C5-1BC5A1690ED7}"/>
              </a:ext>
            </a:extLst>
          </p:cNvPr>
          <p:cNvSpPr txBox="1"/>
          <p:nvPr/>
        </p:nvSpPr>
        <p:spPr>
          <a:xfrm>
            <a:off x="9361808" y="5789242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43DB85-37BD-F14D-AC46-833E08E1C55D}"/>
              </a:ext>
            </a:extLst>
          </p:cNvPr>
          <p:cNvSpPr txBox="1"/>
          <p:nvPr/>
        </p:nvSpPr>
        <p:spPr>
          <a:xfrm>
            <a:off x="9361808" y="5197705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893F6A-E054-404F-B89B-6BE9614C64B8}"/>
              </a:ext>
            </a:extLst>
          </p:cNvPr>
          <p:cNvSpPr txBox="1"/>
          <p:nvPr/>
        </p:nvSpPr>
        <p:spPr>
          <a:xfrm>
            <a:off x="9361808" y="5026118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2C020B-18D5-AF4A-B025-89D44BBB708E}"/>
              </a:ext>
            </a:extLst>
          </p:cNvPr>
          <p:cNvSpPr txBox="1"/>
          <p:nvPr/>
        </p:nvSpPr>
        <p:spPr>
          <a:xfrm>
            <a:off x="9372931" y="1883103"/>
            <a:ext cx="1018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Tuple - n</a:t>
            </a:r>
          </a:p>
        </p:txBody>
      </p:sp>
      <p:sp>
        <p:nvSpPr>
          <p:cNvPr id="67" name="Google Shape;141;p15">
            <a:extLst>
              <a:ext uri="{FF2B5EF4-FFF2-40B4-BE49-F238E27FC236}">
                <a16:creationId xmlns:a16="http://schemas.microsoft.com/office/drawing/2014/main" id="{285706E5-AF83-1F4B-8465-322B95C04DB9}"/>
              </a:ext>
            </a:extLst>
          </p:cNvPr>
          <p:cNvSpPr/>
          <p:nvPr/>
        </p:nvSpPr>
        <p:spPr>
          <a:xfrm>
            <a:off x="193849" y="957966"/>
            <a:ext cx="6105053" cy="139185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foo(id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'Alex');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'Bob');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2491115"/>
            <a:ext cx="6105053" cy="171549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ctid, *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| id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(0,1) |  1 | Alex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(0,2) |  2 | Bob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44A5A-1A9C-974F-B5A2-8687E1FFA0A0}"/>
              </a:ext>
            </a:extLst>
          </p:cNvPr>
          <p:cNvSpPr txBox="1"/>
          <p:nvPr/>
        </p:nvSpPr>
        <p:spPr>
          <a:xfrm>
            <a:off x="11647990" y="987400"/>
            <a:ext cx="267438" cy="49705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 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AD0DF-3DB5-DE4F-B819-49207A200924}"/>
              </a:ext>
            </a:extLst>
          </p:cNvPr>
          <p:cNvSpPr/>
          <p:nvPr/>
        </p:nvSpPr>
        <p:spPr>
          <a:xfrm>
            <a:off x="139900" y="4523226"/>
            <a:ext cx="6159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select the data from the HEAP</a:t>
            </a:r>
            <a:r>
              <a:rPr lang="en-US" sz="1800" dirty="0">
                <a:solidFill>
                  <a:schemeClr val="accent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Need to scan each and every page and look for the tuple in the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0B9CA-0C58-D247-83E3-0D19E31268F2}"/>
              </a:ext>
            </a:extLst>
          </p:cNvPr>
          <p:cNvSpPr txBox="1"/>
          <p:nvPr/>
        </p:nvSpPr>
        <p:spPr>
          <a:xfrm>
            <a:off x="2523281" y="5516556"/>
            <a:ext cx="123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Cost? </a:t>
            </a:r>
          </a:p>
        </p:txBody>
      </p:sp>
      <p:sp>
        <p:nvSpPr>
          <p:cNvPr id="64" name="Google Shape;111;p12">
            <a:extLst>
              <a:ext uri="{FF2B5EF4-FFF2-40B4-BE49-F238E27FC236}">
                <a16:creationId xmlns:a16="http://schemas.microsoft.com/office/drawing/2014/main" id="{42E2C58D-6A4E-744A-8B80-A06C6F80BEDF}"/>
              </a:ext>
            </a:extLst>
          </p:cNvPr>
          <p:cNvSpPr/>
          <p:nvPr/>
        </p:nvSpPr>
        <p:spPr>
          <a:xfrm>
            <a:off x="276571" y="3278128"/>
            <a:ext cx="2505817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21820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34721" y="1902892"/>
            <a:ext cx="10441408" cy="168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262F63"/>
                </a:solidFill>
                <a:latin typeface="Arial"/>
                <a:ea typeface="Arial"/>
                <a:cs typeface="Arial"/>
                <a:sym typeface="Arial"/>
              </a:rPr>
              <a:t>PostgreSQL Indexes</a:t>
            </a:r>
            <a:endParaRPr sz="4800" b="1" i="0" u="none" strike="noStrike" cap="none">
              <a:solidFill>
                <a:srgbClr val="26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934721" y="3994503"/>
            <a:ext cx="10441407" cy="711249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https://www.postgresql.org/docs/current/indexes.html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208061" y="4355252"/>
            <a:ext cx="11880000" cy="17082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5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 = 5432;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	                        QUERY PLAN                               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on bar  (cost=939.93..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64313</a:t>
            </a:r>
            <a:r>
              <a:rPr lang="en-US" sz="15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.02 rows=50000 width=32)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Recheck Cond: (id = 5432)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	-&gt; 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Bitmap Index Scan 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15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bar_idx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(cost=0.00..927.43 rows=50000 width=0)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	Index Cond: (id = 5432)</a:t>
            </a:r>
            <a:endParaRPr dirty="0"/>
          </a:p>
        </p:txBody>
      </p:sp>
      <p:sp>
        <p:nvSpPr>
          <p:cNvPr id="127" name="Google Shape;127;p14"/>
          <p:cNvSpPr/>
          <p:nvPr/>
        </p:nvSpPr>
        <p:spPr>
          <a:xfrm>
            <a:off x="179999" y="3946357"/>
            <a:ext cx="11880000" cy="3231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bar_idx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bar(id);</a:t>
            </a:r>
            <a:endParaRPr sz="1500" b="0" i="0" u="none" strike="noStrike" cap="none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79999" y="2610042"/>
            <a:ext cx="11880000" cy="12465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 = 5432;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	                                QUERY PLAN                        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Scan </a:t>
            </a:r>
            <a:r>
              <a:rPr lang="en-US" sz="15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bar  (cost=0.00..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159235</a:t>
            </a:r>
            <a:r>
              <a:rPr lang="en-US" sz="1500" b="1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.00 rows=38216 width=32)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500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Filter: (id = 5432)</a:t>
            </a:r>
            <a:endParaRPr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Why Index?                                                                                  </a:t>
            </a:r>
            <a:endParaRPr b="0" dirty="0"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179999" y="6341963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6</a:t>
            </a:fld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6096000" y="4629636"/>
            <a:ext cx="2110096" cy="2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64313/159235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200" dirty="0">
                <a:solidFill>
                  <a:srgbClr val="FF0000"/>
                </a:solidFill>
              </a:rPr>
              <a:t>100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dirty="0">
                <a:solidFill>
                  <a:srgbClr val="FF0000"/>
                </a:solidFill>
              </a:rPr>
              <a:t>40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32" name="Google Shape;132;p14"/>
          <p:cNvSpPr txBox="1"/>
          <p:nvPr/>
        </p:nvSpPr>
        <p:spPr>
          <a:xfrm>
            <a:off x="3424592" y="2892486"/>
            <a:ext cx="1324238" cy="2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</a:rPr>
              <a:t>Cost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of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the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query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3424592" y="3260130"/>
            <a:ext cx="891600" cy="3378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4587992" y="5061559"/>
            <a:ext cx="765900" cy="3378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180000" y="823800"/>
            <a:ext cx="11880000" cy="19626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Indexes are entry points for tables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Index used to locate the tuples </a:t>
            </a:r>
            <a:r>
              <a:rPr lang="en-US" sz="1600" dirty="0"/>
              <a:t>in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table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sole reason to have an index is performance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Index is stored separately from the table’s main storage (PostgreSQL Heap)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More storage required to store the index along with original table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 animBg="1"/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79999" y="1958342"/>
            <a:ext cx="11880000" cy="36933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idx_btree ON bar(id);</a:t>
            </a:r>
            <a:endParaRPr dirty="0"/>
          </a:p>
        </p:txBody>
      </p:sp>
      <p:sp>
        <p:nvSpPr>
          <p:cNvPr id="141" name="Google Shape;141;p15"/>
          <p:cNvSpPr/>
          <p:nvPr/>
        </p:nvSpPr>
        <p:spPr>
          <a:xfrm>
            <a:off x="179999" y="2553835"/>
            <a:ext cx="11880000" cy="1200327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postgres=#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relfilenode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pg_class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relname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‘idx_btree’;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	relfilenode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-------------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 16425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Index</a:t>
            </a:r>
            <a:endParaRPr b="0" i="1"/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179999" y="6279308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7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204083" y="3402551"/>
            <a:ext cx="2256946" cy="2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Physical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file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name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of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the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index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989762" y="2306733"/>
            <a:ext cx="2894131" cy="26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PostgreSQL’s Catalog for relations/index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79999" y="4714318"/>
            <a:ext cx="11880000" cy="1200327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The physical file on disk can be seen in the PostgreSQL $PGDATA directory.</a:t>
            </a:r>
            <a:b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b="0" i="0" u="none" strike="noStrike" cap="none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lrt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$PGDATA/13680/16425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-------1 vagrant vagrant 1073741824 Apr 29 13:05 $PGDATA/base/13680/16425</a:t>
            </a:r>
            <a:endParaRPr dirty="0"/>
          </a:p>
        </p:txBody>
      </p:sp>
      <p:sp>
        <p:nvSpPr>
          <p:cNvPr id="147" name="Google Shape;147;p15"/>
          <p:cNvSpPr txBox="1"/>
          <p:nvPr/>
        </p:nvSpPr>
        <p:spPr>
          <a:xfrm>
            <a:off x="179999" y="1085850"/>
            <a:ext cx="11880000" cy="64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PostgreSQL standard way to create a index</a:t>
            </a:r>
            <a:endParaRPr dirty="0"/>
          </a:p>
          <a:p>
            <a:pPr marL="3200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1" u="sng" strike="noStrike" cap="none" dirty="0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(https://www.postgresql.org/docs/current/sql-createindex.html</a:t>
            </a:r>
            <a:r>
              <a:rPr lang="en-US" sz="1800" b="0" i="1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180000" y="3980325"/>
            <a:ext cx="11259905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PostgreSQL index has its own file on disk.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1209000" y="3349303"/>
            <a:ext cx="891540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989762" y="2576108"/>
            <a:ext cx="1106237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8244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 animBg="1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79999" y="1737898"/>
            <a:ext cx="11880000" cy="36933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bar_idx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bar(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Creating Index 1/2</a:t>
            </a:r>
            <a:endParaRPr b="0" i="1" dirty="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100800" y="6300000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8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875616" y="1439900"/>
            <a:ext cx="2440767" cy="2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”bar” is a table and ”id” is column 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9999" y="2361599"/>
            <a:ext cx="11880000" cy="3600000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 = 5432;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                     QUERY PLAN    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lang="en-US" sz="2000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bar (cost=939.93..64313.02 rows=50000 width=32)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Recheck Cond: (id = 5432)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-&gt;  </a:t>
            </a:r>
            <a:r>
              <a:rPr lang="en-US" sz="2000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Bitmap Index Scan 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bar_idx</a:t>
            </a: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(cost=0.00..927.43 rows=50000 width=0)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(id = 5432)</a:t>
            </a:r>
            <a:endParaRPr dirty="0"/>
          </a:p>
        </p:txBody>
      </p:sp>
      <p:sp>
        <p:nvSpPr>
          <p:cNvPr id="160" name="Google Shape;160;p16"/>
          <p:cNvSpPr txBox="1"/>
          <p:nvPr/>
        </p:nvSpPr>
        <p:spPr>
          <a:xfrm>
            <a:off x="180000" y="1080000"/>
            <a:ext cx="11879999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Index based on single column of the table</a:t>
            </a:r>
            <a:endParaRPr sz="1800" b="0" i="0" u="none" strike="noStrike" cap="none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956699" y="1778301"/>
            <a:ext cx="981114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80000" y="3991027"/>
            <a:ext cx="11880000" cy="2040719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CONCURRENTLY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BTREE(id);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23025.372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(00:23.025)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41" name="Google Shape;141;p15"/>
          <p:cNvSpPr/>
          <p:nvPr/>
        </p:nvSpPr>
        <p:spPr>
          <a:xfrm>
            <a:off x="180000" y="1494543"/>
            <a:ext cx="11880000" cy="1391856"/>
          </a:xfrm>
          <a:prstGeom prst="rect">
            <a:avLst/>
          </a:prstGeom>
          <a:solidFill>
            <a:srgbClr val="F5F3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BTREE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12303.172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(00:12.303)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Creating Index 2/2</a:t>
            </a:r>
            <a:endParaRPr b="0" i="1"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179999" y="6279308"/>
            <a:ext cx="174773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</a:rPr>
              <a:t>9</a:t>
            </a:fld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79999" y="900000"/>
            <a:ext cx="11880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+mj-lt"/>
                <a:ea typeface="Exo 2"/>
                <a:cs typeface="Exo 2"/>
                <a:sym typeface="Exo 2"/>
              </a:rPr>
              <a:t>PostgreSQL locks the table when creating index</a:t>
            </a:r>
            <a:endParaRPr dirty="0">
              <a:latin typeface="+mj-lt"/>
            </a:endParaRPr>
          </a:p>
        </p:txBody>
      </p:sp>
      <p:sp>
        <p:nvSpPr>
          <p:cNvPr id="13" name="Google Shape;148;p15">
            <a:extLst>
              <a:ext uri="{FF2B5EF4-FFF2-40B4-BE49-F238E27FC236}">
                <a16:creationId xmlns:a16="http://schemas.microsoft.com/office/drawing/2014/main" id="{722A7F92-4BE3-774D-8AE5-AB84700EE5CE}"/>
              </a:ext>
            </a:extLst>
          </p:cNvPr>
          <p:cNvSpPr txBox="1"/>
          <p:nvPr/>
        </p:nvSpPr>
        <p:spPr>
          <a:xfrm>
            <a:off x="180000" y="3239184"/>
            <a:ext cx="11259905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CONCURRENTLY option creates the index without locking the table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M15 Template">
  <a:themeElements>
    <a:clrScheme name="PLAM15 Template">
      <a:dk1>
        <a:srgbClr val="373737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373737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1704</Words>
  <Application>Microsoft Macintosh PowerPoint</Application>
  <PresentationFormat>Widescreen</PresentationFormat>
  <Paragraphs>467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Courier New</vt:lpstr>
      <vt:lpstr>Ink Free</vt:lpstr>
      <vt:lpstr>Exo 2</vt:lpstr>
      <vt:lpstr>Calibri</vt:lpstr>
      <vt:lpstr>Arial</vt:lpstr>
      <vt:lpstr>PLAM15 Template</vt:lpstr>
      <vt:lpstr>PLAM15 Template</vt:lpstr>
      <vt:lpstr>Deep Dive Into PostgreSQL Indexes</vt:lpstr>
      <vt:lpstr>Tables (Heap)</vt:lpstr>
      <vt:lpstr>Tables (Heap)</vt:lpstr>
      <vt:lpstr>Selecting Data 2/2          </vt:lpstr>
      <vt:lpstr>PostgreSQL Indexes</vt:lpstr>
      <vt:lpstr>Why Index?                                                                                  </vt:lpstr>
      <vt:lpstr>Index</vt:lpstr>
      <vt:lpstr>Creating Index 1/2</vt:lpstr>
      <vt:lpstr>Creating Index 2/2</vt:lpstr>
      <vt:lpstr>Expression Index 1/2</vt:lpstr>
      <vt:lpstr>Expression Index 2/2</vt:lpstr>
      <vt:lpstr>Partial Index</vt:lpstr>
      <vt:lpstr>Index Types</vt:lpstr>
      <vt:lpstr>B-Tree Index 1/2</vt:lpstr>
      <vt:lpstr>B-Tree Index 2/2</vt:lpstr>
      <vt:lpstr>HASH Index</vt:lpstr>
      <vt:lpstr>BRIN Index 1/2</vt:lpstr>
      <vt:lpstr>BRIN Index 2/2</vt:lpstr>
      <vt:lpstr>GIN Index 1/2</vt:lpstr>
      <vt:lpstr>GIN Index 2/2</vt:lpstr>
      <vt:lpstr>GiST Index</vt:lpstr>
      <vt:lpstr>Where and What?</vt:lpstr>
      <vt:lpstr>Index Only Scans</vt:lpstr>
      <vt:lpstr>Index Only Scans</vt:lpstr>
      <vt:lpstr>Duplicate Indexes</vt:lpstr>
      <vt:lpstr>Unused Indexes</vt:lpstr>
      <vt:lpstr>PowerPoint Presentation</vt:lpstr>
      <vt:lpstr>Thank You to Our Sponsors</vt:lpstr>
      <vt:lpstr>Rate My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55</cp:revision>
  <dcterms:modified xsi:type="dcterms:W3CDTF">2019-06-04T12:05:36Z</dcterms:modified>
</cp:coreProperties>
</file>