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8" r:id="rId1"/>
    <p:sldMasterId id="2147483659" r:id="rId2"/>
  </p:sldMasterIdLst>
  <p:notesMasterIdLst>
    <p:notesMasterId r:id="rId27"/>
  </p:notesMasterIdLst>
  <p:sldIdLst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80" r:id="rId22"/>
    <p:sldId id="276" r:id="rId23"/>
    <p:sldId id="273" r:id="rId24"/>
    <p:sldId id="274" r:id="rId25"/>
    <p:sldId id="27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8"/>
    <p:restoredTop sz="94719"/>
  </p:normalViewPr>
  <p:slideViewPr>
    <p:cSldViewPr snapToGrid="0" showGuides="1">
      <p:cViewPr varScale="1">
        <p:scale>
          <a:sx n="145" d="100"/>
          <a:sy n="145" d="100"/>
        </p:scale>
        <p:origin x="2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3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780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67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8767cb51_2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578767cb51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8767cb51_2_1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578767cb51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1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" y="1825444"/>
            <a:ext cx="7973105" cy="3227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5" name="Google Shape;15;p2" descr="Picture 34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>
            <a:off x="400945" y="1825444"/>
            <a:ext cx="7572159" cy="15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400945" y="3507778"/>
            <a:ext cx="6764354" cy="1"/>
          </a:xfrm>
          <a:prstGeom prst="straightConnector1">
            <a:avLst/>
          </a:prstGeom>
          <a:noFill/>
          <a:ln w="25400" cap="flat" cmpd="sng">
            <a:solidFill>
              <a:srgbClr val="262F63"/>
            </a:solidFill>
            <a:prstDash val="dot"/>
            <a:miter lim="8000"/>
            <a:headEnd type="none" w="sm" len="sm"/>
            <a:tailEnd type="none" w="sm" len="sm"/>
          </a:ln>
        </p:spPr>
      </p:cxnSp>
      <p:pic>
        <p:nvPicPr>
          <p:cNvPr id="17" name="Google Shape;17;p2" descr="Picture 39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 rot="10800000">
            <a:off x="400945" y="4902484"/>
            <a:ext cx="7572159" cy="15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576942" y="2006560"/>
            <a:ext cx="6588357" cy="13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576942" y="3666194"/>
            <a:ext cx="658835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2" descr="Image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0329" y="1595547"/>
            <a:ext cx="2382470" cy="3666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/>
          <p:nvPr/>
        </p:nvSpPr>
        <p:spPr>
          <a:xfrm>
            <a:off x="-3719" y="1642990"/>
            <a:ext cx="12195720" cy="31423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7" name="Google Shape;77;p12" descr="Picture 20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-2" y="4611721"/>
            <a:ext cx="12192001" cy="17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 descr="Picture 9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0" y="1642990"/>
            <a:ext cx="12191998" cy="18551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1" name="Google Shape;81;p12"/>
          <p:cNvCxnSpPr/>
          <p:nvPr/>
        </p:nvCxnSpPr>
        <p:spPr>
          <a:xfrm rot="10800000">
            <a:off x="934720" y="3811785"/>
            <a:ext cx="10342883" cy="1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Wide">
  <p:cSld name="Single Column W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7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42913" y="1719263"/>
            <a:ext cx="11344275" cy="442595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79917" y="141190"/>
            <a:ext cx="11625943" cy="103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79916" y="1441044"/>
            <a:ext cx="11625943" cy="4586531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-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7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771136"/>
            <a:ext cx="10515600" cy="417276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809807" y="6267760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14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0300" y="3020423"/>
            <a:ext cx="856488" cy="85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4262271" y="2888343"/>
            <a:ext cx="0" cy="111760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6"/>
          <p:cNvSpPr txBox="1"/>
          <p:nvPr/>
        </p:nvSpPr>
        <p:spPr>
          <a:xfrm>
            <a:off x="4487823" y="2970089"/>
            <a:ext cx="64813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Champions of Unbiased </a:t>
            </a:r>
            <a:b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Database Solutions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8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11738919" y="6131440"/>
            <a:ext cx="453082" cy="548641"/>
          </a:xfrm>
          <a:prstGeom prst="rect">
            <a:avLst/>
          </a:pr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809807" y="6289288"/>
            <a:ext cx="245403" cy="2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10031552" y="6131440"/>
            <a:ext cx="1707366" cy="5540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06" y="0"/>
                </a:moveTo>
                <a:lnTo>
                  <a:pt x="21600" y="0"/>
                </a:lnTo>
                <a:lnTo>
                  <a:pt x="21600" y="21388"/>
                </a:lnTo>
                <a:lnTo>
                  <a:pt x="16140" y="21388"/>
                </a:lnTo>
                <a:lnTo>
                  <a:pt x="16140" y="21600"/>
                </a:lnTo>
                <a:lnTo>
                  <a:pt x="4052" y="21600"/>
                </a:lnTo>
                <a:cubicBezTo>
                  <a:pt x="1814" y="21600"/>
                  <a:pt x="0" y="16812"/>
                  <a:pt x="0" y="10906"/>
                </a:cubicBezTo>
                <a:cubicBezTo>
                  <a:pt x="0" y="5000"/>
                  <a:pt x="1814" y="212"/>
                  <a:pt x="4052" y="212"/>
                </a:cubicBezTo>
                <a:lnTo>
                  <a:pt x="13206" y="212"/>
                </a:lnTo>
                <a:close/>
              </a:path>
            </a:pathLst>
          </a:cu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3" name="Google Shape;43;p7" descr="Imagen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4682" y="6202669"/>
            <a:ext cx="1421105" cy="41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>
            <a:off x="-3719" y="1642990"/>
            <a:ext cx="12195720" cy="31423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7" name="Google Shape;47;p8" descr="Picture 20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-2" y="4611721"/>
            <a:ext cx="12192001" cy="17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 descr="Picture 9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0" y="1642990"/>
            <a:ext cx="12191998" cy="18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934720" y="3811785"/>
            <a:ext cx="10342883" cy="1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/>
          <p:nvPr/>
        </p:nvSpPr>
        <p:spPr>
          <a:xfrm>
            <a:off x="-1" y="1825444"/>
            <a:ext cx="7973105" cy="3227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3" name="Google Shape;63;p10" descr="Picture 34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>
            <a:off x="400945" y="1825444"/>
            <a:ext cx="7572159" cy="15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0"/>
          <p:cNvCxnSpPr/>
          <p:nvPr/>
        </p:nvCxnSpPr>
        <p:spPr>
          <a:xfrm>
            <a:off x="400945" y="3507778"/>
            <a:ext cx="6764354" cy="1"/>
          </a:xfrm>
          <a:prstGeom prst="straightConnector1">
            <a:avLst/>
          </a:prstGeom>
          <a:noFill/>
          <a:ln w="25400" cap="flat" cmpd="sng">
            <a:solidFill>
              <a:srgbClr val="262F63"/>
            </a:solidFill>
            <a:prstDash val="dot"/>
            <a:miter lim="8000"/>
            <a:headEnd type="none" w="sm" len="sm"/>
            <a:tailEnd type="none" w="sm" len="sm"/>
          </a:ln>
        </p:spPr>
      </p:cxnSp>
      <p:pic>
        <p:nvPicPr>
          <p:cNvPr id="65" name="Google Shape;65;p10" descr="Picture 39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 rot="10800000">
            <a:off x="400945" y="4902484"/>
            <a:ext cx="7572159" cy="15095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76942" y="2006560"/>
            <a:ext cx="6588357" cy="13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76942" y="3666194"/>
            <a:ext cx="658835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10" descr="Image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0329" y="1595547"/>
            <a:ext cx="2382470" cy="36669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80000" y="1080000"/>
            <a:ext cx="11880000" cy="4968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80000" y="6228000"/>
            <a:ext cx="2798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7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771136"/>
            <a:ext cx="10515600" cy="417276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738919" y="6109911"/>
            <a:ext cx="453082" cy="548641"/>
          </a:xfrm>
          <a:prstGeom prst="rect">
            <a:avLst/>
          </a:pr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809807" y="6267760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0031552" y="6109911"/>
            <a:ext cx="1707366" cy="5540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06" y="0"/>
                </a:moveTo>
                <a:lnTo>
                  <a:pt x="21600" y="0"/>
                </a:lnTo>
                <a:lnTo>
                  <a:pt x="21600" y="21388"/>
                </a:lnTo>
                <a:lnTo>
                  <a:pt x="16140" y="21388"/>
                </a:lnTo>
                <a:lnTo>
                  <a:pt x="16140" y="21600"/>
                </a:lnTo>
                <a:lnTo>
                  <a:pt x="4052" y="21600"/>
                </a:lnTo>
                <a:cubicBezTo>
                  <a:pt x="1814" y="21600"/>
                  <a:pt x="0" y="16812"/>
                  <a:pt x="0" y="10906"/>
                </a:cubicBezTo>
                <a:cubicBezTo>
                  <a:pt x="0" y="5000"/>
                  <a:pt x="1814" y="212"/>
                  <a:pt x="4052" y="212"/>
                </a:cubicBezTo>
                <a:lnTo>
                  <a:pt x="13206" y="212"/>
                </a:lnTo>
                <a:close/>
              </a:path>
            </a:pathLst>
          </a:cu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1" name="Google Shape;11;p1" descr="Imagen 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74682" y="6171353"/>
            <a:ext cx="1421105" cy="41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tile tx="0" ty="0" sx="100000" sy="100000" flip="none" algn="tl"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80000" y="1080000"/>
            <a:ext cx="11880000" cy="4968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1738919" y="6109911"/>
            <a:ext cx="453082" cy="548641"/>
          </a:xfrm>
          <a:prstGeom prst="rect">
            <a:avLst/>
          </a:pr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62761" y="6339158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10031552" y="6109911"/>
            <a:ext cx="1707366" cy="5540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06" y="0"/>
                </a:moveTo>
                <a:lnTo>
                  <a:pt x="21600" y="0"/>
                </a:lnTo>
                <a:lnTo>
                  <a:pt x="21600" y="21388"/>
                </a:lnTo>
                <a:lnTo>
                  <a:pt x="16140" y="21388"/>
                </a:lnTo>
                <a:lnTo>
                  <a:pt x="16140" y="21600"/>
                </a:lnTo>
                <a:lnTo>
                  <a:pt x="4052" y="21600"/>
                </a:lnTo>
                <a:cubicBezTo>
                  <a:pt x="1814" y="21600"/>
                  <a:pt x="0" y="16812"/>
                  <a:pt x="0" y="10906"/>
                </a:cubicBezTo>
                <a:cubicBezTo>
                  <a:pt x="0" y="5000"/>
                  <a:pt x="1814" y="212"/>
                  <a:pt x="4052" y="212"/>
                </a:cubicBezTo>
                <a:lnTo>
                  <a:pt x="13206" y="212"/>
                </a:lnTo>
                <a:close/>
              </a:path>
            </a:pathLst>
          </a:cu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59" name="Google Shape;59;p9" descr="Imagen 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4682" y="6171353"/>
            <a:ext cx="1421105" cy="41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.id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vendita.com/" TargetMode="External"/><Relationship Id="rId18" Type="http://schemas.openxmlformats.org/officeDocument/2006/relationships/image" Target="../media/image29.jpg"/><Relationship Id="rId26" Type="http://schemas.openxmlformats.org/officeDocument/2006/relationships/image" Target="../media/image33.jpg"/><Relationship Id="rId39" Type="http://schemas.openxmlformats.org/officeDocument/2006/relationships/hyperlink" Target="https://www.vividcortex.com/" TargetMode="External"/><Relationship Id="rId21" Type="http://schemas.openxmlformats.org/officeDocument/2006/relationships/hyperlink" Target="https://aiven.io/" TargetMode="External"/><Relationship Id="rId34" Type="http://schemas.openxmlformats.org/officeDocument/2006/relationships/image" Target="../media/image37.jpg"/><Relationship Id="rId42" Type="http://schemas.openxmlformats.org/officeDocument/2006/relationships/image" Target="../media/image41.jpg"/><Relationship Id="rId47" Type="http://schemas.openxmlformats.org/officeDocument/2006/relationships/image" Target="../media/image44.jpg"/><Relationship Id="rId7" Type="http://schemas.openxmlformats.org/officeDocument/2006/relationships/hyperlink" Target="https://www.s-style.co.jp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8.jpg"/><Relationship Id="rId29" Type="http://schemas.openxmlformats.org/officeDocument/2006/relationships/hyperlink" Target="https://planetscale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11" Type="http://schemas.openxmlformats.org/officeDocument/2006/relationships/hyperlink" Target="https://scalegrid.io/" TargetMode="External"/><Relationship Id="rId24" Type="http://schemas.openxmlformats.org/officeDocument/2006/relationships/image" Target="../media/image32.jpg"/><Relationship Id="rId32" Type="http://schemas.openxmlformats.org/officeDocument/2006/relationships/image" Target="../media/image36.jpg"/><Relationship Id="rId37" Type="http://schemas.openxmlformats.org/officeDocument/2006/relationships/hyperlink" Target="https://www.continuent.com/" TargetMode="External"/><Relationship Id="rId40" Type="http://schemas.openxmlformats.org/officeDocument/2006/relationships/image" Target="../media/image40.png"/><Relationship Id="rId45" Type="http://schemas.openxmlformats.org/officeDocument/2006/relationships/hyperlink" Target="https://www.mysql.com/" TargetMode="External"/><Relationship Id="rId5" Type="http://schemas.openxmlformats.org/officeDocument/2006/relationships/hyperlink" Target="https://www.pingcap.com/en/" TargetMode="External"/><Relationship Id="rId15" Type="http://schemas.openxmlformats.org/officeDocument/2006/relationships/hyperlink" Target="https://www.intel.com/" TargetMode="External"/><Relationship Id="rId23" Type="http://schemas.openxmlformats.org/officeDocument/2006/relationships/hyperlink" Target="https://pythian.com/" TargetMode="External"/><Relationship Id="rId28" Type="http://schemas.openxmlformats.org/officeDocument/2006/relationships/image" Target="../media/image34.png"/><Relationship Id="rId36" Type="http://schemas.openxmlformats.org/officeDocument/2006/relationships/image" Target="../media/image38.jpg"/><Relationship Id="rId10" Type="http://schemas.openxmlformats.org/officeDocument/2006/relationships/image" Target="../media/image25.jpg"/><Relationship Id="rId19" Type="http://schemas.openxmlformats.org/officeDocument/2006/relationships/hyperlink" Target="https://proxysql.com/" TargetMode="External"/><Relationship Id="rId31" Type="http://schemas.openxmlformats.org/officeDocument/2006/relationships/hyperlink" Target="https://www.bloomberg.com/" TargetMode="External"/><Relationship Id="rId44" Type="http://schemas.openxmlformats.org/officeDocument/2006/relationships/image" Target="../media/image42.jpg"/><Relationship Id="rId4" Type="http://schemas.openxmlformats.org/officeDocument/2006/relationships/image" Target="../media/image22.jpg"/><Relationship Id="rId9" Type="http://schemas.openxmlformats.org/officeDocument/2006/relationships/hyperlink" Target="https://www.facebook.com/" TargetMode="External"/><Relationship Id="rId14" Type="http://schemas.openxmlformats.org/officeDocument/2006/relationships/image" Target="../media/image27.jpg"/><Relationship Id="rId22" Type="http://schemas.openxmlformats.org/officeDocument/2006/relationships/image" Target="../media/image31.jpg"/><Relationship Id="rId27" Type="http://schemas.openxmlformats.org/officeDocument/2006/relationships/hyperlink" Target="https://www.fsf.org/" TargetMode="External"/><Relationship Id="rId30" Type="http://schemas.openxmlformats.org/officeDocument/2006/relationships/image" Target="../media/image35.jpg"/><Relationship Id="rId35" Type="http://schemas.openxmlformats.org/officeDocument/2006/relationships/hyperlink" Target="https://www.austintechnologycouncil.org/" TargetMode="External"/><Relationship Id="rId43" Type="http://schemas.openxmlformats.org/officeDocument/2006/relationships/hyperlink" Target="https://www.enterprisedb.com/" TargetMode="External"/><Relationship Id="rId8" Type="http://schemas.openxmlformats.org/officeDocument/2006/relationships/image" Target="../media/image24.jpg"/><Relationship Id="rId3" Type="http://schemas.openxmlformats.org/officeDocument/2006/relationships/hyperlink" Target="https://www.altinity.com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://galeracluster.com/" TargetMode="External"/><Relationship Id="rId25" Type="http://schemas.openxmlformats.org/officeDocument/2006/relationships/hyperlink" Target="https://mariadb.org/" TargetMode="External"/><Relationship Id="rId33" Type="http://schemas.openxmlformats.org/officeDocument/2006/relationships/hyperlink" Target="https://www.yelp.com/" TargetMode="External"/><Relationship Id="rId38" Type="http://schemas.openxmlformats.org/officeDocument/2006/relationships/image" Target="../media/image39.jpg"/><Relationship Id="rId46" Type="http://schemas.openxmlformats.org/officeDocument/2006/relationships/image" Target="../media/image43.jpg"/><Relationship Id="rId20" Type="http://schemas.openxmlformats.org/officeDocument/2006/relationships/image" Target="../media/image30.jpg"/><Relationship Id="rId41" Type="http://schemas.openxmlformats.org/officeDocument/2006/relationships/hyperlink" Target="https://www.verita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123650" y="2158950"/>
            <a:ext cx="70419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3600"/>
              <a:buFont typeface="Arial"/>
              <a:buNone/>
            </a:pPr>
            <a:r>
              <a:rPr lang="en-US" sz="3000" i="0" u="none" strike="noStrike" cap="none">
                <a:solidFill>
                  <a:srgbClr val="262F63"/>
                </a:solidFill>
              </a:rPr>
              <a:t>Join Heterogeneous Databases </a:t>
            </a:r>
            <a:r>
              <a:rPr lang="en-US" sz="3000"/>
              <a:t>U</a:t>
            </a:r>
            <a:r>
              <a:rPr lang="en-US" sz="3000" i="0" u="none" strike="noStrike" cap="none">
                <a:solidFill>
                  <a:srgbClr val="262F63"/>
                </a:solidFill>
              </a:rPr>
              <a:t>sing PostgreSQL Foreign Data Wrappers</a:t>
            </a:r>
            <a:endParaRPr sz="3000" b="1" i="0" u="none" strike="noStrike" cap="none">
              <a:solidFill>
                <a:srgbClr val="26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576942" y="3666194"/>
            <a:ext cx="658835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</a:rPr>
              <a:t>Ibrar Ahmed</a:t>
            </a:r>
            <a:endParaRPr sz="1600" b="1">
              <a:solidFill>
                <a:schemeClr val="lt2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lt2"/>
                </a:solidFill>
              </a:rPr>
              <a:t>Senior Database Architect - Percona LLC</a:t>
            </a:r>
            <a:endParaRPr sz="1550">
              <a:solidFill>
                <a:schemeClr val="lt2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lt2"/>
                </a:solidFill>
              </a:rPr>
              <a:t>May 2019</a:t>
            </a:r>
            <a:endParaRPr sz="155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</a:pPr>
            <a:endParaRPr sz="1800">
              <a:solidFill>
                <a:srgbClr val="535353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739" y="3676133"/>
            <a:ext cx="12700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SELECT Data From MySQL Using mysqldb_fdw 1/2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1"/>
          </p:nvPr>
        </p:nvSpPr>
        <p:spPr>
          <a:xfrm>
            <a:off x="180000" y="900000"/>
            <a:ext cx="5758801" cy="5183808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mysql_tbl_continents;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 code |     name     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------+---------------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AF   | Africa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AN   | Antarctica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AS   | Asia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EU   | Europe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NA   | North America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OC   | Oceania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 SA   | South America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(7 rows)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Arial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096000" y="900000"/>
            <a:ext cx="5810287" cy="5183808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5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code, name, continent_code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mysql_tbl_countries </a:t>
            </a:r>
            <a:r>
              <a:rPr lang="en-US" sz="15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 |         name         | continent_code 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------+----------------------+----------------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AD   | Andorra              | EU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AE   | United Arab Emirates | 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AF   | Afghanistan          | 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AG   | Antigua and Barbuda  | NA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AI   | Anguilla             | NA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AL   | Albania              | EU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AM   | Armenia              | 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(7 rows)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945565" y="5259817"/>
            <a:ext cx="3851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sym typeface="Quattrocento Sans"/>
              </a:rPr>
              <a:t>Data comes from MySQL Database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248" name="Google Shape;248;p21"/>
          <p:cNvSpPr txBox="1"/>
          <p:nvPr/>
        </p:nvSpPr>
        <p:spPr>
          <a:xfrm rot="1432731">
            <a:off x="2568551" y="2000140"/>
            <a:ext cx="4047885" cy="36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sym typeface="Quattrocento Sans"/>
              </a:rPr>
              <a:t>Same table name exists in MySQL</a:t>
            </a:r>
            <a:endParaRPr sz="1200" dirty="0">
              <a:solidFill>
                <a:srgbClr val="FF0000"/>
              </a:solidFill>
            </a:endParaRPr>
          </a:p>
        </p:txBody>
      </p:sp>
      <p:cxnSp>
        <p:nvCxnSpPr>
          <p:cNvPr id="249" name="Google Shape;249;p21"/>
          <p:cNvCxnSpPr/>
          <p:nvPr/>
        </p:nvCxnSpPr>
        <p:spPr>
          <a:xfrm>
            <a:off x="2514600" y="4288971"/>
            <a:ext cx="675640" cy="896543"/>
          </a:xfrm>
          <a:prstGeom prst="straightConnector1">
            <a:avLst/>
          </a:prstGeom>
          <a:noFill/>
          <a:ln w="9525" cap="flat" cmpd="sng">
            <a:solidFill>
              <a:srgbClr val="E9361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21"/>
          <p:cNvCxnSpPr/>
          <p:nvPr/>
        </p:nvCxnSpPr>
        <p:spPr>
          <a:xfrm flipH="1">
            <a:off x="3871113" y="3779483"/>
            <a:ext cx="3161865" cy="1406031"/>
          </a:xfrm>
          <a:prstGeom prst="straightConnector1">
            <a:avLst/>
          </a:prstGeom>
          <a:noFill/>
          <a:ln w="9525" cap="flat" cmpd="sng">
            <a:solidFill>
              <a:srgbClr val="E9361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Google Shape;251;p21"/>
          <p:cNvSpPr/>
          <p:nvPr/>
        </p:nvSpPr>
        <p:spPr>
          <a:xfrm>
            <a:off x="3048000" y="900000"/>
            <a:ext cx="2370667" cy="296622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>
            <a:off x="180000" y="899997"/>
            <a:ext cx="11623039" cy="504000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country.code, country.name, continent.name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FROM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mysql_tbl_continents continent, mysql_tbl_countries country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WHERE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continent.code = country.continent_code LIMIT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None/>
            </a:pPr>
            <a:endParaRPr sz="200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code |     name     |  name 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------+--------------+--------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AO   | Angola       | Africa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BF   | Burkina Faso | Africa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BI   | Burundi      | Africa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(3 rows)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None/>
            </a:pPr>
            <a:endParaRPr sz="200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44000" y="144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SELECT Data From MySQL Using mysqldb_fdw 2/2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 rot="957877">
            <a:off x="2333189" y="4525121"/>
            <a:ext cx="62632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sym typeface="Quattrocento Sans"/>
              </a:rPr>
              <a:t>Country name comes from </a:t>
            </a:r>
            <a:r>
              <a:rPr lang="en-US" sz="1200" dirty="0" err="1">
                <a:solidFill>
                  <a:srgbClr val="FF0000"/>
                </a:solidFill>
                <a:sym typeface="Quattrocento Sans"/>
              </a:rPr>
              <a:t>mysql_tbl_countries</a:t>
            </a:r>
            <a:r>
              <a:rPr lang="en-US" sz="1200" dirty="0">
                <a:solidFill>
                  <a:srgbClr val="FF0000"/>
                </a:solidFill>
                <a:sym typeface="Quattrocento Sans"/>
              </a:rPr>
              <a:t> table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1408401" y="2786014"/>
            <a:ext cx="1989555" cy="92803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180000" y="900000"/>
            <a:ext cx="11091600" cy="504000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a."Year", c1/c2 as value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	 (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"Year", count(*)*1000 as c1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	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clickhouse_tbl_ontime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	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"DepDelay"&gt;10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"Year") 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	(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"Year", count(*) as c2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	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clickhouse_tbl_ontime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"Year" ) b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a."Year"=b."Year" LIMIT 3;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Year  | value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------+-----------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1987  | 199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1988 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| 654182000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(2 rows)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144000" y="144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SELECT Data From Clickhouse Using clickhousedb_fdw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144000" y="144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Join ClickHouse, MySQL and PostgreSQL Using FDW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179999" y="899998"/>
            <a:ext cx="11880000" cy="4093428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"Year",pg.code,"OriginStateName", pg.country_code, my.name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clickhouse_tbl_ontime 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pg_tbl_states pg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pg.name = ch."OriginStateName"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mysql_tbl_countries my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pg.country_code = my.code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LIMIT 3;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Year  | code | OriginStateName | country_code | name</a:t>
            </a: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------+------+-----------------+--------------+--------------------------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2011 | MO | Missouri | US | United States of America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2011 | MO | Missouri | US | United States of America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2011 | MO | Missouri | US | United States of America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(3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144000" y="144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dirty="0">
                <a:solidFill>
                  <a:srgbClr val="262F63"/>
                </a:solidFill>
              </a:rPr>
              <a:t>EXPLAIN: Join </a:t>
            </a:r>
            <a:r>
              <a:rPr lang="en-US" sz="3000" dirty="0" err="1">
                <a:solidFill>
                  <a:srgbClr val="262F63"/>
                </a:solidFill>
              </a:rPr>
              <a:t>ClickHouse</a:t>
            </a:r>
            <a:r>
              <a:rPr lang="en-US" sz="3000" dirty="0">
                <a:solidFill>
                  <a:srgbClr val="262F63"/>
                </a:solidFill>
              </a:rPr>
              <a:t>, MySQL and PostgreSQL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179999" y="899998"/>
            <a:ext cx="11880000" cy="5101397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55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VERBOSE</a:t>
            </a:r>
            <a:r>
              <a:rPr lang="en-US" sz="155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"Year", pg.code, "OriginStateName", pg.country_code,my.name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clickhouse_tbl_ontime 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55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sz="155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pg_tbl_states pg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pg.name = ch."OriginStateName"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55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sz="1550" b="0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mysql_tbl_countries my </a:t>
            </a:r>
            <a:r>
              <a:rPr lang="en-US" sz="155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pg.country_code = my.code limit 3;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Exo 2"/>
              <a:buNone/>
            </a:pPr>
            <a:endParaRPr sz="155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1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QUERY PLAN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-&gt; Hash Right Join (cost=10.00..1900.21 rows=5000 width=558)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Hash Cond: ((pg.name)::text = ch."OriginStateName")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-&gt; Nested Loop Left Join (cost=10.00..1899.09 rows=295 width=532)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Join Filter: ((pg.country_code)::text = (my.code)::text)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-&gt; Seq Scan on public.pg_tbl_states pg (cost=0.00..1.59 rows=59 width=16)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-&gt; Materialize (cost=10.00..1015.00 rows=1000 width=528)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    -&gt; Foreign Scan on public.mysql_tbl_countries my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(cost=10.00..1010.00 rows=1000 width=528)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5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Remote query: </a:t>
            </a: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`code`, `name` </a:t>
            </a: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`db`.`mysql_tbl_countries</a:t>
            </a: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-&gt; Hash (cost=0.00..0.00 rows=0 width=36)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-&gt; Foreign Scan on public.clickhouse_tbl_ontime 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(cost=0.00..0.00 	       rows=0 width=36)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Output: ch."Year", ch."OriginStateName"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50"/>
              <a:buFont typeface="Courier New"/>
              <a:buNone/>
            </a:pPr>
            <a:r>
              <a:rPr lang="en-US" sz="1550" b="0" i="0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5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Remote SQL: </a:t>
            </a: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"Year", "OriginStateName" </a:t>
            </a:r>
            <a:r>
              <a:rPr lang="en-US" sz="155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"default".ontime</a:t>
            </a:r>
            <a:endParaRPr sz="155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144000" y="144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Push Down – A Performance Feature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80000" y="900000"/>
            <a:ext cx="11880000" cy="504000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and function push down</a:t>
            </a:r>
            <a:endParaRPr dirty="0"/>
          </a:p>
          <a:p>
            <a:pPr marL="342900" marR="0" lvl="0" indent="-3429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 push down</a:t>
            </a:r>
            <a:endParaRPr dirty="0"/>
          </a:p>
          <a:p>
            <a:pPr marL="342900" marR="0" lvl="0" indent="-3429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push down</a:t>
            </a:r>
            <a:endParaRPr dirty="0"/>
          </a:p>
          <a:p>
            <a:pPr marL="342900" marR="0" lvl="0" indent="-3429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push down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 dirty="0">
                <a:solidFill>
                  <a:srgbClr val="262F63"/>
                </a:solidFill>
              </a:rPr>
              <a:t>PostgreSQL Foreign Data Wrapper - JOIN Push Down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9" name="Google Shape;289;p27"/>
          <p:cNvSpPr/>
          <p:nvPr/>
        </p:nvSpPr>
        <p:spPr>
          <a:xfrm>
            <a:off x="180000" y="900000"/>
            <a:ext cx="11880000" cy="5016758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200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(VERBOSE, COST off)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1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FROM postgres_tbl_name 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1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postgres_tbl_job j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1" i="0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(j.name_id &gt;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n.id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1" i="0" u="none" strike="noStrike" cap="none">
              <a:solidFill>
                <a:srgbClr val="1C28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PLAN                                                     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Foreign Scan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Output: n.id, n.name, j.id, j.job_title, j.name_id</a:t>
            </a:r>
            <a:endParaRPr sz="200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Relations: (public.postgres_tbl_job j)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LEFT JOIN (public.postgres_tbl_name 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Remote SQL: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r2.id, r2.job_title, r2.name_id, r1.id, r1.name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FROM (public.postgres_tbl_job r2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public.postgres_tbl_name r1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ON    (((r2.name_id &gt; r1.id))))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PostgreSQL Foreign Data Wrapper - Aggregate Push Down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180000" y="900000"/>
            <a:ext cx="11880000" cy="2339102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VERBOSE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count(*)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postgres_tbl_name;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PLAN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Foreign Scan  (cost=108.53..152.69 rows=1 width=8)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Output: (count(*))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Relations: Aggregate on (public.postgres_tbl_name)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Remote SQL: SELECT count(*) FROM public.postgres_tbl_name</a:t>
            </a:r>
            <a:endParaRPr sz="1400" b="1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(4 rows)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sz="140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180000" y="3429000"/>
            <a:ext cx="11880000" cy="2593018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 VERBOSE SELECT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count(*)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mysql_tbl_continents;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PLAN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--------------------------------------------------------------------------------------------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>
                <a:solidFill>
                  <a:srgbClr val="FF382B"/>
                </a:solidFill>
                <a:latin typeface="Courier New"/>
                <a:ea typeface="Courier New"/>
                <a:cs typeface="Courier New"/>
                <a:sym typeface="Courier New"/>
              </a:rPr>
              <a:t>Aggregate  (cost=1012.50..1012.51 rows=1 width=8)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Output: count(*)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-&gt;  Foreign Scan on public.mysql_tbl_continents  (cost=10.00..1010.00 rows=1000 width=0)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Output: continent_id, continent_name</a:t>
            </a:r>
            <a:endParaRPr sz="140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Local server startup cost: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400" b="1" i="0" u="none" strike="noStrike" cap="none">
                <a:solidFill>
                  <a:srgbClr val="FF382B"/>
                </a:solidFill>
                <a:latin typeface="Courier New"/>
                <a:ea typeface="Courier New"/>
                <a:cs typeface="Courier New"/>
                <a:sym typeface="Courier New"/>
              </a:rPr>
              <a:t>Remote query: SELECT NULL FROM `db`.`mysql_tbl_continents`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(6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 dirty="0">
                <a:solidFill>
                  <a:srgbClr val="262F63"/>
                </a:solidFill>
              </a:rPr>
              <a:t>DML Support</a:t>
            </a:r>
            <a:endParaRPr sz="3000" dirty="0">
              <a:solidFill>
                <a:srgbClr val="262F63"/>
              </a:solidFill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180000" y="899999"/>
            <a:ext cx="11880000" cy="3265601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marR="0" lvl="0" indent="-30479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Char char="•"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PostgreSQL </a:t>
            </a:r>
            <a:r>
              <a:rPr lang="en-US" sz="2000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has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 DML support </a:t>
            </a:r>
            <a:endParaRPr dirty="0"/>
          </a:p>
          <a:p>
            <a:pPr marL="304792" marR="0" lvl="0" indent="-30479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Char char="•"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There are a number of Foreign Data Wrappers that support DML such as: </a:t>
            </a:r>
            <a:endParaRPr sz="20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Char char="○"/>
            </a:pPr>
            <a:r>
              <a:rPr lang="en-US" sz="2000" b="0" i="0" u="none" strike="noStrike" cap="none" dirty="0" err="1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postgres_fdw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endParaRPr sz="20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Char char="○"/>
            </a:pPr>
            <a:r>
              <a:rPr lang="en-US" sz="2000" b="0" i="0" u="none" strike="noStrike" cap="none" dirty="0" err="1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mysql_fdw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endParaRPr sz="20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Exo 2"/>
              <a:buChar char="○"/>
            </a:pPr>
            <a:r>
              <a:rPr lang="en-US" sz="2000" b="0" i="0" u="none" strike="noStrike" cap="none" dirty="0" err="1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oracle_fdw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endParaRPr sz="20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80000" y="864000"/>
            <a:ext cx="11520000" cy="50400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600"/>
            </a:pPr>
            <a:r>
              <a:rPr lang="en-US" sz="3000" dirty="0"/>
              <a:t>Connections 1/2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36BE8F-E6DC-2146-873D-C4E43E2BA79E}"/>
              </a:ext>
            </a:extLst>
          </p:cNvPr>
          <p:cNvGrpSpPr/>
          <p:nvPr/>
        </p:nvGrpSpPr>
        <p:grpSpPr>
          <a:xfrm>
            <a:off x="862362" y="1502297"/>
            <a:ext cx="10426837" cy="2970562"/>
            <a:chOff x="862362" y="1502297"/>
            <a:chExt cx="10426837" cy="2970562"/>
          </a:xfrm>
        </p:grpSpPr>
        <p:pic>
          <p:nvPicPr>
            <p:cNvPr id="177" name="Google Shape;177;p1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37974" y="2477159"/>
              <a:ext cx="1800000" cy="72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78" name="Google Shape;178;p1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489199" y="2477159"/>
              <a:ext cx="1800000" cy="72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sp>
          <p:nvSpPr>
            <p:cNvPr id="188" name="Google Shape;188;p17"/>
            <p:cNvSpPr/>
            <p:nvPr/>
          </p:nvSpPr>
          <p:spPr>
            <a:xfrm>
              <a:off x="862362" y="2477159"/>
              <a:ext cx="1800000" cy="72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 dirty="0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Client</a:t>
              </a:r>
              <a:endParaRPr dirty="0"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613586" y="2477159"/>
              <a:ext cx="1800000" cy="72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MySQL_FDW</a:t>
              </a:r>
              <a:endParaRPr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6F3E5E-FC3C-0C4A-B060-E8FA20677818}"/>
                </a:ext>
              </a:extLst>
            </p:cNvPr>
            <p:cNvSpPr/>
            <p:nvPr/>
          </p:nvSpPr>
          <p:spPr>
            <a:xfrm>
              <a:off x="1383720" y="2043287"/>
              <a:ext cx="3118244" cy="433872"/>
            </a:xfrm>
            <a:custGeom>
              <a:avLst/>
              <a:gdLst>
                <a:gd name="connsiteX0" fmla="*/ 0 w 6129867"/>
                <a:gd name="connsiteY0" fmla="*/ 869250 h 869250"/>
                <a:gd name="connsiteX1" fmla="*/ 3510845 w 6129867"/>
                <a:gd name="connsiteY1" fmla="*/ 6 h 869250"/>
                <a:gd name="connsiteX2" fmla="*/ 6129867 w 6129867"/>
                <a:gd name="connsiteY2" fmla="*/ 857961 h 86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9867" h="869250">
                  <a:moveTo>
                    <a:pt x="0" y="869250"/>
                  </a:moveTo>
                  <a:cubicBezTo>
                    <a:pt x="1244600" y="435568"/>
                    <a:pt x="2489201" y="1887"/>
                    <a:pt x="3510845" y="6"/>
                  </a:cubicBezTo>
                  <a:cubicBezTo>
                    <a:pt x="4532489" y="-1875"/>
                    <a:pt x="5331178" y="428043"/>
                    <a:pt x="6129867" y="857961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C1BBDF7-A923-504A-A106-12D4D545594A}"/>
                </a:ext>
              </a:extLst>
            </p:cNvPr>
            <p:cNvSpPr/>
            <p:nvPr/>
          </p:nvSpPr>
          <p:spPr>
            <a:xfrm>
              <a:off x="4637974" y="2043289"/>
              <a:ext cx="2778826" cy="430764"/>
            </a:xfrm>
            <a:custGeom>
              <a:avLst/>
              <a:gdLst>
                <a:gd name="connsiteX0" fmla="*/ 0 w 6129867"/>
                <a:gd name="connsiteY0" fmla="*/ 869250 h 869250"/>
                <a:gd name="connsiteX1" fmla="*/ 3510845 w 6129867"/>
                <a:gd name="connsiteY1" fmla="*/ 6 h 869250"/>
                <a:gd name="connsiteX2" fmla="*/ 6129867 w 6129867"/>
                <a:gd name="connsiteY2" fmla="*/ 857961 h 86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9867" h="869250">
                  <a:moveTo>
                    <a:pt x="0" y="869250"/>
                  </a:moveTo>
                  <a:cubicBezTo>
                    <a:pt x="1244600" y="435568"/>
                    <a:pt x="2489201" y="1887"/>
                    <a:pt x="3510845" y="6"/>
                  </a:cubicBezTo>
                  <a:cubicBezTo>
                    <a:pt x="4532489" y="-1875"/>
                    <a:pt x="5331178" y="428043"/>
                    <a:pt x="6129867" y="857961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DFF7012-8073-4B45-9DB9-F43FE9B3F886}"/>
                </a:ext>
              </a:extLst>
            </p:cNvPr>
            <p:cNvSpPr/>
            <p:nvPr/>
          </p:nvSpPr>
          <p:spPr>
            <a:xfrm>
              <a:off x="7552810" y="2043287"/>
              <a:ext cx="3118244" cy="430765"/>
            </a:xfrm>
            <a:custGeom>
              <a:avLst/>
              <a:gdLst>
                <a:gd name="connsiteX0" fmla="*/ 0 w 6129867"/>
                <a:gd name="connsiteY0" fmla="*/ 869250 h 869250"/>
                <a:gd name="connsiteX1" fmla="*/ 3510845 w 6129867"/>
                <a:gd name="connsiteY1" fmla="*/ 6 h 869250"/>
                <a:gd name="connsiteX2" fmla="*/ 6129867 w 6129867"/>
                <a:gd name="connsiteY2" fmla="*/ 857961 h 86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9867" h="869250">
                  <a:moveTo>
                    <a:pt x="0" y="869250"/>
                  </a:moveTo>
                  <a:cubicBezTo>
                    <a:pt x="1244600" y="435568"/>
                    <a:pt x="2489201" y="1887"/>
                    <a:pt x="3510845" y="6"/>
                  </a:cubicBezTo>
                  <a:cubicBezTo>
                    <a:pt x="4532489" y="-1875"/>
                    <a:pt x="5331178" y="428043"/>
                    <a:pt x="6129867" y="857961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C1A30A2-9DCA-2248-8DE7-E5198B6EAB1B}"/>
                </a:ext>
              </a:extLst>
            </p:cNvPr>
            <p:cNvSpPr/>
            <p:nvPr/>
          </p:nvSpPr>
          <p:spPr>
            <a:xfrm>
              <a:off x="7597422" y="3206044"/>
              <a:ext cx="3093156" cy="553156"/>
            </a:xfrm>
            <a:custGeom>
              <a:avLst/>
              <a:gdLst>
                <a:gd name="connsiteX0" fmla="*/ 3093156 w 3093156"/>
                <a:gd name="connsiteY0" fmla="*/ 0 h 790250"/>
                <a:gd name="connsiteX1" fmla="*/ 1467556 w 3093156"/>
                <a:gd name="connsiteY1" fmla="*/ 790223 h 790250"/>
                <a:gd name="connsiteX2" fmla="*/ 0 w 3093156"/>
                <a:gd name="connsiteY2" fmla="*/ 22578 h 7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3156" h="790250">
                  <a:moveTo>
                    <a:pt x="3093156" y="0"/>
                  </a:moveTo>
                  <a:cubicBezTo>
                    <a:pt x="2538119" y="393230"/>
                    <a:pt x="1983082" y="786460"/>
                    <a:pt x="1467556" y="790223"/>
                  </a:cubicBezTo>
                  <a:cubicBezTo>
                    <a:pt x="952030" y="793986"/>
                    <a:pt x="476015" y="408282"/>
                    <a:pt x="0" y="2257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D577CD4-C28F-A94B-ADF4-F5001FB976FE}"/>
                </a:ext>
              </a:extLst>
            </p:cNvPr>
            <p:cNvSpPr/>
            <p:nvPr/>
          </p:nvSpPr>
          <p:spPr>
            <a:xfrm>
              <a:off x="4529202" y="3214929"/>
              <a:ext cx="3093156" cy="553156"/>
            </a:xfrm>
            <a:custGeom>
              <a:avLst/>
              <a:gdLst>
                <a:gd name="connsiteX0" fmla="*/ 3093156 w 3093156"/>
                <a:gd name="connsiteY0" fmla="*/ 0 h 790250"/>
                <a:gd name="connsiteX1" fmla="*/ 1467556 w 3093156"/>
                <a:gd name="connsiteY1" fmla="*/ 790223 h 790250"/>
                <a:gd name="connsiteX2" fmla="*/ 0 w 3093156"/>
                <a:gd name="connsiteY2" fmla="*/ 22578 h 7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3156" h="790250">
                  <a:moveTo>
                    <a:pt x="3093156" y="0"/>
                  </a:moveTo>
                  <a:cubicBezTo>
                    <a:pt x="2538119" y="393230"/>
                    <a:pt x="1983082" y="786460"/>
                    <a:pt x="1467556" y="790223"/>
                  </a:cubicBezTo>
                  <a:cubicBezTo>
                    <a:pt x="952030" y="793986"/>
                    <a:pt x="476015" y="408282"/>
                    <a:pt x="0" y="2257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538E827-79BB-0341-9675-758D88B76CE3}"/>
                </a:ext>
              </a:extLst>
            </p:cNvPr>
            <p:cNvSpPr/>
            <p:nvPr/>
          </p:nvSpPr>
          <p:spPr>
            <a:xfrm>
              <a:off x="1408808" y="3228807"/>
              <a:ext cx="3093156" cy="553156"/>
            </a:xfrm>
            <a:custGeom>
              <a:avLst/>
              <a:gdLst>
                <a:gd name="connsiteX0" fmla="*/ 3093156 w 3093156"/>
                <a:gd name="connsiteY0" fmla="*/ 0 h 790250"/>
                <a:gd name="connsiteX1" fmla="*/ 1467556 w 3093156"/>
                <a:gd name="connsiteY1" fmla="*/ 790223 h 790250"/>
                <a:gd name="connsiteX2" fmla="*/ 0 w 3093156"/>
                <a:gd name="connsiteY2" fmla="*/ 22578 h 7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3156" h="790250">
                  <a:moveTo>
                    <a:pt x="3093156" y="0"/>
                  </a:moveTo>
                  <a:cubicBezTo>
                    <a:pt x="2538119" y="393230"/>
                    <a:pt x="1983082" y="786460"/>
                    <a:pt x="1467556" y="790223"/>
                  </a:cubicBezTo>
                  <a:cubicBezTo>
                    <a:pt x="952030" y="793986"/>
                    <a:pt x="476015" y="408282"/>
                    <a:pt x="0" y="2257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34FE61-CE2D-B149-9F16-F544548644ED}"/>
                </a:ext>
              </a:extLst>
            </p:cNvPr>
            <p:cNvSpPr txBox="1"/>
            <p:nvPr/>
          </p:nvSpPr>
          <p:spPr>
            <a:xfrm>
              <a:off x="2271658" y="1673494"/>
              <a:ext cx="2089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PostgreSQL Query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5AB749-9254-1342-8C66-A3AEA89CDCC4}"/>
                </a:ext>
              </a:extLst>
            </p:cNvPr>
            <p:cNvSpPr txBox="1"/>
            <p:nvPr/>
          </p:nvSpPr>
          <p:spPr>
            <a:xfrm>
              <a:off x="5362222" y="1640876"/>
              <a:ext cx="1659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MySQL Query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667B35-A343-BD49-A04E-F087E099128B}"/>
                </a:ext>
              </a:extLst>
            </p:cNvPr>
            <p:cNvSpPr txBox="1"/>
            <p:nvPr/>
          </p:nvSpPr>
          <p:spPr>
            <a:xfrm>
              <a:off x="8413586" y="1502297"/>
              <a:ext cx="2089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Connect to MySQL</a:t>
              </a:r>
              <a:br>
                <a:rPr lang="en-US" dirty="0"/>
              </a:br>
              <a:r>
                <a:rPr lang="en-US" dirty="0"/>
                <a:t>4. MySQL Query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9397DCB-00BE-2440-912B-7BD5143E5F43}"/>
                </a:ext>
              </a:extLst>
            </p:cNvPr>
            <p:cNvSpPr txBox="1"/>
            <p:nvPr/>
          </p:nvSpPr>
          <p:spPr>
            <a:xfrm>
              <a:off x="5113867" y="3935816"/>
              <a:ext cx="263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7. Results, concerted to tuples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9159F4-52A8-5A47-98B8-E7AF133A7DC3}"/>
                </a:ext>
              </a:extLst>
            </p:cNvPr>
            <p:cNvSpPr txBox="1"/>
            <p:nvPr/>
          </p:nvSpPr>
          <p:spPr>
            <a:xfrm>
              <a:off x="8753367" y="3949639"/>
              <a:ext cx="2089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Results</a:t>
              </a:r>
              <a:br>
                <a:rPr lang="en-US" dirty="0"/>
              </a:br>
              <a:r>
                <a:rPr lang="en-US" dirty="0"/>
                <a:t>6. Disconnect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832D3A-BA54-C84C-B526-3E08F9CB0E26}"/>
                </a:ext>
              </a:extLst>
            </p:cNvPr>
            <p:cNvSpPr txBox="1"/>
            <p:nvPr/>
          </p:nvSpPr>
          <p:spPr>
            <a:xfrm>
              <a:off x="2377072" y="4057360"/>
              <a:ext cx="208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8. Results tuples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6571BA-0822-A74D-8A6B-81D6252F22FE}"/>
              </a:ext>
            </a:extLst>
          </p:cNvPr>
          <p:cNvSpPr txBox="1"/>
          <p:nvPr/>
        </p:nvSpPr>
        <p:spPr>
          <a:xfrm>
            <a:off x="2942842" y="2706262"/>
            <a:ext cx="61863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j-lt"/>
                <a:ea typeface="Exo 2"/>
                <a:cs typeface="Exo 2"/>
                <a:sym typeface="Exo 2"/>
              </a:rPr>
              <a:t>Do we really need to Disconnect / Connect on each query?</a:t>
            </a:r>
          </a:p>
          <a:p>
            <a:endParaRPr lang="en-US" sz="1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370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Why? Accessing Data From Multiple Sources</a:t>
            </a:r>
            <a:endParaRPr sz="3000">
              <a:solidFill>
                <a:srgbClr val="262F63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80000" y="900000"/>
            <a:ext cx="11880000" cy="5040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* from multiple “Database Engines” and generate results?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80000" y="1426775"/>
            <a:ext cx="11483100" cy="4653900"/>
          </a:xfrm>
          <a:prstGeom prst="rect">
            <a:avLst/>
          </a:prstGeom>
          <a:solidFill>
            <a:srgbClr val="F4F3E8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97" name="Google Shape;97;p1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926" y="1741314"/>
            <a:ext cx="1080000" cy="72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98" name="Google Shape;98;p1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433" y="1816548"/>
            <a:ext cx="1080000" cy="72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99" name="Google Shape;99;p1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0467" y="3283992"/>
            <a:ext cx="1080000" cy="72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00" name="Google Shape;100;p1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2976" y="3137502"/>
            <a:ext cx="1080000" cy="72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01" name="Google Shape;101;p1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02976" y="4580328"/>
            <a:ext cx="1080000" cy="72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02" name="Google Shape;102;p14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55701" y="4677620"/>
            <a:ext cx="1080000" cy="72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02501" y="5036846"/>
            <a:ext cx="1080000" cy="72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80000" y="864000"/>
            <a:ext cx="11520000" cy="50400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600"/>
            </a:pPr>
            <a:r>
              <a:rPr lang="en-US" sz="3000" dirty="0"/>
              <a:t>Connections 2/2</a:t>
            </a:r>
            <a:endParaRPr dirty="0"/>
          </a:p>
        </p:txBody>
      </p:sp>
      <p:pic>
        <p:nvPicPr>
          <p:cNvPr id="177" name="Google Shape;177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7974" y="2477159"/>
            <a:ext cx="180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78" name="Google Shape;178;p1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9199" y="2477159"/>
            <a:ext cx="180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sp>
        <p:nvSpPr>
          <p:cNvPr id="188" name="Google Shape;188;p17"/>
          <p:cNvSpPr/>
          <p:nvPr/>
        </p:nvSpPr>
        <p:spPr>
          <a:xfrm>
            <a:off x="862362" y="2477159"/>
            <a:ext cx="1800000" cy="720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0950" tIns="45700" rIns="6095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7"/>
              <a:buFont typeface="Exo 2"/>
              <a:buNone/>
            </a:pPr>
            <a:r>
              <a:rPr lang="en-US" sz="1067" b="0" i="0" u="none" strike="noStrike" cap="none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Client</a:t>
            </a:r>
            <a:endParaRPr dirty="0"/>
          </a:p>
        </p:txBody>
      </p:sp>
      <p:sp>
        <p:nvSpPr>
          <p:cNvPr id="195" name="Google Shape;195;p17"/>
          <p:cNvSpPr/>
          <p:nvPr/>
        </p:nvSpPr>
        <p:spPr>
          <a:xfrm>
            <a:off x="6613586" y="2477159"/>
            <a:ext cx="1800000" cy="720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0950" tIns="45700" rIns="6095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7"/>
              <a:buFont typeface="Calibri"/>
              <a:buNone/>
            </a:pPr>
            <a:r>
              <a:rPr lang="en-US" sz="1067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MySQL FDW</a:t>
            </a:r>
            <a:endParaRPr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6F3E5E-FC3C-0C4A-B060-E8FA20677818}"/>
              </a:ext>
            </a:extLst>
          </p:cNvPr>
          <p:cNvSpPr/>
          <p:nvPr/>
        </p:nvSpPr>
        <p:spPr>
          <a:xfrm>
            <a:off x="1383720" y="2043287"/>
            <a:ext cx="3118244" cy="433872"/>
          </a:xfrm>
          <a:custGeom>
            <a:avLst/>
            <a:gdLst>
              <a:gd name="connsiteX0" fmla="*/ 0 w 6129867"/>
              <a:gd name="connsiteY0" fmla="*/ 869250 h 869250"/>
              <a:gd name="connsiteX1" fmla="*/ 3510845 w 6129867"/>
              <a:gd name="connsiteY1" fmla="*/ 6 h 869250"/>
              <a:gd name="connsiteX2" fmla="*/ 6129867 w 6129867"/>
              <a:gd name="connsiteY2" fmla="*/ 857961 h 86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9867" h="869250">
                <a:moveTo>
                  <a:pt x="0" y="869250"/>
                </a:moveTo>
                <a:cubicBezTo>
                  <a:pt x="1244600" y="435568"/>
                  <a:pt x="2489201" y="1887"/>
                  <a:pt x="3510845" y="6"/>
                </a:cubicBezTo>
                <a:cubicBezTo>
                  <a:pt x="4532489" y="-1875"/>
                  <a:pt x="5331178" y="428043"/>
                  <a:pt x="6129867" y="8579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6C1BBDF7-A923-504A-A106-12D4D545594A}"/>
              </a:ext>
            </a:extLst>
          </p:cNvPr>
          <p:cNvSpPr/>
          <p:nvPr/>
        </p:nvSpPr>
        <p:spPr>
          <a:xfrm>
            <a:off x="4637974" y="2043289"/>
            <a:ext cx="2778826" cy="430764"/>
          </a:xfrm>
          <a:custGeom>
            <a:avLst/>
            <a:gdLst>
              <a:gd name="connsiteX0" fmla="*/ 0 w 6129867"/>
              <a:gd name="connsiteY0" fmla="*/ 869250 h 869250"/>
              <a:gd name="connsiteX1" fmla="*/ 3510845 w 6129867"/>
              <a:gd name="connsiteY1" fmla="*/ 6 h 869250"/>
              <a:gd name="connsiteX2" fmla="*/ 6129867 w 6129867"/>
              <a:gd name="connsiteY2" fmla="*/ 857961 h 86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9867" h="869250">
                <a:moveTo>
                  <a:pt x="0" y="869250"/>
                </a:moveTo>
                <a:cubicBezTo>
                  <a:pt x="1244600" y="435568"/>
                  <a:pt x="2489201" y="1887"/>
                  <a:pt x="3510845" y="6"/>
                </a:cubicBezTo>
                <a:cubicBezTo>
                  <a:pt x="4532489" y="-1875"/>
                  <a:pt x="5331178" y="428043"/>
                  <a:pt x="6129867" y="8579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DFF7012-8073-4B45-9DB9-F43FE9B3F886}"/>
              </a:ext>
            </a:extLst>
          </p:cNvPr>
          <p:cNvSpPr/>
          <p:nvPr/>
        </p:nvSpPr>
        <p:spPr>
          <a:xfrm>
            <a:off x="7552810" y="2043287"/>
            <a:ext cx="3118244" cy="430765"/>
          </a:xfrm>
          <a:custGeom>
            <a:avLst/>
            <a:gdLst>
              <a:gd name="connsiteX0" fmla="*/ 0 w 6129867"/>
              <a:gd name="connsiteY0" fmla="*/ 869250 h 869250"/>
              <a:gd name="connsiteX1" fmla="*/ 3510845 w 6129867"/>
              <a:gd name="connsiteY1" fmla="*/ 6 h 869250"/>
              <a:gd name="connsiteX2" fmla="*/ 6129867 w 6129867"/>
              <a:gd name="connsiteY2" fmla="*/ 857961 h 86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9867" h="869250">
                <a:moveTo>
                  <a:pt x="0" y="869250"/>
                </a:moveTo>
                <a:cubicBezTo>
                  <a:pt x="1244600" y="435568"/>
                  <a:pt x="2489201" y="1887"/>
                  <a:pt x="3510845" y="6"/>
                </a:cubicBezTo>
                <a:cubicBezTo>
                  <a:pt x="4532489" y="-1875"/>
                  <a:pt x="5331178" y="428043"/>
                  <a:pt x="6129867" y="8579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C1A30A2-9DCA-2248-8DE7-E5198B6EAB1B}"/>
              </a:ext>
            </a:extLst>
          </p:cNvPr>
          <p:cNvSpPr/>
          <p:nvPr/>
        </p:nvSpPr>
        <p:spPr>
          <a:xfrm>
            <a:off x="7597422" y="3206044"/>
            <a:ext cx="3093156" cy="553156"/>
          </a:xfrm>
          <a:custGeom>
            <a:avLst/>
            <a:gdLst>
              <a:gd name="connsiteX0" fmla="*/ 3093156 w 3093156"/>
              <a:gd name="connsiteY0" fmla="*/ 0 h 790250"/>
              <a:gd name="connsiteX1" fmla="*/ 1467556 w 3093156"/>
              <a:gd name="connsiteY1" fmla="*/ 790223 h 790250"/>
              <a:gd name="connsiteX2" fmla="*/ 0 w 3093156"/>
              <a:gd name="connsiteY2" fmla="*/ 22578 h 7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3156" h="790250">
                <a:moveTo>
                  <a:pt x="3093156" y="0"/>
                </a:moveTo>
                <a:cubicBezTo>
                  <a:pt x="2538119" y="393230"/>
                  <a:pt x="1983082" y="786460"/>
                  <a:pt x="1467556" y="790223"/>
                </a:cubicBezTo>
                <a:cubicBezTo>
                  <a:pt x="952030" y="793986"/>
                  <a:pt x="476015" y="408282"/>
                  <a:pt x="0" y="225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D577CD4-C28F-A94B-ADF4-F5001FB976FE}"/>
              </a:ext>
            </a:extLst>
          </p:cNvPr>
          <p:cNvSpPr/>
          <p:nvPr/>
        </p:nvSpPr>
        <p:spPr>
          <a:xfrm>
            <a:off x="4529202" y="3214929"/>
            <a:ext cx="3093156" cy="553156"/>
          </a:xfrm>
          <a:custGeom>
            <a:avLst/>
            <a:gdLst>
              <a:gd name="connsiteX0" fmla="*/ 3093156 w 3093156"/>
              <a:gd name="connsiteY0" fmla="*/ 0 h 790250"/>
              <a:gd name="connsiteX1" fmla="*/ 1467556 w 3093156"/>
              <a:gd name="connsiteY1" fmla="*/ 790223 h 790250"/>
              <a:gd name="connsiteX2" fmla="*/ 0 w 3093156"/>
              <a:gd name="connsiteY2" fmla="*/ 22578 h 7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3156" h="790250">
                <a:moveTo>
                  <a:pt x="3093156" y="0"/>
                </a:moveTo>
                <a:cubicBezTo>
                  <a:pt x="2538119" y="393230"/>
                  <a:pt x="1983082" y="786460"/>
                  <a:pt x="1467556" y="790223"/>
                </a:cubicBezTo>
                <a:cubicBezTo>
                  <a:pt x="952030" y="793986"/>
                  <a:pt x="476015" y="408282"/>
                  <a:pt x="0" y="225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0538E827-79BB-0341-9675-758D88B76CE3}"/>
              </a:ext>
            </a:extLst>
          </p:cNvPr>
          <p:cNvSpPr/>
          <p:nvPr/>
        </p:nvSpPr>
        <p:spPr>
          <a:xfrm>
            <a:off x="1408808" y="3228807"/>
            <a:ext cx="3093156" cy="553156"/>
          </a:xfrm>
          <a:custGeom>
            <a:avLst/>
            <a:gdLst>
              <a:gd name="connsiteX0" fmla="*/ 3093156 w 3093156"/>
              <a:gd name="connsiteY0" fmla="*/ 0 h 790250"/>
              <a:gd name="connsiteX1" fmla="*/ 1467556 w 3093156"/>
              <a:gd name="connsiteY1" fmla="*/ 790223 h 790250"/>
              <a:gd name="connsiteX2" fmla="*/ 0 w 3093156"/>
              <a:gd name="connsiteY2" fmla="*/ 22578 h 7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3156" h="790250">
                <a:moveTo>
                  <a:pt x="3093156" y="0"/>
                </a:moveTo>
                <a:cubicBezTo>
                  <a:pt x="2538119" y="393230"/>
                  <a:pt x="1983082" y="786460"/>
                  <a:pt x="1467556" y="790223"/>
                </a:cubicBezTo>
                <a:cubicBezTo>
                  <a:pt x="952030" y="793986"/>
                  <a:pt x="476015" y="408282"/>
                  <a:pt x="0" y="225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4FE61-CE2D-B149-9F16-F544548644ED}"/>
              </a:ext>
            </a:extLst>
          </p:cNvPr>
          <p:cNvSpPr txBox="1"/>
          <p:nvPr/>
        </p:nvSpPr>
        <p:spPr>
          <a:xfrm>
            <a:off x="2265690" y="1483598"/>
            <a:ext cx="208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PostgreSQL Query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5AB749-9254-1342-8C66-A3AEA89CDCC4}"/>
              </a:ext>
            </a:extLst>
          </p:cNvPr>
          <p:cNvSpPr txBox="1"/>
          <p:nvPr/>
        </p:nvSpPr>
        <p:spPr>
          <a:xfrm>
            <a:off x="5343727" y="1486987"/>
            <a:ext cx="165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MySQL Query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667B35-A343-BD49-A04E-F087E099128B}"/>
              </a:ext>
            </a:extLst>
          </p:cNvPr>
          <p:cNvSpPr txBox="1"/>
          <p:nvPr/>
        </p:nvSpPr>
        <p:spPr>
          <a:xfrm>
            <a:off x="7258756" y="1286853"/>
            <a:ext cx="3452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 Find Connection</a:t>
            </a:r>
          </a:p>
          <a:p>
            <a:r>
              <a:rPr lang="en-US" dirty="0"/>
              <a:t>3.2 Failed to find - Connect to MySQL</a:t>
            </a:r>
            <a:br>
              <a:rPr lang="en-US" dirty="0"/>
            </a:br>
            <a:r>
              <a:rPr lang="en-US" dirty="0"/>
              <a:t>4. MySQL Query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397DCB-00BE-2440-912B-7BD5143E5F43}"/>
              </a:ext>
            </a:extLst>
          </p:cNvPr>
          <p:cNvSpPr txBox="1"/>
          <p:nvPr/>
        </p:nvSpPr>
        <p:spPr>
          <a:xfrm>
            <a:off x="4870939" y="3935816"/>
            <a:ext cx="287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Results, (PostgreSQL tuples)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9159F4-52A8-5A47-98B8-E7AF133A7DC3}"/>
              </a:ext>
            </a:extLst>
          </p:cNvPr>
          <p:cNvSpPr txBox="1"/>
          <p:nvPr/>
        </p:nvSpPr>
        <p:spPr>
          <a:xfrm>
            <a:off x="8753367" y="3949639"/>
            <a:ext cx="20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Results</a:t>
            </a:r>
            <a:br>
              <a:rPr lang="en-US" dirty="0"/>
            </a:b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832D3A-BA54-C84C-B526-3E08F9CB0E26}"/>
              </a:ext>
            </a:extLst>
          </p:cNvPr>
          <p:cNvSpPr txBox="1"/>
          <p:nvPr/>
        </p:nvSpPr>
        <p:spPr>
          <a:xfrm>
            <a:off x="2377072" y="4057360"/>
            <a:ext cx="208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Results tuples</a:t>
            </a:r>
          </a:p>
        </p:txBody>
      </p:sp>
    </p:spTree>
    <p:extLst>
      <p:ext uri="{BB962C8B-B14F-4D97-AF65-F5344CB8AC3E}">
        <p14:creationId xmlns:p14="http://schemas.microsoft.com/office/powerpoint/2010/main" val="374132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5996112" y="300026"/>
            <a:ext cx="5684362" cy="4962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0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6000"/>
              <a:buFont typeface="Arial"/>
              <a:buNone/>
            </a:pPr>
            <a:r>
              <a:rPr lang="en-US" sz="10000" b="1" dirty="0"/>
              <a:t>?</a:t>
            </a:r>
            <a:endParaRPr sz="10000" b="1" dirty="0"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i="1" dirty="0"/>
              <a:t>“Poor leaders rarely ask questions of themselves or others. Good leaders, on the other hand, ask many questions. Great leaders ask the great questions.</a:t>
            </a:r>
            <a:r>
              <a:rPr lang="en-US" dirty="0"/>
              <a:t>” </a:t>
            </a:r>
            <a:endParaRPr dirty="0"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dirty="0"/>
              <a:t>Michael Marquardt author of </a:t>
            </a:r>
            <a:br>
              <a:rPr lang="en-US" dirty="0"/>
            </a:br>
            <a:r>
              <a:rPr lang="en-US" dirty="0"/>
              <a:t>Leading with Questions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11680474" y="6267750"/>
            <a:ext cx="3393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21</a:t>
            </a:fld>
            <a:endParaRPr/>
          </a:p>
        </p:txBody>
      </p:sp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979C192B-AB3E-4A43-876C-CA05D21D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1527289"/>
            <a:ext cx="5194300" cy="37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207650" y="299890"/>
            <a:ext cx="10515600" cy="1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</a:pPr>
            <a:r>
              <a:rPr lang="en-US" sz="3000" dirty="0"/>
              <a:t>Thank You to Our Sponsors</a:t>
            </a:r>
            <a:endParaRPr sz="3000" dirty="0"/>
          </a:p>
        </p:txBody>
      </p:sp>
      <p:sp>
        <p:nvSpPr>
          <p:cNvPr id="308" name="Google Shape;308;p30"/>
          <p:cNvSpPr/>
          <p:nvPr/>
        </p:nvSpPr>
        <p:spPr>
          <a:xfrm>
            <a:off x="207661" y="1628858"/>
            <a:ext cx="11887200" cy="4389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309" name="Google Shape;309;p30"/>
          <p:cNvGrpSpPr/>
          <p:nvPr/>
        </p:nvGrpSpPr>
        <p:grpSpPr>
          <a:xfrm>
            <a:off x="356710" y="2643886"/>
            <a:ext cx="11486384" cy="1377696"/>
            <a:chOff x="358815" y="2617914"/>
            <a:chExt cx="11486384" cy="1377696"/>
          </a:xfrm>
        </p:grpSpPr>
        <p:pic>
          <p:nvPicPr>
            <p:cNvPr id="310" name="Google Shape;310;p30" descr="https://www.percona.com/live/19/sites/default/files/altinity.jpg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8815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0" descr="https://www.percona.com/live/19/sites/default/files/pingcap_0.jpg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90332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0" descr="https://www.percona.com/live/19/sites/default/files/smart-style.jpg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221849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0" descr="https://www.percona.com/live/19/sites/default/files/facebook.jpg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153366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0" descr="https://www.percona.com/live/19/sites/default/files/scalegrid-logo.png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84883" y="2617954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0" descr="https://www.percona.com/live/19/sites/default/files/vendita.jpg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t="14150"/>
            <a:stretch/>
          </p:blipFill>
          <p:spPr>
            <a:xfrm>
              <a:off x="10016399" y="2812908"/>
              <a:ext cx="1828800" cy="11826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0"/>
          <p:cNvGrpSpPr/>
          <p:nvPr/>
        </p:nvGrpSpPr>
        <p:grpSpPr>
          <a:xfrm>
            <a:off x="353850" y="3773297"/>
            <a:ext cx="11492104" cy="1377696"/>
            <a:chOff x="358815" y="3741799"/>
            <a:chExt cx="11492104" cy="1377696"/>
          </a:xfrm>
        </p:grpSpPr>
        <p:pic>
          <p:nvPicPr>
            <p:cNvPr id="317" name="Google Shape;317;p30" descr="https://www.percona.com/live/19/sites/default/files/intel-optane.jpg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8815" y="3741799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0" descr="https://www.percona.com/live/19/sites/default/files/galera_cluster.jpg">
              <a:hlinkClick r:id="rId17"/>
            </p:cNvPr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291476" y="3741839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0" descr="https://www.percona.com/live/19/sites/default/files/proxysql_logo.jpg">
              <a:hlinkClick r:id="rId19"/>
            </p:cNvPr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224137" y="3741839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30" descr="https://www.percona.com/live/19/sites/default/files/aiven.jpg">
              <a:hlinkClick r:id="rId21"/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156798" y="3741839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0" descr="https://www.percona.com/live/19/sites/default/files/pythian-sponsor.jpg">
              <a:hlinkClick r:id="rId23"/>
            </p:cNvPr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8089459" y="3970134"/>
              <a:ext cx="1828800" cy="921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30" descr="https://www.percona.com/live/19/sites/default/files/mariadb.jpg">
              <a:hlinkClick r:id="rId25"/>
            </p:cNvPr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10022119" y="3744847"/>
              <a:ext cx="1828800" cy="1371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30"/>
          <p:cNvGrpSpPr/>
          <p:nvPr/>
        </p:nvGrpSpPr>
        <p:grpSpPr>
          <a:xfrm>
            <a:off x="1338137" y="4902709"/>
            <a:ext cx="9523531" cy="1380226"/>
            <a:chOff x="1154266" y="4902709"/>
            <a:chExt cx="9523531" cy="1380226"/>
          </a:xfrm>
        </p:grpSpPr>
        <p:pic>
          <p:nvPicPr>
            <p:cNvPr id="324" name="Google Shape;324;p30" descr="https://www.percona.com/live/19/sites/default/files/fsf.png">
              <a:hlinkClick r:id="rId27"/>
            </p:cNvPr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1154266" y="4902709"/>
              <a:ext cx="1828800" cy="138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0" descr="https://www.percona.com/live/19/sites/default/files/planetscale-sponsor.jpg">
              <a:hlinkClick r:id="rId29"/>
            </p:cNvPr>
            <p:cNvPicPr preferRelativeResize="0"/>
            <p:nvPr/>
          </p:nvPicPr>
          <p:blipFill rotWithShape="1">
            <a:blip r:embed="rId30">
              <a:alphaModFix/>
            </a:blip>
            <a:srcRect b="22684"/>
            <a:stretch/>
          </p:blipFill>
          <p:spPr>
            <a:xfrm>
              <a:off x="3077949" y="4904014"/>
              <a:ext cx="1828800" cy="106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30" descr="https://www.percona.com/live/19/sites/default/files/bloomberg.jpg">
              <a:hlinkClick r:id="rId31"/>
            </p:cNvPr>
            <p:cNvPicPr preferRelativeResize="0"/>
            <p:nvPr/>
          </p:nvPicPr>
          <p:blipFill rotWithShape="1">
            <a:blip r:embed="rId32">
              <a:alphaModFix/>
            </a:blip>
            <a:srcRect b="22688"/>
            <a:stretch/>
          </p:blipFill>
          <p:spPr>
            <a:xfrm>
              <a:off x="5001632" y="4903974"/>
              <a:ext cx="1828800" cy="106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30" descr="https://www.percona.com/live/19/sites/default/files/yelp.jpg">
              <a:hlinkClick r:id="rId33"/>
            </p:cNvPr>
            <p:cNvPicPr preferRelativeResize="0"/>
            <p:nvPr/>
          </p:nvPicPr>
          <p:blipFill rotWithShape="1">
            <a:blip r:embed="rId34">
              <a:alphaModFix/>
            </a:blip>
            <a:srcRect b="22688"/>
            <a:stretch/>
          </p:blipFill>
          <p:spPr>
            <a:xfrm>
              <a:off x="6925315" y="4903974"/>
              <a:ext cx="1828800" cy="106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0" descr="https://www.percona.com/live/19/sites/default/files/atc.jpg">
              <a:hlinkClick r:id="rId35"/>
            </p:cNvPr>
            <p:cNvPicPr preferRelativeResize="0"/>
            <p:nvPr/>
          </p:nvPicPr>
          <p:blipFill rotWithShape="1">
            <a:blip r:embed="rId36">
              <a:alphaModFix/>
            </a:blip>
            <a:srcRect t="17706" b="22688"/>
            <a:stretch/>
          </p:blipFill>
          <p:spPr>
            <a:xfrm>
              <a:off x="8848997" y="5147945"/>
              <a:ext cx="1828800" cy="8211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0"/>
          <p:cNvGrpSpPr/>
          <p:nvPr/>
        </p:nvGrpSpPr>
        <p:grpSpPr>
          <a:xfrm>
            <a:off x="345752" y="1514515"/>
            <a:ext cx="11508300" cy="1475171"/>
            <a:chOff x="345752" y="1514515"/>
            <a:chExt cx="11508300" cy="1475171"/>
          </a:xfrm>
        </p:grpSpPr>
        <p:grpSp>
          <p:nvGrpSpPr>
            <p:cNvPr id="330" name="Google Shape;330;p30"/>
            <p:cNvGrpSpPr/>
            <p:nvPr/>
          </p:nvGrpSpPr>
          <p:grpSpPr>
            <a:xfrm>
              <a:off x="345752" y="1514515"/>
              <a:ext cx="11508300" cy="1377656"/>
              <a:chOff x="358815" y="1514515"/>
              <a:chExt cx="11508300" cy="1377656"/>
            </a:xfrm>
          </p:grpSpPr>
          <p:pic>
            <p:nvPicPr>
              <p:cNvPr id="331" name="Google Shape;331;p30" descr="Continuent">
                <a:hlinkClick r:id="rId37"/>
              </p:cNvPr>
              <p:cNvPicPr preferRelativeResize="0"/>
              <p:nvPr/>
            </p:nvPicPr>
            <p:blipFill rotWithShape="1">
              <a:blip r:embed="rId38">
                <a:alphaModFix/>
              </a:blip>
              <a:srcRect t="14250"/>
              <a:stretch/>
            </p:blipFill>
            <p:spPr>
              <a:xfrm>
                <a:off x="358815" y="1710815"/>
                <a:ext cx="1828800" cy="1181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" name="Google Shape;332;p30" descr="VividCortex">
                <a:hlinkClick r:id="rId39"/>
              </p:cNvPr>
              <p:cNvPicPr preferRelativeResize="0"/>
              <p:nvPr/>
            </p:nvPicPr>
            <p:blipFill rotWithShape="1">
              <a:blip r:embed="rId40">
                <a:alphaModFix/>
              </a:blip>
              <a:srcRect/>
              <a:stretch/>
            </p:blipFill>
            <p:spPr>
              <a:xfrm>
                <a:off x="2294715" y="1514515"/>
                <a:ext cx="1828800" cy="13776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" name="Google Shape;333;p30" descr="https://www.percona.com/live/19/sites/default/files/veritas-logo.jpg">
                <a:hlinkClick r:id="rId41"/>
              </p:cNvPr>
              <p:cNvPicPr preferRelativeResize="0"/>
              <p:nvPr/>
            </p:nvPicPr>
            <p:blipFill rotWithShape="1">
              <a:blip r:embed="rId42">
                <a:alphaModFix/>
              </a:blip>
              <a:srcRect t="14157"/>
              <a:stretch/>
            </p:blipFill>
            <p:spPr>
              <a:xfrm>
                <a:off x="4230615" y="1709509"/>
                <a:ext cx="1828800" cy="11826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" name="Google Shape;334;p30" descr="https://www.percona.com/live/19/sites/default/files/edb-sponsor.jpg">
                <a:hlinkClick r:id="rId43"/>
              </p:cNvPr>
              <p:cNvPicPr preferRelativeResize="0"/>
              <p:nvPr/>
            </p:nvPicPr>
            <p:blipFill rotWithShape="1">
              <a:blip r:embed="rId44">
                <a:alphaModFix/>
              </a:blip>
              <a:srcRect t="14157"/>
              <a:stretch/>
            </p:blipFill>
            <p:spPr>
              <a:xfrm>
                <a:off x="8102415" y="1709509"/>
                <a:ext cx="1828800" cy="11826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335;p30" descr="https://www.percona.com/live/19/sites/default/files/mysql.jpg">
                <a:hlinkClick r:id="rId45"/>
              </p:cNvPr>
              <p:cNvPicPr preferRelativeResize="0"/>
              <p:nvPr/>
            </p:nvPicPr>
            <p:blipFill rotWithShape="1">
              <a:blip r:embed="rId46">
                <a:alphaModFix/>
              </a:blip>
              <a:srcRect t="14157"/>
              <a:stretch/>
            </p:blipFill>
            <p:spPr>
              <a:xfrm>
                <a:off x="10038315" y="1709509"/>
                <a:ext cx="1828800" cy="11826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6" name="Google Shape;336;p30"/>
            <p:cNvPicPr preferRelativeResize="0"/>
            <p:nvPr/>
          </p:nvPicPr>
          <p:blipFill rotWithShape="1">
            <a:blip r:embed="rId47">
              <a:alphaModFix/>
            </a:blip>
            <a:srcRect t="14156"/>
            <a:stretch/>
          </p:blipFill>
          <p:spPr>
            <a:xfrm>
              <a:off x="6257692" y="1807023"/>
              <a:ext cx="1828800" cy="11826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>
              <a:buSzPts val="4000"/>
            </a:pPr>
            <a:r>
              <a:rPr lang="en-US" sz="3000" dirty="0"/>
              <a:t>Rate My Session</a:t>
            </a:r>
            <a:endParaRPr sz="3000" dirty="0"/>
          </a:p>
        </p:txBody>
      </p:sp>
      <p:pic>
        <p:nvPicPr>
          <p:cNvPr id="342" name="Google Shape;342;p31" descr="Content Placeholder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437" y="980048"/>
            <a:ext cx="2978332" cy="5092121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</p:pic>
      <p:pic>
        <p:nvPicPr>
          <p:cNvPr id="343" name="Google Shape;343;p31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254" y="980048"/>
            <a:ext cx="2960330" cy="505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 descr="Picture 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3068" y="980048"/>
            <a:ext cx="2939144" cy="502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Application Architecture 1/2</a:t>
            </a:r>
            <a:endParaRPr sz="2600" b="0">
              <a:solidFill>
                <a:srgbClr val="262F63"/>
              </a:solidFill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180000" y="864000"/>
            <a:ext cx="11880000" cy="5040000"/>
            <a:chOff x="180000" y="864000"/>
            <a:chExt cx="11880000" cy="5040000"/>
          </a:xfrm>
        </p:grpSpPr>
        <p:sp>
          <p:nvSpPr>
            <p:cNvPr id="110" name="Google Shape;110;p15"/>
            <p:cNvSpPr/>
            <p:nvPr/>
          </p:nvSpPr>
          <p:spPr>
            <a:xfrm>
              <a:off x="180000" y="864000"/>
              <a:ext cx="11880000" cy="5040000"/>
            </a:xfrm>
            <a:prstGeom prst="rect">
              <a:avLst/>
            </a:prstGeom>
            <a:solidFill>
              <a:srgbClr val="F5F3E7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737"/>
                </a:buClr>
                <a:buSzPts val="1800"/>
                <a:buFont typeface="Exo 2"/>
                <a:buNone/>
              </a:pPr>
              <a:endParaRPr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189144" y="1044780"/>
              <a:ext cx="1429890" cy="523999"/>
            </a:xfrm>
            <a:prstGeom prst="roundRect">
              <a:avLst>
                <a:gd name="adj" fmla="val 12472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libmysqlclient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189144" y="1843153"/>
              <a:ext cx="1429890" cy="523999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Libpq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189144" y="2641526"/>
              <a:ext cx="1429890" cy="523999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libmongo-c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189144" y="3439899"/>
              <a:ext cx="1429890" cy="523999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JDBC</a:t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189144" y="5036646"/>
              <a:ext cx="1429890" cy="523999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ODBC</a:t>
              </a:r>
              <a:endParaRPr sz="1467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08191" y="956292"/>
              <a:ext cx="2276044" cy="480766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endParaRPr sz="1467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420013" y="1752499"/>
              <a:ext cx="210508" cy="3594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45700" rIns="6095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U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endParaRPr sz="1467" b="0" i="0" u="none" strike="noStrike" cap="none">
                <a:solidFill>
                  <a:srgbClr val="002060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P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P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L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I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I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N</a:t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23426" y="999222"/>
              <a:ext cx="897587" cy="466198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Join</a:t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766907" y="999223"/>
              <a:ext cx="823942" cy="4661979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230C"/>
                </a:buClr>
                <a:buSzPts val="1467"/>
                <a:buFont typeface="Exo 2"/>
                <a:buNone/>
              </a:pPr>
              <a:endParaRPr sz="1467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793663" y="1843154"/>
              <a:ext cx="750692" cy="52399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PostgreSQL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793663" y="2641527"/>
              <a:ext cx="750692" cy="52399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MongoDB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793663" y="3439899"/>
              <a:ext cx="750692" cy="52399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JDBC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793663" y="4238272"/>
              <a:ext cx="750692" cy="52399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JDBC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793663" y="1044781"/>
              <a:ext cx="750692" cy="52399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 dirty="0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MySQL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Exo 2"/>
                <a:buNone/>
              </a:pPr>
              <a:r>
                <a:rPr lang="en-US" sz="667" b="0" i="1" u="none" strike="noStrike" cap="none" dirty="0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793663" y="5036646"/>
              <a:ext cx="750692" cy="52399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33"/>
                <a:buFont typeface="Exo 2"/>
                <a:buNone/>
              </a:pPr>
              <a:r>
                <a:rPr lang="en-US" sz="933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ODBC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cxnSp>
          <p:nvCxnSpPr>
            <p:cNvPr id="126" name="Google Shape;126;p15"/>
            <p:cNvCxnSpPr/>
            <p:nvPr/>
          </p:nvCxnSpPr>
          <p:spPr>
            <a:xfrm>
              <a:off x="2590850" y="1352725"/>
              <a:ext cx="3598292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27" name="Google Shape;127;p15"/>
            <p:cNvSpPr/>
            <p:nvPr/>
          </p:nvSpPr>
          <p:spPr>
            <a:xfrm>
              <a:off x="6189144" y="4238272"/>
              <a:ext cx="1429890" cy="523999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JDBC</a:t>
              </a:r>
              <a:endParaRPr/>
            </a:p>
          </p:txBody>
        </p:sp>
        <p:cxnSp>
          <p:nvCxnSpPr>
            <p:cNvPr id="128" name="Google Shape;128;p15"/>
            <p:cNvCxnSpPr/>
            <p:nvPr/>
          </p:nvCxnSpPr>
          <p:spPr>
            <a:xfrm>
              <a:off x="2590850" y="2126306"/>
              <a:ext cx="359829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2590850" y="2915895"/>
              <a:ext cx="359829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2571111" y="3728082"/>
              <a:ext cx="359829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2590850" y="4531664"/>
              <a:ext cx="359829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2684233" y="5314074"/>
              <a:ext cx="350491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7627422" y="1312192"/>
              <a:ext cx="25637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7627422" y="2162103"/>
              <a:ext cx="2560021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5" name="Google Shape;135;p15"/>
            <p:cNvCxnSpPr/>
            <p:nvPr/>
          </p:nvCxnSpPr>
          <p:spPr>
            <a:xfrm>
              <a:off x="7627422" y="2912194"/>
              <a:ext cx="2560021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7627422" y="3731756"/>
              <a:ext cx="1176603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7" name="Google Shape;137;p15"/>
            <p:cNvCxnSpPr/>
            <p:nvPr/>
          </p:nvCxnSpPr>
          <p:spPr>
            <a:xfrm>
              <a:off x="7619034" y="4541094"/>
              <a:ext cx="1196341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8" name="Google Shape;138;p15"/>
            <p:cNvCxnSpPr/>
            <p:nvPr/>
          </p:nvCxnSpPr>
          <p:spPr>
            <a:xfrm>
              <a:off x="7619034" y="5332870"/>
              <a:ext cx="2596575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pic>
          <p:nvPicPr>
            <p:cNvPr id="139" name="Google Shape;139;p1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14250" y="1843153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40" name="Google Shape;140;p1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14250" y="1044780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41" name="Google Shape;141;p15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14250" y="2641526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42" name="Google Shape;142;p15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214250" y="3813717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43" name="Google Shape;143;p15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14937" y="4238272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44" name="Google Shape;144;p15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14937" y="3439898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214250" y="5036645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lvl="0"/>
            <a:r>
              <a:rPr lang="en-US" sz="3600" dirty="0"/>
              <a:t>SQL-MED - Management of External Data</a:t>
            </a:r>
            <a:endParaRPr sz="3600" b="1" i="0" u="none" strike="noStrike" cap="none" dirty="0">
              <a:solidFill>
                <a:srgbClr val="26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  <a:sym typeface="Helvetica Neue"/>
              </a:rPr>
              <a:t>https://</a:t>
            </a:r>
            <a:r>
              <a:rPr lang="en-US" u="sng" dirty="0" err="1">
                <a:solidFill>
                  <a:schemeClr val="hlink"/>
                </a:solidFill>
                <a:sym typeface="Helvetica Neue"/>
              </a:rPr>
              <a:t>wiki.postgresql.org</a:t>
            </a:r>
            <a:r>
              <a:rPr lang="en-US" u="sng" dirty="0">
                <a:solidFill>
                  <a:schemeClr val="hlink"/>
                </a:solidFill>
                <a:sym typeface="Helvetica Neue"/>
              </a:rPr>
              <a:t>/wiki/</a:t>
            </a:r>
            <a:r>
              <a:rPr lang="en-US" u="sng" dirty="0" err="1">
                <a:solidFill>
                  <a:schemeClr val="hlink"/>
                </a:solidFill>
                <a:sym typeface="Helvetica Neue"/>
              </a:rPr>
              <a:t>Foreign_data_wrappers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03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 dirty="0">
                <a:solidFill>
                  <a:srgbClr val="262F63"/>
                </a:solidFill>
              </a:rPr>
              <a:t>SQL-MED - Management of External Data</a:t>
            </a:r>
            <a:endParaRPr dirty="0"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80000" y="864000"/>
            <a:ext cx="11623039" cy="335547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SQL </a:t>
            </a:r>
            <a:r>
              <a:rPr lang="en-US"/>
              <a:t>standard, it is defined by ISO/IEC 9075-9:2008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/>
              <a:t>SQL/MED provides extensions to SQL that define </a:t>
            </a:r>
            <a:r>
              <a:rPr lang="en-US">
                <a:solidFill>
                  <a:srgbClr val="FF0000"/>
                </a:solidFill>
              </a:rPr>
              <a:t>FDW</a:t>
            </a:r>
            <a:r>
              <a:rPr lang="en-US"/>
              <a:t> ( Foreign Data Wrapper)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/>
              <a:t>PostgreSQL start implementing in its core since PostgreSQL Version 9.1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/>
              <a:t>PostgreSQL community builds PostgreSQL FDW called </a:t>
            </a:r>
            <a:r>
              <a:rPr lang="en-US">
                <a:solidFill>
                  <a:srgbClr val="FF0000"/>
                </a:solidFill>
              </a:rPr>
              <a:t>postgresql_fdw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80000" y="4419025"/>
            <a:ext cx="11623038" cy="1621259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there are many </a:t>
            </a:r>
            <a:r>
              <a:rPr lang="en-US" sz="28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FDWs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implemented by other people</a:t>
            </a:r>
            <a:endParaRPr sz="2800" b="0" i="1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https://wiki.postgresql.org/wiki/Foreign_data_wrappers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7"/>
          <p:cNvGrpSpPr/>
          <p:nvPr/>
        </p:nvGrpSpPr>
        <p:grpSpPr>
          <a:xfrm>
            <a:off x="180000" y="864000"/>
            <a:ext cx="11520000" cy="5040000"/>
            <a:chOff x="262800" y="864000"/>
            <a:chExt cx="11520000" cy="5040000"/>
          </a:xfrm>
        </p:grpSpPr>
        <p:sp>
          <p:nvSpPr>
            <p:cNvPr id="158" name="Google Shape;158;p17"/>
            <p:cNvSpPr/>
            <p:nvPr/>
          </p:nvSpPr>
          <p:spPr>
            <a:xfrm>
              <a:off x="262800" y="864000"/>
              <a:ext cx="11520000" cy="5040000"/>
            </a:xfrm>
            <a:prstGeom prst="rect">
              <a:avLst/>
            </a:prstGeom>
            <a:solidFill>
              <a:srgbClr val="F5F3E7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737"/>
                </a:buClr>
                <a:buSzPts val="1800"/>
                <a:buFont typeface="Exo 2"/>
                <a:buNone/>
              </a:pPr>
              <a:endParaRPr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248071" y="1106032"/>
              <a:ext cx="1440000" cy="540000"/>
            </a:xfrm>
            <a:prstGeom prst="roundRect">
              <a:avLst>
                <a:gd name="adj" fmla="val 12472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libmysqlclient</a:t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248071" y="1928784"/>
              <a:ext cx="1440000" cy="540000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Libpq</a:t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248071" y="2751536"/>
              <a:ext cx="1440000" cy="540000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libmongo-c</a:t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248071" y="3574288"/>
              <a:ext cx="1440000" cy="540000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JDBC</a:t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248071" y="5219793"/>
              <a:ext cx="1440000" cy="540000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ODBC</a:t>
              </a:r>
              <a:endParaRPr sz="1467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cxnSp>
          <p:nvCxnSpPr>
            <p:cNvPr id="164" name="Google Shape;164;p17"/>
            <p:cNvCxnSpPr/>
            <p:nvPr/>
          </p:nvCxnSpPr>
          <p:spPr>
            <a:xfrm>
              <a:off x="5534280" y="1410469"/>
              <a:ext cx="7200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5" name="Google Shape;165;p17"/>
            <p:cNvSpPr/>
            <p:nvPr/>
          </p:nvSpPr>
          <p:spPr>
            <a:xfrm>
              <a:off x="6248071" y="4397040"/>
              <a:ext cx="1440000" cy="540000"/>
            </a:xfrm>
            <a:prstGeom prst="roundRect">
              <a:avLst>
                <a:gd name="adj" fmla="val 16926"/>
              </a:avLst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JDBC</a:t>
              </a:r>
              <a:endParaRPr/>
            </a:p>
          </p:txBody>
        </p:sp>
        <p:cxnSp>
          <p:nvCxnSpPr>
            <p:cNvPr id="166" name="Google Shape;166;p17"/>
            <p:cNvCxnSpPr/>
            <p:nvPr/>
          </p:nvCxnSpPr>
          <p:spPr>
            <a:xfrm>
              <a:off x="5529599" y="2192501"/>
              <a:ext cx="7200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7" name="Google Shape;167;p17"/>
            <p:cNvCxnSpPr/>
            <p:nvPr/>
          </p:nvCxnSpPr>
          <p:spPr>
            <a:xfrm>
              <a:off x="5534280" y="3030469"/>
              <a:ext cx="7200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8" name="Google Shape;168;p17"/>
            <p:cNvCxnSpPr/>
            <p:nvPr/>
          </p:nvCxnSpPr>
          <p:spPr>
            <a:xfrm>
              <a:off x="5534280" y="3867457"/>
              <a:ext cx="7200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9" name="Google Shape;169;p17"/>
            <p:cNvCxnSpPr/>
            <p:nvPr/>
          </p:nvCxnSpPr>
          <p:spPr>
            <a:xfrm>
              <a:off x="5534280" y="4695577"/>
              <a:ext cx="7200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0" name="Google Shape;170;p17"/>
            <p:cNvCxnSpPr/>
            <p:nvPr/>
          </p:nvCxnSpPr>
          <p:spPr>
            <a:xfrm>
              <a:off x="5534280" y="5501878"/>
              <a:ext cx="7200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1" name="Google Shape;171;p17"/>
            <p:cNvCxnSpPr/>
            <p:nvPr/>
          </p:nvCxnSpPr>
          <p:spPr>
            <a:xfrm>
              <a:off x="7696519" y="1381610"/>
              <a:ext cx="258182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2" name="Google Shape;172;p17"/>
            <p:cNvCxnSpPr/>
            <p:nvPr/>
          </p:nvCxnSpPr>
          <p:spPr>
            <a:xfrm>
              <a:off x="7696519" y="2257474"/>
              <a:ext cx="2578121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3" name="Google Shape;173;p17"/>
            <p:cNvCxnSpPr/>
            <p:nvPr/>
          </p:nvCxnSpPr>
          <p:spPr>
            <a:xfrm>
              <a:off x="7696519" y="3030469"/>
              <a:ext cx="2578121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4" name="Google Shape;174;p17"/>
            <p:cNvCxnSpPr/>
            <p:nvPr/>
          </p:nvCxnSpPr>
          <p:spPr>
            <a:xfrm>
              <a:off x="7696519" y="3875057"/>
              <a:ext cx="1184922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5" name="Google Shape;175;p17"/>
            <p:cNvCxnSpPr/>
            <p:nvPr/>
          </p:nvCxnSpPr>
          <p:spPr>
            <a:xfrm>
              <a:off x="7688071" y="4709109"/>
              <a:ext cx="12048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6" name="Google Shape;176;p17"/>
            <p:cNvCxnSpPr/>
            <p:nvPr/>
          </p:nvCxnSpPr>
          <p:spPr>
            <a:xfrm>
              <a:off x="7688071" y="5525062"/>
              <a:ext cx="261493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pic>
          <p:nvPicPr>
            <p:cNvPr id="177" name="Google Shape;177;p1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01638" y="1928784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78" name="Google Shape;178;p1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01637" y="1106032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79" name="Google Shape;179;p1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01636" y="2751536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80" name="Google Shape;180;p17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301636" y="4092080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81" name="Google Shape;181;p17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892431" y="4397040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82" name="Google Shape;182;p17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92431" y="3574288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pic>
          <p:nvPicPr>
            <p:cNvPr id="183" name="Google Shape;183;p1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301636" y="5219793"/>
              <a:ext cx="936000" cy="54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4" name="Google Shape;184;p17"/>
            <p:cNvSpPr/>
            <p:nvPr/>
          </p:nvSpPr>
          <p:spPr>
            <a:xfrm>
              <a:off x="2546580" y="957600"/>
              <a:ext cx="2964294" cy="48060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endParaRPr sz="1467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670332" y="953794"/>
              <a:ext cx="1680680" cy="4805999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FDW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 </a:t>
              </a:r>
              <a:endParaRPr sz="1467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6800" y="957600"/>
              <a:ext cx="1620222" cy="48060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endParaRPr sz="1467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421200" y="1576698"/>
              <a:ext cx="211996" cy="3704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45700" rIns="6095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U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67"/>
                <a:buFont typeface="Exo 2"/>
                <a:buNone/>
              </a:pPr>
              <a:endParaRPr sz="1467" b="0" i="0" u="none" strike="noStrike" cap="none">
                <a:solidFill>
                  <a:srgbClr val="002060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P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P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L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I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I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N</a:t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936177" y="1894589"/>
              <a:ext cx="756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PostgreSQL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no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936177" y="2717341"/>
              <a:ext cx="756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MongoDB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936177" y="3540093"/>
              <a:ext cx="756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Spark</a:t>
              </a:r>
              <a:endParaRPr sz="1067" b="0" i="0" u="none" strike="sng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936177" y="4362845"/>
              <a:ext cx="756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Hive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936177" y="1071837"/>
              <a:ext cx="756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0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MySQL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Exo 2"/>
                <a:buNone/>
              </a:pPr>
              <a:r>
                <a:rPr lang="en-US" sz="667" b="0" i="1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936177" y="5185598"/>
              <a:ext cx="756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33"/>
                <a:buFont typeface="Exo 2"/>
                <a:buNone/>
              </a:pPr>
              <a:r>
                <a:rPr lang="en-US" sz="933" b="0" i="0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Clickhouse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Exo 2"/>
                <a:buNone/>
              </a:pPr>
              <a:r>
                <a:rPr lang="en-US" sz="1067" b="0" i="1" u="none" strike="sngStrike" cap="none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Module</a:t>
              </a:r>
              <a:endParaRPr/>
            </a:p>
          </p:txBody>
        </p:sp>
        <p:cxnSp>
          <p:nvCxnSpPr>
            <p:cNvPr id="194" name="Google Shape;194;p17"/>
            <p:cNvCxnSpPr/>
            <p:nvPr/>
          </p:nvCxnSpPr>
          <p:spPr>
            <a:xfrm>
              <a:off x="2050637" y="3313559"/>
              <a:ext cx="4428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95" name="Google Shape;195;p17"/>
            <p:cNvSpPr/>
            <p:nvPr/>
          </p:nvSpPr>
          <p:spPr>
            <a:xfrm>
              <a:off x="4201438" y="1928784"/>
              <a:ext cx="1080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postgres_fdw </a:t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201438" y="2751536"/>
              <a:ext cx="1080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mogo_fdw</a:t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201438" y="3574288"/>
              <a:ext cx="1080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hdfs_fdw</a:t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01438" y="4397040"/>
              <a:ext cx="1080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hdfs_fdw</a:t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201438" y="1106032"/>
              <a:ext cx="1080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mysql_fdw</a:t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201438" y="5219793"/>
              <a:ext cx="1080000" cy="5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0950" tIns="45700" rIns="6095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67"/>
                <a:buFont typeface="Calibri"/>
                <a:buNone/>
              </a:pPr>
              <a:r>
                <a:rPr lang="en-US" sz="1067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file_fdw</a:t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3217674" y="2253999"/>
              <a:ext cx="211996" cy="2350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45700" rIns="6095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67"/>
                <a:buFont typeface="Exo 2"/>
                <a:buNone/>
              </a:pPr>
              <a:r>
                <a:rPr lang="en-US" sz="1467" b="0" i="0" u="none" strike="noStrike" cap="none">
                  <a:solidFill>
                    <a:srgbClr val="002060"/>
                  </a:solidFill>
                  <a:latin typeface="Exo 2"/>
                  <a:ea typeface="Exo 2"/>
                  <a:cs typeface="Exo 2"/>
                  <a:sym typeface="Exo 2"/>
                </a:rPr>
                <a:t>PostgreSQL</a:t>
              </a:r>
              <a:endParaRPr sz="1467" b="0" i="0" u="none" strike="noStrike" cap="none">
                <a:solidFill>
                  <a:srgbClr val="002060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</p:grp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Application Architecture 2/2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Example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80000" y="862200"/>
            <a:ext cx="11520000" cy="5040000"/>
          </a:xfrm>
          <a:prstGeom prst="rect">
            <a:avLst/>
          </a:prstGeom>
          <a:solidFill>
            <a:srgbClr val="F4F3E8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80400" y="1620437"/>
            <a:ext cx="2160000" cy="5400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US States  / Cities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680400" y="3294783"/>
            <a:ext cx="2160000" cy="5400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Countries  / Country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680400" y="4971983"/>
            <a:ext cx="2160000" cy="5400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Flight Information</a:t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337" y="1620437"/>
            <a:ext cx="936000" cy="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337" y="3294783"/>
            <a:ext cx="936000" cy="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337" y="4971983"/>
            <a:ext cx="936000" cy="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18"/>
          <p:cNvSpPr txBox="1"/>
          <p:nvPr/>
        </p:nvSpPr>
        <p:spPr>
          <a:xfrm>
            <a:off x="8917626" y="1620425"/>
            <a:ext cx="2506200" cy="5400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pg_tbl_states</a:t>
            </a:r>
            <a:endParaRPr sz="18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8912550" y="3176950"/>
            <a:ext cx="2506200" cy="7641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mysql_tbl_continents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mysql_tbl_countries</a:t>
            </a:r>
            <a:endParaRPr dirty="0"/>
          </a:p>
        </p:txBody>
      </p:sp>
      <p:sp>
        <p:nvSpPr>
          <p:cNvPr id="217" name="Google Shape;217;p18"/>
          <p:cNvSpPr txBox="1"/>
          <p:nvPr/>
        </p:nvSpPr>
        <p:spPr>
          <a:xfrm>
            <a:off x="8917625" y="5057325"/>
            <a:ext cx="2563200" cy="3693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clickhouse_tbl_ontime</a:t>
            </a:r>
            <a:endParaRPr sz="1800" b="0" i="0" u="none" strike="noStrike" cap="non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18" name="Google Shape;218;p1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649" y="1620437"/>
            <a:ext cx="936000" cy="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219" name="Google Shape;219;p1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5649" y="3294783"/>
            <a:ext cx="936000" cy="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25649" y="4971983"/>
            <a:ext cx="936000" cy="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Setup mysqldb_fdw (MySQL)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180000" y="900000"/>
            <a:ext cx="11623039" cy="52322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EXTENSION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mysqldb_fdw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80000" y="1507382"/>
            <a:ext cx="11623039" cy="1323439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SERVER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mysql_svr</a:t>
            </a:r>
            <a:endParaRPr sz="1600" b="0" i="1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FOREIGN DATA WRAPPER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mysqldb_fdw</a:t>
            </a:r>
            <a:endParaRPr sz="16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'127.0.0.1',</a:t>
            </a:r>
            <a:endParaRPr sz="1600" b="0" i="1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'3306’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990A"/>
              </a:buClr>
              <a:buSzPts val="1600"/>
              <a:buFont typeface="Exo 2"/>
              <a:buNone/>
            </a:pPr>
            <a:endParaRPr sz="1600" b="0" i="1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180000" y="2952783"/>
            <a:ext cx="11623039" cy="830997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USER MAPPING FOR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Exo 2"/>
              <a:buNone/>
            </a:pPr>
            <a:r>
              <a:rPr lang="en-US" sz="1500" b="0" i="1" u="none" strike="noStrike" cap="none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                   </a:t>
            </a:r>
            <a:r>
              <a:rPr lang="en-US" sz="16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SERVER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mysql_svr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 OPTIONS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mysql_user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1600" b="1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'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mysql_pass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229" name="Google Shape;229;p19"/>
          <p:cNvSpPr/>
          <p:nvPr/>
        </p:nvSpPr>
        <p:spPr>
          <a:xfrm>
            <a:off x="180000" y="3905742"/>
            <a:ext cx="5760000" cy="216000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-US" sz="1600" b="1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TABLE </a:t>
            </a:r>
            <a:r>
              <a:rPr lang="en-US" sz="16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mysql_tbl_continents</a:t>
            </a:r>
            <a:endParaRPr sz="1600" b="0" i="1" u="none" strike="noStrike" cap="none">
              <a:solidFill>
                <a:srgbClr val="1C28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VARCHAR(2),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VARCHAR(255)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600"/>
              <a:buFont typeface="Courier New"/>
              <a:buNone/>
            </a:pP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) SERVER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mysql_svr OPTIONS(dbname ‘db’)</a:t>
            </a:r>
            <a:r>
              <a:rPr lang="en-US" sz="16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endParaRPr sz="1600" b="0" i="1" u="none" strike="noStrike" cap="none">
              <a:solidFill>
                <a:srgbClr val="1C28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endParaRPr sz="1600" b="0" i="1" u="none" strike="noStrike" cap="none">
              <a:solidFill>
                <a:srgbClr val="1C28B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6035040" y="3905742"/>
            <a:ext cx="5760000" cy="2160000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-US" sz="1500" b="1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TABLE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mysql_tbl_countries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VARCHAR(2),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VARCHAR(255),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full_name      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VARCHAR(255),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iso3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CHAR(3),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INTEGER,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500"/>
              <a:buFont typeface="Courier New"/>
              <a:buNone/>
            </a:pP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1" u="none" strike="noStrike" cap="none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continent_code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VARCHAR(2)</a:t>
            </a:r>
            <a:b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) SERVER </a:t>
            </a:r>
            <a:r>
              <a:rPr lang="en-US" sz="15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mysql_svr OPTIONS (</a:t>
            </a:r>
            <a:r>
              <a:rPr lang="en-US" sz="15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-US" sz="15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‘db’)</a:t>
            </a:r>
            <a:r>
              <a:rPr lang="en-US" sz="15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144000" y="144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262F63"/>
                </a:solidFill>
              </a:rPr>
              <a:t> Setup clickhousedb_fdw (ClickHouse)</a:t>
            </a:r>
            <a:endParaRPr sz="3000">
              <a:solidFill>
                <a:srgbClr val="262F63"/>
              </a:solidFill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79999" y="900000"/>
            <a:ext cx="11623039" cy="604012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900"/>
              <a:buFont typeface="Courier New"/>
              <a:buNone/>
            </a:pPr>
            <a:r>
              <a:rPr lang="en-US" sz="1900" b="0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-US" sz="1900" b="1" i="1" u="none" strike="noStrike" cap="none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EXTENSION</a:t>
            </a:r>
            <a:r>
              <a:rPr lang="en-US" sz="19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clickhousedb_fdw</a:t>
            </a:r>
            <a:r>
              <a:rPr lang="en-US" sz="19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179999" y="1661284"/>
            <a:ext cx="11623039" cy="1261884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-US" sz="1900" b="1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clickhouse_svr</a:t>
            </a:r>
            <a:endParaRPr sz="1900" b="0" i="1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900" b="1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FOREIGN DATA WRAPPER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mysql_fdw</a:t>
            </a:r>
            <a:endParaRPr sz="1900" b="0" i="1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900" b="1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1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-US" sz="1900" b="0" i="1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1900" b="0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test_database</a:t>
            </a:r>
            <a:r>
              <a:rPr lang="en-US" sz="1900" b="0" i="1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’,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900" b="1" i="1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-US" sz="1900" b="0" i="1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'/use/lib/</a:t>
            </a:r>
            <a:r>
              <a:rPr lang="en-US" sz="1900" b="0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libclickhouseodbc.so</a:t>
            </a:r>
            <a:r>
              <a:rPr lang="en-US" sz="1900" b="0" i="1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 </a:t>
            </a:r>
            <a:endParaRPr sz="1900" b="0" i="1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179999" y="3080440"/>
            <a:ext cx="11623039" cy="677108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900"/>
              <a:buFont typeface="Courier New"/>
              <a:buNone/>
            </a:pPr>
            <a:r>
              <a:rPr lang="en-US" b="0" i="1" u="none" strike="noStrike" cap="none" dirty="0">
                <a:solidFill>
                  <a:srgbClr val="1C28BE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 </a:t>
            </a:r>
            <a:r>
              <a:rPr lang="en-US" b="1" i="1" u="none" strike="noStrike" cap="none" dirty="0">
                <a:solidFill>
                  <a:srgbClr val="1C28BE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 MAPPING FOR</a:t>
            </a:r>
            <a:r>
              <a:rPr lang="en-US" b="1" i="1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0" i="1" u="none" strike="noStrike" cap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</a:t>
            </a:r>
            <a:endParaRPr lang="en-US" b="0" i="1" u="none" strike="noStrike" cap="non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buClr>
                <a:srgbClr val="1C28BE"/>
              </a:buClr>
              <a:buSzPts val="1900"/>
            </a:pPr>
            <a:r>
              <a:rPr lang="en-US" i="1" dirty="0">
                <a:solidFill>
                  <a:srgbClr val="1C28BE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SERVER </a:t>
            </a:r>
            <a:r>
              <a:rPr lang="en-US" i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clickhouse_svr</a:t>
            </a:r>
            <a:endParaRPr lang="en-US" i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900"/>
              <a:buFont typeface="Courier New"/>
              <a:buNone/>
            </a:pPr>
            <a:r>
              <a:rPr lang="en-US" b="1" i="1" u="none" strike="noStrike" cap="none" dirty="0">
                <a:solidFill>
                  <a:srgbClr val="1C28BE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OPTIONS</a:t>
            </a:r>
            <a:r>
              <a:rPr lang="en-US" b="0" i="1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</a:t>
            </a:r>
            <a:r>
              <a:rPr lang="en-US" b="1" i="1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username</a:t>
            </a:r>
            <a:r>
              <a:rPr lang="en-US" b="0" i="1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</a:t>
            </a:r>
            <a:r>
              <a:rPr lang="en-US" b="0" i="1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clickhouse_user</a:t>
            </a:r>
            <a:r>
              <a:rPr lang="en-US" b="0" i="1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’, </a:t>
            </a:r>
            <a:r>
              <a:rPr lang="en-US" b="1" i="1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password</a:t>
            </a:r>
            <a:r>
              <a:rPr lang="en-US" b="0" i="1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</a:t>
            </a:r>
            <a:r>
              <a:rPr lang="en-US" b="0" i="1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clickhouse_pass</a:t>
            </a:r>
            <a:r>
              <a:rPr lang="en-US" b="0" i="1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</a:t>
            </a:r>
            <a:r>
              <a:rPr lang="en-US" b="0" i="1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79999" y="3914820"/>
            <a:ext cx="11623039" cy="2139047"/>
          </a:xfrm>
          <a:prstGeom prst="rect">
            <a:avLst/>
          </a:prstGeom>
          <a:solidFill>
            <a:srgbClr val="F4F3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8BE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-US" sz="1900" b="1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-US" sz="19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 TABLE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clickhouse_tbl_ontime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900" b="0" i="1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   </a:t>
            </a:r>
            <a:r>
              <a:rPr lang="en-US" sz="19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Quarter </a:t>
            </a:r>
            <a:r>
              <a:rPr lang="en-US" sz="19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Month   </a:t>
            </a:r>
            <a:r>
              <a:rPr lang="en-US" sz="1900" b="0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900" b="1" i="1" u="none" strike="noStrike" cap="none" dirty="0">
                <a:solidFill>
                  <a:srgbClr val="1C28BE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clickhouse_svr</a:t>
            </a:r>
            <a:r>
              <a:rPr lang="en-US" sz="19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OPTIONS (</a:t>
            </a:r>
            <a:r>
              <a:rPr lang="en-US" sz="1900" b="1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900" b="1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1900" b="0" i="1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ontime</a:t>
            </a:r>
            <a:r>
              <a:rPr lang="en-US" sz="19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r>
              <a:rPr lang="en-US" sz="19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Exo 2"/>
              <a:buNone/>
            </a:pPr>
            <a:endParaRPr sz="1900" b="0" i="1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M15 Template">
  <a:themeElements>
    <a:clrScheme name="PLAM15 Template">
      <a:dk1>
        <a:srgbClr val="373737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373737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1290</Words>
  <Application>Microsoft Macintosh PowerPoint</Application>
  <PresentationFormat>Widescreen</PresentationFormat>
  <Paragraphs>304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Exo 2</vt:lpstr>
      <vt:lpstr>Helvetica Neue</vt:lpstr>
      <vt:lpstr>PLAM15 Template</vt:lpstr>
      <vt:lpstr>PLAM15 Template</vt:lpstr>
      <vt:lpstr>Join Heterogeneous Databases Using PostgreSQL Foreign Data Wrappers</vt:lpstr>
      <vt:lpstr>Why? Accessing Data From Multiple Sources</vt:lpstr>
      <vt:lpstr>Application Architecture 1/2</vt:lpstr>
      <vt:lpstr>SQL-MED - Management of External Data</vt:lpstr>
      <vt:lpstr>SQL-MED - Management of External Data</vt:lpstr>
      <vt:lpstr>Application Architecture 2/2</vt:lpstr>
      <vt:lpstr>Example</vt:lpstr>
      <vt:lpstr>Setup mysqldb_fdw (MySQL)</vt:lpstr>
      <vt:lpstr> Setup clickhousedb_fdw (ClickHouse)</vt:lpstr>
      <vt:lpstr>SELECT Data From MySQL Using mysqldb_fdw 1/2</vt:lpstr>
      <vt:lpstr>SELECT Data From MySQL Using mysqldb_fdw 2/2</vt:lpstr>
      <vt:lpstr>SELECT Data From Clickhouse Using clickhousedb_fdw</vt:lpstr>
      <vt:lpstr>Join ClickHouse, MySQL and PostgreSQL Using FDW</vt:lpstr>
      <vt:lpstr>EXPLAIN: Join ClickHouse, MySQL and PostgreSQL</vt:lpstr>
      <vt:lpstr>Push Down – A Performance Feature</vt:lpstr>
      <vt:lpstr>PostgreSQL Foreign Data Wrapper - JOIN Push Down </vt:lpstr>
      <vt:lpstr>PostgreSQL Foreign Data Wrapper - Aggregate Push Down</vt:lpstr>
      <vt:lpstr>DML Support</vt:lpstr>
      <vt:lpstr>Connections 1/2</vt:lpstr>
      <vt:lpstr>Connections 2/2</vt:lpstr>
      <vt:lpstr>PowerPoint Presentation</vt:lpstr>
      <vt:lpstr>Thank You to Our Sponsors</vt:lpstr>
      <vt:lpstr>Rate My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Heterogeneous Databases Using PostgreSQL Foreign Data Wrappers</dc:title>
  <dc:creator>Rachel</dc:creator>
  <cp:lastModifiedBy>Ibrar Ahmed</cp:lastModifiedBy>
  <cp:revision>12</cp:revision>
  <dcterms:modified xsi:type="dcterms:W3CDTF">2019-05-30T16:56:51Z</dcterms:modified>
</cp:coreProperties>
</file>