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4111" r:id="rId2"/>
    <p:sldId id="330" r:id="rId3"/>
    <p:sldId id="327" r:id="rId4"/>
    <p:sldId id="257" r:id="rId5"/>
    <p:sldId id="289" r:id="rId6"/>
    <p:sldId id="258" r:id="rId7"/>
    <p:sldId id="4112" r:id="rId8"/>
    <p:sldId id="338" r:id="rId9"/>
    <p:sldId id="4108" r:id="rId10"/>
    <p:sldId id="4106" r:id="rId11"/>
    <p:sldId id="262" r:id="rId12"/>
    <p:sldId id="282" r:id="rId13"/>
    <p:sldId id="261" r:id="rId14"/>
    <p:sldId id="263" r:id="rId15"/>
    <p:sldId id="264" r:id="rId16"/>
    <p:sldId id="265" r:id="rId17"/>
    <p:sldId id="260" r:id="rId18"/>
    <p:sldId id="4109" r:id="rId19"/>
    <p:sldId id="267" r:id="rId20"/>
    <p:sldId id="4117" r:id="rId21"/>
    <p:sldId id="337" r:id="rId22"/>
    <p:sldId id="335" r:id="rId23"/>
    <p:sldId id="4118" r:id="rId24"/>
    <p:sldId id="268" r:id="rId25"/>
    <p:sldId id="269" r:id="rId26"/>
    <p:sldId id="279" r:id="rId27"/>
    <p:sldId id="288" r:id="rId28"/>
    <p:sldId id="270" r:id="rId29"/>
    <p:sldId id="278" r:id="rId30"/>
    <p:sldId id="271" r:id="rId31"/>
    <p:sldId id="272" r:id="rId32"/>
    <p:sldId id="280" r:id="rId33"/>
    <p:sldId id="292" r:id="rId34"/>
    <p:sldId id="281" r:id="rId35"/>
    <p:sldId id="4099" r:id="rId36"/>
  </p:sldIdLst>
  <p:sldSz cx="12192000" cy="6858000"/>
  <p:notesSz cx="6858000" cy="9144000"/>
  <p:embeddedFontLst>
    <p:embeddedFont>
      <p:font typeface="黑体" panose="02010609060101010101" pitchFamily="49" charset="-122"/>
      <p:regular r:id="rId39"/>
    </p:embeddedFont>
    <p:embeddedFont>
      <p:font typeface="Avenir Next Condensed" panose="020B050602020202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Exo 2" pitchFamily="2" charset="77"/>
      <p:regular r:id="rId48"/>
      <p:bold r:id="rId49"/>
      <p:italic r:id="rId50"/>
      <p:boldItalic r:id="rId51"/>
    </p:embeddedFont>
    <p:embeddedFont>
      <p:font typeface="Fairwater Script" panose="02000507000000020003" pitchFamily="2" charset="0"/>
      <p:regular r:id="rId52"/>
      <p:bold r:id="rId53"/>
    </p:embeddedFont>
    <p:embeddedFont>
      <p:font typeface="Ink Free" panose="03080402000500000000" pitchFamily="66" charset="0"/>
      <p:regular r:id="rId54"/>
    </p:embeddedFont>
    <p:embeddedFont>
      <p:font typeface="Poppins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scador" initials="" lastIdx="2" clrIdx="0"/>
  <p:cmAuthor id="1" name="Ibrar Ahmed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C72"/>
    <a:srgbClr val="FF2F92"/>
    <a:srgbClr val="F4F3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/>
    <p:restoredTop sz="94784"/>
  </p:normalViewPr>
  <p:slideViewPr>
    <p:cSldViewPr snapToGrid="0" showGuides="1">
      <p:cViewPr varScale="1">
        <p:scale>
          <a:sx n="126" d="100"/>
          <a:sy n="126" d="100"/>
        </p:scale>
        <p:origin x="216" y="8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6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Index Sizes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B-Tree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526-9E42-BADD-E03860B007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6-9E42-BADD-E03860B00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26-9E42-BADD-E03860B00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Size of Index (KB)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26-9E42-BADD-E03860B0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00"/>
        <c:axId val="964910671"/>
        <c:axId val="550945999"/>
      </c:barChart>
      <c:catAx>
        <c:axId val="96491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50945999"/>
        <c:crosses val="autoZero"/>
        <c:auto val="1"/>
        <c:lblAlgn val="ctr"/>
        <c:lblOffset val="100"/>
        <c:noMultiLvlLbl val="0"/>
      </c:catAx>
      <c:valAx>
        <c:axId val="55094599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70C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96491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BD6C3-23A5-F34F-B5C5-2C2815504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1327C-328B-8E41-946C-D46DA496A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05700-1A07-5842-B85D-D89BC2530A17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FA94-B595-8F4C-8F90-367FDA4BC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78FA-1EF6-D247-AF61-C21E5E0AF2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2160-FE57-534E-AAAE-D16CA0D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6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88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12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8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82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8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11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12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50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6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75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899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2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3680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94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197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84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22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44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71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60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60033" y="5321600"/>
            <a:ext cx="3573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0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942E-5AD1-B442-B2CA-458D39F0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9979F3-24C6-1846-AE61-50623EA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AF4ADD92-C861-2146-BAEB-379963847377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3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95CE8-7C11-F74B-A5B9-8111C0750888}"/>
              </a:ext>
            </a:extLst>
          </p:cNvPr>
          <p:cNvSpPr/>
          <p:nvPr userDrawn="1"/>
        </p:nvSpPr>
        <p:spPr>
          <a:xfrm>
            <a:off x="0" y="762000"/>
            <a:ext cx="12192000" cy="53340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0" name="Rectángulo 22">
            <a:extLst>
              <a:ext uri="{FF2B5EF4-FFF2-40B4-BE49-F238E27FC236}">
                <a16:creationId xmlns:a16="http://schemas.microsoft.com/office/drawing/2014/main" id="{3F423F5A-58F9-9C45-9E09-ECC16D04C372}"/>
              </a:ext>
            </a:extLst>
          </p:cNvPr>
          <p:cNvSpPr/>
          <p:nvPr userDrawn="1"/>
        </p:nvSpPr>
        <p:spPr>
          <a:xfrm>
            <a:off x="-3719" y="1857803"/>
            <a:ext cx="12199438" cy="31423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tIns="45719" rIns="45719" bIns="45719" anchor="ctr"/>
          <a:lstStyle/>
          <a:p>
            <a:pPr algn="ctr">
              <a:defRPr>
                <a:solidFill>
                  <a:srgbClr val="F5F3E7"/>
                </a:solidFill>
                <a:latin typeface="Exo 2"/>
                <a:ea typeface="Exo 2"/>
                <a:cs typeface="Exo 2"/>
                <a:sym typeface="Exo 2"/>
              </a:defRPr>
            </a:pPr>
            <a:endParaRPr sz="700" b="0" i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Straight Connector 12">
            <a:extLst>
              <a:ext uri="{FF2B5EF4-FFF2-40B4-BE49-F238E27FC236}">
                <a16:creationId xmlns:a16="http://schemas.microsoft.com/office/drawing/2014/main" id="{835FCBAC-323E-934F-AB3C-79FC1D7CFB29}"/>
              </a:ext>
            </a:extLst>
          </p:cNvPr>
          <p:cNvSpPr/>
          <p:nvPr userDrawn="1"/>
        </p:nvSpPr>
        <p:spPr>
          <a:xfrm flipH="1" flipV="1">
            <a:off x="934720" y="3811786"/>
            <a:ext cx="10342883" cy="1"/>
          </a:xfrm>
          <a:prstGeom prst="line">
            <a:avLst/>
          </a:prstGeom>
          <a:ln w="25400">
            <a:solidFill>
              <a:srgbClr val="262F63"/>
            </a:solidFill>
            <a:prstDash val="dash"/>
            <a:miter/>
          </a:ln>
        </p:spPr>
        <p:txBody>
          <a:bodyPr lIns="22859" tIns="22859" rIns="22859" bIns="22859"/>
          <a:lstStyle/>
          <a:p>
            <a:endParaRPr sz="7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D37-19BD-3244-B7C3-23D2A8C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8" y="2512611"/>
            <a:ext cx="5320361" cy="1311943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C0BF-645B-5940-84E8-608A635F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104" y="3851542"/>
            <a:ext cx="6139346" cy="306990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8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>
            <a:extLst>
              <a:ext uri="{FF2B5EF4-FFF2-40B4-BE49-F238E27FC236}">
                <a16:creationId xmlns:a16="http://schemas.microsoft.com/office/drawing/2014/main" id="{F02379CE-35F4-6D4A-8B9D-15209010778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90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D6BA014A-F15A-8F4B-B787-0B258D4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8401E798-55F7-D044-9D42-3733FDFEF8C4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0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6A91F8-0642-D54C-9F9B-3EA7757B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08" y="775408"/>
            <a:ext cx="11846763" cy="548106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60B8327-9B07-7249-A981-8049A41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0FB3EB4B-D458-094B-A0C4-5B55A16E716E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918" y="62310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977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2668DBF3-1CA2-0746-AC0A-63D11A59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93DF938A-37E7-214B-A4E5-68E5DAE77F30}"/>
              </a:ext>
            </a:extLst>
          </p:cNvPr>
          <p:cNvSpPr/>
          <p:nvPr userDrawn="1"/>
        </p:nvSpPr>
        <p:spPr>
          <a:xfrm flipV="1">
            <a:off x="154910" y="670881"/>
            <a:ext cx="1184676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750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7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951308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9513088" cy="77912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8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5844-E3C6-DF43-A4BD-FDC9BCC3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908" y="695898"/>
            <a:ext cx="11846763" cy="54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98079F3-8070-794D-8162-EDE7EDA6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1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000" b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" panose="020F050202020403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postgresql.org/docs/current/sql-createindex.html" TargetMode="External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8.svg"/><Relationship Id="rId5" Type="http://schemas.openxmlformats.org/officeDocument/2006/relationships/image" Target="../media/image11.sv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rahmed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greSQL" TargetMode="External"/><Relationship Id="rId7" Type="http://schemas.openxmlformats.org/officeDocument/2006/relationships/hyperlink" Target="https://pixabay.com/en/dialog-tip-advice-hint-speaking-14881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ja.wikipedia.org/wiki/Linux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brarahmed74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9743" y="3136612"/>
            <a:ext cx="8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Deep Dive Into PostgreSQL Indexes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0266" y="4302659"/>
            <a:ext cx="362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</a:pPr>
            <a:r>
              <a:rPr lang="en-US" sz="3200" b="1" dirty="0">
                <a:solidFill>
                  <a:schemeClr val="bg1"/>
                </a:solidFill>
              </a:rPr>
              <a:t>Ibrar Ahmed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Senior Database Architect</a:t>
            </a:r>
          </a:p>
          <a:p>
            <a:pPr>
              <a:buClrTx/>
              <a:buFontTx/>
            </a:pPr>
            <a:r>
              <a:rPr lang="en-US" sz="2000" dirty="0">
                <a:solidFill>
                  <a:schemeClr val="bg1"/>
                </a:solidFill>
              </a:rPr>
              <a:t>Percona LLC</a:t>
            </a: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995DB5FD-955E-3043-B0D4-EBFBC08EECD7}"/>
              </a:ext>
            </a:extLst>
          </p:cNvPr>
          <p:cNvSpPr txBox="1"/>
          <p:nvPr/>
        </p:nvSpPr>
        <p:spPr>
          <a:xfrm>
            <a:off x="379743" y="3717884"/>
            <a:ext cx="780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Technical Breakout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文本框 11">
            <a:extLst>
              <a:ext uri="{FF2B5EF4-FFF2-40B4-BE49-F238E27FC236}">
                <a16:creationId xmlns:a16="http://schemas.microsoft.com/office/drawing/2014/main" id="{06A55628-0258-9B46-B8F9-1B6DAA39F5A1}"/>
              </a:ext>
            </a:extLst>
          </p:cNvPr>
          <p:cNvSpPr txBox="1"/>
          <p:nvPr/>
        </p:nvSpPr>
        <p:spPr>
          <a:xfrm>
            <a:off x="379743" y="400957"/>
            <a:ext cx="7806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Postgres Conference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4800" b="1" dirty="0">
                <a:solidFill>
                  <a:schemeClr val="bg1"/>
                </a:solidFill>
              </a:rPr>
              <a:t>Silicon Valley 2022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>San Jose / United Statues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>April 07-08, 2022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21EA7-95FB-A943-BC07-CC971327E5DD}"/>
              </a:ext>
            </a:extLst>
          </p:cNvPr>
          <p:cNvSpPr txBox="1"/>
          <p:nvPr/>
        </p:nvSpPr>
        <p:spPr>
          <a:xfrm>
            <a:off x="761690" y="36090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PostgreSQL Indexes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37DE7A-49FC-8B4D-AD54-16AB7F1D8BB4}"/>
              </a:ext>
            </a:extLst>
          </p:cNvPr>
          <p:cNvGrpSpPr/>
          <p:nvPr/>
        </p:nvGrpSpPr>
        <p:grpSpPr>
          <a:xfrm>
            <a:off x="2965026" y="3467452"/>
            <a:ext cx="2968933" cy="2968993"/>
            <a:chOff x="2965026" y="3467452"/>
            <a:chExt cx="2968933" cy="2968993"/>
          </a:xfrm>
        </p:grpSpPr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AF794873-1792-7147-8DD5-EB655C7D1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026" y="3467452"/>
              <a:ext cx="2968933" cy="2968993"/>
            </a:xfrm>
            <a:custGeom>
              <a:avLst/>
              <a:gdLst>
                <a:gd name="T0" fmla="*/ 1313778 w 4766"/>
                <a:gd name="T1" fmla="*/ 2978376 h 4766"/>
                <a:gd name="T2" fmla="*/ 134579 w 4766"/>
                <a:gd name="T3" fmla="*/ 1799177 h 4766"/>
                <a:gd name="T4" fmla="*/ 134579 w 4766"/>
                <a:gd name="T5" fmla="*/ 1799177 h 4766"/>
                <a:gd name="T6" fmla="*/ 134579 w 4766"/>
                <a:gd name="T7" fmla="*/ 1313778 h 4766"/>
                <a:gd name="T8" fmla="*/ 1313778 w 4766"/>
                <a:gd name="T9" fmla="*/ 134579 h 4766"/>
                <a:gd name="T10" fmla="*/ 1313778 w 4766"/>
                <a:gd name="T11" fmla="*/ 134579 h 4766"/>
                <a:gd name="T12" fmla="*/ 1799830 w 4766"/>
                <a:gd name="T13" fmla="*/ 134579 h 4766"/>
                <a:gd name="T14" fmla="*/ 2978376 w 4766"/>
                <a:gd name="T15" fmla="*/ 1313778 h 4766"/>
                <a:gd name="T16" fmla="*/ 2978376 w 4766"/>
                <a:gd name="T17" fmla="*/ 1313778 h 4766"/>
                <a:gd name="T18" fmla="*/ 2978376 w 4766"/>
                <a:gd name="T19" fmla="*/ 1799177 h 4766"/>
                <a:gd name="T20" fmla="*/ 1799830 w 4766"/>
                <a:gd name="T21" fmla="*/ 2978376 h 4766"/>
                <a:gd name="T22" fmla="*/ 1799830 w 4766"/>
                <a:gd name="T23" fmla="*/ 2978376 h 4766"/>
                <a:gd name="T24" fmla="*/ 1313778 w 4766"/>
                <a:gd name="T25" fmla="*/ 2978376 h 47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6">
                  <a:moveTo>
                    <a:pt x="2011" y="4559"/>
                  </a:moveTo>
                  <a:lnTo>
                    <a:pt x="206" y="2754"/>
                  </a:lnTo>
                  <a:cubicBezTo>
                    <a:pt x="0" y="2549"/>
                    <a:pt x="0" y="2216"/>
                    <a:pt x="206" y="2011"/>
                  </a:cubicBezTo>
                  <a:lnTo>
                    <a:pt x="2011" y="206"/>
                  </a:lnTo>
                  <a:cubicBezTo>
                    <a:pt x="2216" y="0"/>
                    <a:pt x="2549" y="0"/>
                    <a:pt x="2755" y="206"/>
                  </a:cubicBezTo>
                  <a:lnTo>
                    <a:pt x="4559" y="2011"/>
                  </a:lnTo>
                  <a:cubicBezTo>
                    <a:pt x="4765" y="2216"/>
                    <a:pt x="4765" y="2549"/>
                    <a:pt x="4559" y="2754"/>
                  </a:cubicBezTo>
                  <a:lnTo>
                    <a:pt x="2755" y="4559"/>
                  </a:lnTo>
                  <a:cubicBezTo>
                    <a:pt x="2549" y="4765"/>
                    <a:pt x="2216" y="4765"/>
                    <a:pt x="2011" y="455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A02D449-F76E-7847-A2F2-76DFFB42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908" y="3951464"/>
              <a:ext cx="449012" cy="446437"/>
            </a:xfrm>
            <a:custGeom>
              <a:avLst/>
              <a:gdLst>
                <a:gd name="connsiteX0" fmla="*/ 418964 w 898023"/>
                <a:gd name="connsiteY0" fmla="*/ 767781 h 892874"/>
                <a:gd name="connsiteX1" fmla="*/ 432697 w 898023"/>
                <a:gd name="connsiteY1" fmla="*/ 781514 h 892874"/>
                <a:gd name="connsiteX2" fmla="*/ 432697 w 898023"/>
                <a:gd name="connsiteY2" fmla="*/ 836445 h 892874"/>
                <a:gd name="connsiteX3" fmla="*/ 418964 w 898023"/>
                <a:gd name="connsiteY3" fmla="*/ 848930 h 892874"/>
                <a:gd name="connsiteX4" fmla="*/ 406479 w 898023"/>
                <a:gd name="connsiteY4" fmla="*/ 836445 h 892874"/>
                <a:gd name="connsiteX5" fmla="*/ 406479 w 898023"/>
                <a:gd name="connsiteY5" fmla="*/ 781514 h 892874"/>
                <a:gd name="connsiteX6" fmla="*/ 418964 w 898023"/>
                <a:gd name="connsiteY6" fmla="*/ 767781 h 892874"/>
                <a:gd name="connsiteX7" fmla="*/ 774649 w 898023"/>
                <a:gd name="connsiteY7" fmla="*/ 529988 h 892874"/>
                <a:gd name="connsiteX8" fmla="*/ 753409 w 898023"/>
                <a:gd name="connsiteY8" fmla="*/ 543705 h 892874"/>
                <a:gd name="connsiteX9" fmla="*/ 752159 w 898023"/>
                <a:gd name="connsiteY9" fmla="*/ 544952 h 892874"/>
                <a:gd name="connsiteX10" fmla="*/ 750910 w 898023"/>
                <a:gd name="connsiteY10" fmla="*/ 546199 h 892874"/>
                <a:gd name="connsiteX11" fmla="*/ 750910 w 898023"/>
                <a:gd name="connsiteY11" fmla="*/ 552435 h 892874"/>
                <a:gd name="connsiteX12" fmla="*/ 750910 w 898023"/>
                <a:gd name="connsiteY12" fmla="*/ 553682 h 892874"/>
                <a:gd name="connsiteX13" fmla="*/ 750910 w 898023"/>
                <a:gd name="connsiteY13" fmla="*/ 554929 h 892874"/>
                <a:gd name="connsiteX14" fmla="*/ 769651 w 898023"/>
                <a:gd name="connsiteY14" fmla="*/ 577375 h 892874"/>
                <a:gd name="connsiteX15" fmla="*/ 842119 w 898023"/>
                <a:gd name="connsiteY15" fmla="*/ 592340 h 892874"/>
                <a:gd name="connsiteX16" fmla="*/ 835871 w 898023"/>
                <a:gd name="connsiteY16" fmla="*/ 582363 h 892874"/>
                <a:gd name="connsiteX17" fmla="*/ 842119 w 898023"/>
                <a:gd name="connsiteY17" fmla="*/ 551188 h 892874"/>
                <a:gd name="connsiteX18" fmla="*/ 852114 w 898023"/>
                <a:gd name="connsiteY18" fmla="*/ 544952 h 892874"/>
                <a:gd name="connsiteX19" fmla="*/ 778397 w 898023"/>
                <a:gd name="connsiteY19" fmla="*/ 529988 h 892874"/>
                <a:gd name="connsiteX20" fmla="*/ 774649 w 898023"/>
                <a:gd name="connsiteY20" fmla="*/ 529988 h 892874"/>
                <a:gd name="connsiteX21" fmla="*/ 506021 w 898023"/>
                <a:gd name="connsiteY21" fmla="*/ 407779 h 892874"/>
                <a:gd name="connsiteX22" fmla="*/ 449796 w 898023"/>
                <a:gd name="connsiteY22" fmla="*/ 462648 h 892874"/>
                <a:gd name="connsiteX23" fmla="*/ 452295 w 898023"/>
                <a:gd name="connsiteY23" fmla="*/ 471377 h 892874"/>
                <a:gd name="connsiteX24" fmla="*/ 528511 w 898023"/>
                <a:gd name="connsiteY24" fmla="*/ 487589 h 892874"/>
                <a:gd name="connsiteX25" fmla="*/ 528511 w 898023"/>
                <a:gd name="connsiteY25" fmla="*/ 477613 h 892874"/>
                <a:gd name="connsiteX26" fmla="*/ 506021 w 898023"/>
                <a:gd name="connsiteY26" fmla="*/ 407779 h 892874"/>
                <a:gd name="connsiteX27" fmla="*/ 416062 w 898023"/>
                <a:gd name="connsiteY27" fmla="*/ 365380 h 892874"/>
                <a:gd name="connsiteX28" fmla="*/ 304862 w 898023"/>
                <a:gd name="connsiteY28" fmla="*/ 477613 h 892874"/>
                <a:gd name="connsiteX29" fmla="*/ 416062 w 898023"/>
                <a:gd name="connsiteY29" fmla="*/ 589846 h 892874"/>
                <a:gd name="connsiteX30" fmla="*/ 522263 w 898023"/>
                <a:gd name="connsiteY30" fmla="*/ 513777 h 892874"/>
                <a:gd name="connsiteX31" fmla="*/ 447297 w 898023"/>
                <a:gd name="connsiteY31" fmla="*/ 497565 h 892874"/>
                <a:gd name="connsiteX32" fmla="*/ 416062 w 898023"/>
                <a:gd name="connsiteY32" fmla="*/ 513777 h 892874"/>
                <a:gd name="connsiteX33" fmla="*/ 381077 w 898023"/>
                <a:gd name="connsiteY33" fmla="*/ 477613 h 892874"/>
                <a:gd name="connsiteX34" fmla="*/ 416062 w 898023"/>
                <a:gd name="connsiteY34" fmla="*/ 441449 h 892874"/>
                <a:gd name="connsiteX35" fmla="*/ 431055 w 898023"/>
                <a:gd name="connsiteY35" fmla="*/ 443943 h 892874"/>
                <a:gd name="connsiteX36" fmla="*/ 486030 w 898023"/>
                <a:gd name="connsiteY36" fmla="*/ 389073 h 892874"/>
                <a:gd name="connsiteX37" fmla="*/ 468538 w 898023"/>
                <a:gd name="connsiteY37" fmla="*/ 377850 h 892874"/>
                <a:gd name="connsiteX38" fmla="*/ 416062 w 898023"/>
                <a:gd name="connsiteY38" fmla="*/ 365380 h 892874"/>
                <a:gd name="connsiteX39" fmla="*/ 603477 w 898023"/>
                <a:gd name="connsiteY39" fmla="*/ 309263 h 892874"/>
                <a:gd name="connsiteX40" fmla="*/ 523513 w 898023"/>
                <a:gd name="connsiteY40" fmla="*/ 389073 h 892874"/>
                <a:gd name="connsiteX41" fmla="*/ 554749 w 898023"/>
                <a:gd name="connsiteY41" fmla="*/ 477613 h 892874"/>
                <a:gd name="connsiteX42" fmla="*/ 554749 w 898023"/>
                <a:gd name="connsiteY42" fmla="*/ 493824 h 892874"/>
                <a:gd name="connsiteX43" fmla="*/ 665948 w 898023"/>
                <a:gd name="connsiteY43" fmla="*/ 517518 h 892874"/>
                <a:gd name="connsiteX44" fmla="*/ 668447 w 898023"/>
                <a:gd name="connsiteY44" fmla="*/ 477613 h 892874"/>
                <a:gd name="connsiteX45" fmla="*/ 603477 w 898023"/>
                <a:gd name="connsiteY45" fmla="*/ 309263 h 892874"/>
                <a:gd name="connsiteX46" fmla="*/ 416062 w 898023"/>
                <a:gd name="connsiteY46" fmla="*/ 226959 h 892874"/>
                <a:gd name="connsiteX47" fmla="*/ 164925 w 898023"/>
                <a:gd name="connsiteY47" fmla="*/ 477613 h 892874"/>
                <a:gd name="connsiteX48" fmla="*/ 416062 w 898023"/>
                <a:gd name="connsiteY48" fmla="*/ 729513 h 892874"/>
                <a:gd name="connsiteX49" fmla="*/ 660951 w 898023"/>
                <a:gd name="connsiteY49" fmla="*/ 542458 h 892874"/>
                <a:gd name="connsiteX50" fmla="*/ 548502 w 898023"/>
                <a:gd name="connsiteY50" fmla="*/ 518765 h 892874"/>
                <a:gd name="connsiteX51" fmla="*/ 416062 w 898023"/>
                <a:gd name="connsiteY51" fmla="*/ 616033 h 892874"/>
                <a:gd name="connsiteX52" fmla="*/ 277374 w 898023"/>
                <a:gd name="connsiteY52" fmla="*/ 477613 h 892874"/>
                <a:gd name="connsiteX53" fmla="*/ 416062 w 898023"/>
                <a:gd name="connsiteY53" fmla="*/ 339192 h 892874"/>
                <a:gd name="connsiteX54" fmla="*/ 479783 w 898023"/>
                <a:gd name="connsiteY54" fmla="*/ 354156 h 892874"/>
                <a:gd name="connsiteX55" fmla="*/ 506021 w 898023"/>
                <a:gd name="connsiteY55" fmla="*/ 371615 h 892874"/>
                <a:gd name="connsiteX56" fmla="*/ 585985 w 898023"/>
                <a:gd name="connsiteY56" fmla="*/ 291805 h 892874"/>
                <a:gd name="connsiteX57" fmla="*/ 416062 w 898023"/>
                <a:gd name="connsiteY57" fmla="*/ 226959 h 892874"/>
                <a:gd name="connsiteX58" fmla="*/ 700933 w 898023"/>
                <a:gd name="connsiteY58" fmla="*/ 211995 h 892874"/>
                <a:gd name="connsiteX59" fmla="*/ 622218 w 898023"/>
                <a:gd name="connsiteY59" fmla="*/ 291805 h 892874"/>
                <a:gd name="connsiteX60" fmla="*/ 694685 w 898023"/>
                <a:gd name="connsiteY60" fmla="*/ 477613 h 892874"/>
                <a:gd name="connsiteX61" fmla="*/ 690937 w 898023"/>
                <a:gd name="connsiteY61" fmla="*/ 522506 h 892874"/>
                <a:gd name="connsiteX62" fmla="*/ 729670 w 898023"/>
                <a:gd name="connsiteY62" fmla="*/ 531235 h 892874"/>
                <a:gd name="connsiteX63" fmla="*/ 783395 w 898023"/>
                <a:gd name="connsiteY63" fmla="*/ 505047 h 892874"/>
                <a:gd name="connsiteX64" fmla="*/ 804636 w 898023"/>
                <a:gd name="connsiteY64" fmla="*/ 508789 h 892874"/>
                <a:gd name="connsiteX65" fmla="*/ 807134 w 898023"/>
                <a:gd name="connsiteY65" fmla="*/ 477613 h 892874"/>
                <a:gd name="connsiteX66" fmla="*/ 700933 w 898023"/>
                <a:gd name="connsiteY66" fmla="*/ 211995 h 892874"/>
                <a:gd name="connsiteX67" fmla="*/ 416062 w 898023"/>
                <a:gd name="connsiteY67" fmla="*/ 88539 h 892874"/>
                <a:gd name="connsiteX68" fmla="*/ 27488 w 898023"/>
                <a:gd name="connsiteY68" fmla="*/ 477613 h 892874"/>
                <a:gd name="connsiteX69" fmla="*/ 416062 w 898023"/>
                <a:gd name="connsiteY69" fmla="*/ 866686 h 892874"/>
                <a:gd name="connsiteX70" fmla="*/ 784645 w 898023"/>
                <a:gd name="connsiteY70" fmla="*/ 607304 h 892874"/>
                <a:gd name="connsiteX71" fmla="*/ 764654 w 898023"/>
                <a:gd name="connsiteY71" fmla="*/ 602316 h 892874"/>
                <a:gd name="connsiteX72" fmla="*/ 724672 w 898023"/>
                <a:gd name="connsiteY72" fmla="*/ 557423 h 892874"/>
                <a:gd name="connsiteX73" fmla="*/ 724672 w 898023"/>
                <a:gd name="connsiteY73" fmla="*/ 556176 h 892874"/>
                <a:gd name="connsiteX74" fmla="*/ 685939 w 898023"/>
                <a:gd name="connsiteY74" fmla="*/ 548694 h 892874"/>
                <a:gd name="connsiteX75" fmla="*/ 416062 w 898023"/>
                <a:gd name="connsiteY75" fmla="*/ 755701 h 892874"/>
                <a:gd name="connsiteX76" fmla="*/ 138687 w 898023"/>
                <a:gd name="connsiteY76" fmla="*/ 477613 h 892874"/>
                <a:gd name="connsiteX77" fmla="*/ 416062 w 898023"/>
                <a:gd name="connsiteY77" fmla="*/ 199525 h 892874"/>
                <a:gd name="connsiteX78" fmla="*/ 603477 w 898023"/>
                <a:gd name="connsiteY78" fmla="*/ 271852 h 892874"/>
                <a:gd name="connsiteX79" fmla="*/ 682191 w 898023"/>
                <a:gd name="connsiteY79" fmla="*/ 193290 h 892874"/>
                <a:gd name="connsiteX80" fmla="*/ 416062 w 898023"/>
                <a:gd name="connsiteY80" fmla="*/ 88539 h 892874"/>
                <a:gd name="connsiteX81" fmla="*/ 827125 w 898023"/>
                <a:gd name="connsiteY81" fmla="*/ 38658 h 892874"/>
                <a:gd name="connsiteX82" fmla="*/ 774649 w 898023"/>
                <a:gd name="connsiteY82" fmla="*/ 91033 h 892874"/>
                <a:gd name="connsiteX83" fmla="*/ 770901 w 898023"/>
                <a:gd name="connsiteY83" fmla="*/ 118468 h 892874"/>
                <a:gd name="connsiteX84" fmla="*/ 772150 w 898023"/>
                <a:gd name="connsiteY84" fmla="*/ 119715 h 892874"/>
                <a:gd name="connsiteX85" fmla="*/ 773400 w 898023"/>
                <a:gd name="connsiteY85" fmla="*/ 120962 h 892874"/>
                <a:gd name="connsiteX86" fmla="*/ 777148 w 898023"/>
                <a:gd name="connsiteY86" fmla="*/ 125950 h 892874"/>
                <a:gd name="connsiteX87" fmla="*/ 779647 w 898023"/>
                <a:gd name="connsiteY87" fmla="*/ 127197 h 892874"/>
                <a:gd name="connsiteX88" fmla="*/ 808384 w 898023"/>
                <a:gd name="connsiteY88" fmla="*/ 123456 h 892874"/>
                <a:gd name="connsiteX89" fmla="*/ 859611 w 898023"/>
                <a:gd name="connsiteY89" fmla="*/ 71081 h 892874"/>
                <a:gd name="connsiteX90" fmla="*/ 849615 w 898023"/>
                <a:gd name="connsiteY90" fmla="*/ 71081 h 892874"/>
                <a:gd name="connsiteX91" fmla="*/ 827125 w 898023"/>
                <a:gd name="connsiteY91" fmla="*/ 48634 h 892874"/>
                <a:gd name="connsiteX92" fmla="*/ 842119 w 898023"/>
                <a:gd name="connsiteY92" fmla="*/ 1247 h 892874"/>
                <a:gd name="connsiteX93" fmla="*/ 853364 w 898023"/>
                <a:gd name="connsiteY93" fmla="*/ 18705 h 892874"/>
                <a:gd name="connsiteX94" fmla="*/ 853364 w 898023"/>
                <a:gd name="connsiteY94" fmla="*/ 44893 h 892874"/>
                <a:gd name="connsiteX95" fmla="*/ 879602 w 898023"/>
                <a:gd name="connsiteY95" fmla="*/ 44893 h 892874"/>
                <a:gd name="connsiteX96" fmla="*/ 895844 w 898023"/>
                <a:gd name="connsiteY96" fmla="*/ 56116 h 892874"/>
                <a:gd name="connsiteX97" fmla="*/ 893345 w 898023"/>
                <a:gd name="connsiteY97" fmla="*/ 76069 h 892874"/>
                <a:gd name="connsiteX98" fmla="*/ 825876 w 898023"/>
                <a:gd name="connsiteY98" fmla="*/ 142161 h 892874"/>
                <a:gd name="connsiteX99" fmla="*/ 790892 w 898023"/>
                <a:gd name="connsiteY99" fmla="*/ 155879 h 892874"/>
                <a:gd name="connsiteX100" fmla="*/ 767153 w 898023"/>
                <a:gd name="connsiteY100" fmla="*/ 149643 h 892874"/>
                <a:gd name="connsiteX101" fmla="*/ 764654 w 898023"/>
                <a:gd name="connsiteY101" fmla="*/ 148396 h 892874"/>
                <a:gd name="connsiteX102" fmla="*/ 719674 w 898023"/>
                <a:gd name="connsiteY102" fmla="*/ 193290 h 892874"/>
                <a:gd name="connsiteX103" fmla="*/ 832123 w 898023"/>
                <a:gd name="connsiteY103" fmla="*/ 477613 h 892874"/>
                <a:gd name="connsiteX104" fmla="*/ 830874 w 898023"/>
                <a:gd name="connsiteY104" fmla="*/ 515024 h 892874"/>
                <a:gd name="connsiteX105" fmla="*/ 875853 w 898023"/>
                <a:gd name="connsiteY105" fmla="*/ 523753 h 892874"/>
                <a:gd name="connsiteX106" fmla="*/ 889597 w 898023"/>
                <a:gd name="connsiteY106" fmla="*/ 537470 h 892874"/>
                <a:gd name="connsiteX107" fmla="*/ 882100 w 898023"/>
                <a:gd name="connsiteY107" fmla="*/ 556176 h 892874"/>
                <a:gd name="connsiteX108" fmla="*/ 859611 w 898023"/>
                <a:gd name="connsiteY108" fmla="*/ 571140 h 892874"/>
                <a:gd name="connsiteX109" fmla="*/ 874604 w 898023"/>
                <a:gd name="connsiteY109" fmla="*/ 593587 h 892874"/>
                <a:gd name="connsiteX110" fmla="*/ 874604 w 898023"/>
                <a:gd name="connsiteY110" fmla="*/ 613539 h 892874"/>
                <a:gd name="connsiteX111" fmla="*/ 859611 w 898023"/>
                <a:gd name="connsiteY111" fmla="*/ 621021 h 892874"/>
                <a:gd name="connsiteX112" fmla="*/ 855862 w 898023"/>
                <a:gd name="connsiteY112" fmla="*/ 621021 h 892874"/>
                <a:gd name="connsiteX113" fmla="*/ 809633 w 898023"/>
                <a:gd name="connsiteY113" fmla="*/ 611045 h 892874"/>
                <a:gd name="connsiteX114" fmla="*/ 416062 w 898023"/>
                <a:gd name="connsiteY114" fmla="*/ 892874 h 892874"/>
                <a:gd name="connsiteX115" fmla="*/ 0 w 898023"/>
                <a:gd name="connsiteY115" fmla="*/ 477613 h 892874"/>
                <a:gd name="connsiteX116" fmla="*/ 416062 w 898023"/>
                <a:gd name="connsiteY116" fmla="*/ 62351 h 892874"/>
                <a:gd name="connsiteX117" fmla="*/ 700933 w 898023"/>
                <a:gd name="connsiteY117" fmla="*/ 175831 h 892874"/>
                <a:gd name="connsiteX118" fmla="*/ 747162 w 898023"/>
                <a:gd name="connsiteY118" fmla="*/ 129691 h 892874"/>
                <a:gd name="connsiteX119" fmla="*/ 755908 w 898023"/>
                <a:gd name="connsiteY119" fmla="*/ 71081 h 892874"/>
                <a:gd name="connsiteX120" fmla="*/ 822128 w 898023"/>
                <a:gd name="connsiteY120" fmla="*/ 4988 h 892874"/>
                <a:gd name="connsiteX121" fmla="*/ 842119 w 898023"/>
                <a:gd name="connsiteY121" fmla="*/ 1247 h 89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98023" h="892874">
                  <a:moveTo>
                    <a:pt x="418964" y="767781"/>
                  </a:moveTo>
                  <a:cubicBezTo>
                    <a:pt x="426454" y="767781"/>
                    <a:pt x="432697" y="774023"/>
                    <a:pt x="432697" y="781514"/>
                  </a:cubicBezTo>
                  <a:lnTo>
                    <a:pt x="432697" y="836445"/>
                  </a:lnTo>
                  <a:cubicBezTo>
                    <a:pt x="432697" y="843936"/>
                    <a:pt x="426454" y="848930"/>
                    <a:pt x="418964" y="848930"/>
                  </a:cubicBezTo>
                  <a:cubicBezTo>
                    <a:pt x="412721" y="848930"/>
                    <a:pt x="406479" y="843936"/>
                    <a:pt x="406479" y="836445"/>
                  </a:cubicBezTo>
                  <a:lnTo>
                    <a:pt x="406479" y="781514"/>
                  </a:lnTo>
                  <a:cubicBezTo>
                    <a:pt x="406479" y="774023"/>
                    <a:pt x="412721" y="767781"/>
                    <a:pt x="418964" y="767781"/>
                  </a:cubicBezTo>
                  <a:close/>
                  <a:moveTo>
                    <a:pt x="774649" y="529988"/>
                  </a:moveTo>
                  <a:cubicBezTo>
                    <a:pt x="764654" y="529988"/>
                    <a:pt x="757157" y="534976"/>
                    <a:pt x="753409" y="543705"/>
                  </a:cubicBezTo>
                  <a:lnTo>
                    <a:pt x="752159" y="544952"/>
                  </a:lnTo>
                  <a:cubicBezTo>
                    <a:pt x="750910" y="546199"/>
                    <a:pt x="750910" y="546199"/>
                    <a:pt x="750910" y="546199"/>
                  </a:cubicBezTo>
                  <a:lnTo>
                    <a:pt x="750910" y="552435"/>
                  </a:lnTo>
                  <a:cubicBezTo>
                    <a:pt x="749660" y="552435"/>
                    <a:pt x="749660" y="552435"/>
                    <a:pt x="750910" y="553682"/>
                  </a:cubicBezTo>
                  <a:lnTo>
                    <a:pt x="750910" y="554929"/>
                  </a:lnTo>
                  <a:cubicBezTo>
                    <a:pt x="750910" y="566152"/>
                    <a:pt x="758406" y="574881"/>
                    <a:pt x="769651" y="577375"/>
                  </a:cubicBezTo>
                  <a:lnTo>
                    <a:pt x="842119" y="592340"/>
                  </a:lnTo>
                  <a:lnTo>
                    <a:pt x="835871" y="582363"/>
                  </a:lnTo>
                  <a:cubicBezTo>
                    <a:pt x="829624" y="572387"/>
                    <a:pt x="830874" y="557423"/>
                    <a:pt x="842119" y="551188"/>
                  </a:cubicBezTo>
                  <a:lnTo>
                    <a:pt x="852114" y="544952"/>
                  </a:lnTo>
                  <a:lnTo>
                    <a:pt x="778397" y="529988"/>
                  </a:lnTo>
                  <a:cubicBezTo>
                    <a:pt x="777148" y="529988"/>
                    <a:pt x="775899" y="529988"/>
                    <a:pt x="774649" y="529988"/>
                  </a:cubicBezTo>
                  <a:close/>
                  <a:moveTo>
                    <a:pt x="506021" y="407779"/>
                  </a:moveTo>
                  <a:lnTo>
                    <a:pt x="449796" y="462648"/>
                  </a:lnTo>
                  <a:cubicBezTo>
                    <a:pt x="451046" y="465142"/>
                    <a:pt x="452295" y="468883"/>
                    <a:pt x="452295" y="471377"/>
                  </a:cubicBezTo>
                  <a:lnTo>
                    <a:pt x="528511" y="487589"/>
                  </a:lnTo>
                  <a:cubicBezTo>
                    <a:pt x="528511" y="485095"/>
                    <a:pt x="528511" y="481354"/>
                    <a:pt x="528511" y="477613"/>
                  </a:cubicBezTo>
                  <a:cubicBezTo>
                    <a:pt x="528511" y="451425"/>
                    <a:pt x="521014" y="427731"/>
                    <a:pt x="506021" y="407779"/>
                  </a:cubicBezTo>
                  <a:close/>
                  <a:moveTo>
                    <a:pt x="416062" y="365380"/>
                  </a:moveTo>
                  <a:cubicBezTo>
                    <a:pt x="354839" y="365380"/>
                    <a:pt x="304862" y="415261"/>
                    <a:pt x="304862" y="477613"/>
                  </a:cubicBezTo>
                  <a:cubicBezTo>
                    <a:pt x="304862" y="539964"/>
                    <a:pt x="354839" y="589846"/>
                    <a:pt x="416062" y="589846"/>
                  </a:cubicBezTo>
                  <a:cubicBezTo>
                    <a:pt x="466039" y="589846"/>
                    <a:pt x="507270" y="557423"/>
                    <a:pt x="522263" y="513777"/>
                  </a:cubicBezTo>
                  <a:lnTo>
                    <a:pt x="447297" y="497565"/>
                  </a:lnTo>
                  <a:cubicBezTo>
                    <a:pt x="441050" y="507542"/>
                    <a:pt x="429805" y="513777"/>
                    <a:pt x="416062" y="513777"/>
                  </a:cubicBezTo>
                  <a:cubicBezTo>
                    <a:pt x="397320" y="513777"/>
                    <a:pt x="381077" y="497565"/>
                    <a:pt x="381077" y="477613"/>
                  </a:cubicBezTo>
                  <a:cubicBezTo>
                    <a:pt x="381077" y="457660"/>
                    <a:pt x="397320" y="441449"/>
                    <a:pt x="416062" y="441449"/>
                  </a:cubicBezTo>
                  <a:cubicBezTo>
                    <a:pt x="422309" y="441449"/>
                    <a:pt x="427306" y="442696"/>
                    <a:pt x="431055" y="443943"/>
                  </a:cubicBezTo>
                  <a:lnTo>
                    <a:pt x="486030" y="389073"/>
                  </a:lnTo>
                  <a:cubicBezTo>
                    <a:pt x="481032" y="385332"/>
                    <a:pt x="474785" y="381591"/>
                    <a:pt x="468538" y="377850"/>
                  </a:cubicBezTo>
                  <a:cubicBezTo>
                    <a:pt x="452295" y="370368"/>
                    <a:pt x="434803" y="365380"/>
                    <a:pt x="416062" y="365380"/>
                  </a:cubicBezTo>
                  <a:close/>
                  <a:moveTo>
                    <a:pt x="603477" y="309263"/>
                  </a:moveTo>
                  <a:lnTo>
                    <a:pt x="523513" y="389073"/>
                  </a:lnTo>
                  <a:cubicBezTo>
                    <a:pt x="543504" y="414014"/>
                    <a:pt x="554749" y="443943"/>
                    <a:pt x="554749" y="477613"/>
                  </a:cubicBezTo>
                  <a:cubicBezTo>
                    <a:pt x="554749" y="483848"/>
                    <a:pt x="554749" y="488836"/>
                    <a:pt x="554749" y="493824"/>
                  </a:cubicBezTo>
                  <a:lnTo>
                    <a:pt x="665948" y="517518"/>
                  </a:lnTo>
                  <a:cubicBezTo>
                    <a:pt x="667198" y="505047"/>
                    <a:pt x="668447" y="491330"/>
                    <a:pt x="668447" y="477613"/>
                  </a:cubicBezTo>
                  <a:cubicBezTo>
                    <a:pt x="668447" y="412767"/>
                    <a:pt x="644708" y="354156"/>
                    <a:pt x="603477" y="309263"/>
                  </a:cubicBezTo>
                  <a:close/>
                  <a:moveTo>
                    <a:pt x="416062" y="226959"/>
                  </a:moveTo>
                  <a:cubicBezTo>
                    <a:pt x="277374" y="226959"/>
                    <a:pt x="164925" y="339192"/>
                    <a:pt x="164925" y="477613"/>
                  </a:cubicBezTo>
                  <a:cubicBezTo>
                    <a:pt x="164925" y="616033"/>
                    <a:pt x="277374" y="729513"/>
                    <a:pt x="416062" y="729513"/>
                  </a:cubicBezTo>
                  <a:cubicBezTo>
                    <a:pt x="533508" y="729513"/>
                    <a:pt x="630964" y="650950"/>
                    <a:pt x="660951" y="542458"/>
                  </a:cubicBezTo>
                  <a:lnTo>
                    <a:pt x="548502" y="518765"/>
                  </a:lnTo>
                  <a:cubicBezTo>
                    <a:pt x="531010" y="576128"/>
                    <a:pt x="478533" y="616033"/>
                    <a:pt x="416062" y="616033"/>
                  </a:cubicBezTo>
                  <a:cubicBezTo>
                    <a:pt x="341096" y="616033"/>
                    <a:pt x="277374" y="554929"/>
                    <a:pt x="277374" y="477613"/>
                  </a:cubicBezTo>
                  <a:cubicBezTo>
                    <a:pt x="277374" y="400297"/>
                    <a:pt x="341096" y="339192"/>
                    <a:pt x="416062" y="339192"/>
                  </a:cubicBezTo>
                  <a:cubicBezTo>
                    <a:pt x="438551" y="339192"/>
                    <a:pt x="461041" y="344180"/>
                    <a:pt x="479783" y="354156"/>
                  </a:cubicBezTo>
                  <a:cubicBezTo>
                    <a:pt x="489778" y="359145"/>
                    <a:pt x="498524" y="364133"/>
                    <a:pt x="506021" y="371615"/>
                  </a:cubicBezTo>
                  <a:lnTo>
                    <a:pt x="585985" y="291805"/>
                  </a:lnTo>
                  <a:cubicBezTo>
                    <a:pt x="541005" y="250653"/>
                    <a:pt x="482282" y="226959"/>
                    <a:pt x="416062" y="226959"/>
                  </a:cubicBezTo>
                  <a:close/>
                  <a:moveTo>
                    <a:pt x="700933" y="211995"/>
                  </a:moveTo>
                  <a:lnTo>
                    <a:pt x="622218" y="291805"/>
                  </a:lnTo>
                  <a:cubicBezTo>
                    <a:pt x="667198" y="340439"/>
                    <a:pt x="694685" y="405285"/>
                    <a:pt x="694685" y="477613"/>
                  </a:cubicBezTo>
                  <a:cubicBezTo>
                    <a:pt x="694685" y="492577"/>
                    <a:pt x="693436" y="508789"/>
                    <a:pt x="690937" y="522506"/>
                  </a:cubicBezTo>
                  <a:lnTo>
                    <a:pt x="729670" y="531235"/>
                  </a:lnTo>
                  <a:cubicBezTo>
                    <a:pt x="739665" y="511283"/>
                    <a:pt x="762155" y="501306"/>
                    <a:pt x="783395" y="505047"/>
                  </a:cubicBezTo>
                  <a:lnTo>
                    <a:pt x="804636" y="508789"/>
                  </a:lnTo>
                  <a:cubicBezTo>
                    <a:pt x="807134" y="498812"/>
                    <a:pt x="807134" y="487589"/>
                    <a:pt x="807134" y="477613"/>
                  </a:cubicBezTo>
                  <a:cubicBezTo>
                    <a:pt x="807134" y="375356"/>
                    <a:pt x="767153" y="281829"/>
                    <a:pt x="700933" y="211995"/>
                  </a:cubicBezTo>
                  <a:close/>
                  <a:moveTo>
                    <a:pt x="416062" y="88539"/>
                  </a:moveTo>
                  <a:cubicBezTo>
                    <a:pt x="202408" y="88539"/>
                    <a:pt x="27488" y="263123"/>
                    <a:pt x="27488" y="477613"/>
                  </a:cubicBezTo>
                  <a:cubicBezTo>
                    <a:pt x="27488" y="692102"/>
                    <a:pt x="202408" y="866686"/>
                    <a:pt x="416062" y="866686"/>
                  </a:cubicBezTo>
                  <a:cubicBezTo>
                    <a:pt x="583486" y="866686"/>
                    <a:pt x="729670" y="763183"/>
                    <a:pt x="784645" y="607304"/>
                  </a:cubicBezTo>
                  <a:lnTo>
                    <a:pt x="764654" y="602316"/>
                  </a:lnTo>
                  <a:cubicBezTo>
                    <a:pt x="742164" y="598575"/>
                    <a:pt x="725921" y="579869"/>
                    <a:pt x="724672" y="557423"/>
                  </a:cubicBezTo>
                  <a:cubicBezTo>
                    <a:pt x="724672" y="557423"/>
                    <a:pt x="724672" y="557423"/>
                    <a:pt x="724672" y="556176"/>
                  </a:cubicBezTo>
                  <a:lnTo>
                    <a:pt x="685939" y="548694"/>
                  </a:lnTo>
                  <a:cubicBezTo>
                    <a:pt x="654704" y="667161"/>
                    <a:pt x="546003" y="755701"/>
                    <a:pt x="416062" y="755701"/>
                  </a:cubicBezTo>
                  <a:cubicBezTo>
                    <a:pt x="263631" y="755701"/>
                    <a:pt x="138687" y="630998"/>
                    <a:pt x="138687" y="477613"/>
                  </a:cubicBezTo>
                  <a:cubicBezTo>
                    <a:pt x="138687" y="324228"/>
                    <a:pt x="263631" y="199525"/>
                    <a:pt x="416062" y="199525"/>
                  </a:cubicBezTo>
                  <a:cubicBezTo>
                    <a:pt x="488529" y="199525"/>
                    <a:pt x="554749" y="226959"/>
                    <a:pt x="603477" y="271852"/>
                  </a:cubicBezTo>
                  <a:lnTo>
                    <a:pt x="682191" y="193290"/>
                  </a:lnTo>
                  <a:cubicBezTo>
                    <a:pt x="613472" y="128444"/>
                    <a:pt x="519765" y="88539"/>
                    <a:pt x="416062" y="88539"/>
                  </a:cubicBezTo>
                  <a:close/>
                  <a:moveTo>
                    <a:pt x="827125" y="38658"/>
                  </a:moveTo>
                  <a:lnTo>
                    <a:pt x="774649" y="91033"/>
                  </a:lnTo>
                  <a:cubicBezTo>
                    <a:pt x="767153" y="97268"/>
                    <a:pt x="764654" y="109738"/>
                    <a:pt x="770901" y="118468"/>
                  </a:cubicBezTo>
                  <a:lnTo>
                    <a:pt x="772150" y="119715"/>
                  </a:lnTo>
                  <a:cubicBezTo>
                    <a:pt x="772150" y="120962"/>
                    <a:pt x="772150" y="120962"/>
                    <a:pt x="773400" y="120962"/>
                  </a:cubicBezTo>
                  <a:lnTo>
                    <a:pt x="777148" y="125950"/>
                  </a:lnTo>
                  <a:lnTo>
                    <a:pt x="779647" y="127197"/>
                  </a:lnTo>
                  <a:cubicBezTo>
                    <a:pt x="788393" y="132185"/>
                    <a:pt x="800887" y="130938"/>
                    <a:pt x="808384" y="123456"/>
                  </a:cubicBezTo>
                  <a:lnTo>
                    <a:pt x="859611" y="71081"/>
                  </a:lnTo>
                  <a:lnTo>
                    <a:pt x="849615" y="71081"/>
                  </a:lnTo>
                  <a:cubicBezTo>
                    <a:pt x="837121" y="71081"/>
                    <a:pt x="827125" y="61104"/>
                    <a:pt x="827125" y="48634"/>
                  </a:cubicBezTo>
                  <a:close/>
                  <a:moveTo>
                    <a:pt x="842119" y="1247"/>
                  </a:moveTo>
                  <a:cubicBezTo>
                    <a:pt x="848366" y="4988"/>
                    <a:pt x="853364" y="11223"/>
                    <a:pt x="853364" y="18705"/>
                  </a:cubicBezTo>
                  <a:lnTo>
                    <a:pt x="853364" y="44893"/>
                  </a:lnTo>
                  <a:lnTo>
                    <a:pt x="879602" y="44893"/>
                  </a:lnTo>
                  <a:cubicBezTo>
                    <a:pt x="887098" y="44893"/>
                    <a:pt x="893345" y="49881"/>
                    <a:pt x="895844" y="56116"/>
                  </a:cubicBezTo>
                  <a:cubicBezTo>
                    <a:pt x="899593" y="63598"/>
                    <a:pt x="898343" y="71081"/>
                    <a:pt x="893345" y="76069"/>
                  </a:cubicBezTo>
                  <a:lnTo>
                    <a:pt x="825876" y="142161"/>
                  </a:lnTo>
                  <a:cubicBezTo>
                    <a:pt x="815880" y="152138"/>
                    <a:pt x="804636" y="155879"/>
                    <a:pt x="790892" y="155879"/>
                  </a:cubicBezTo>
                  <a:cubicBezTo>
                    <a:pt x="782146" y="155879"/>
                    <a:pt x="774649" y="154632"/>
                    <a:pt x="767153" y="149643"/>
                  </a:cubicBezTo>
                  <a:cubicBezTo>
                    <a:pt x="765903" y="149643"/>
                    <a:pt x="764654" y="149643"/>
                    <a:pt x="764654" y="148396"/>
                  </a:cubicBezTo>
                  <a:lnTo>
                    <a:pt x="719674" y="193290"/>
                  </a:lnTo>
                  <a:cubicBezTo>
                    <a:pt x="789642" y="268111"/>
                    <a:pt x="832123" y="367874"/>
                    <a:pt x="832123" y="477613"/>
                  </a:cubicBezTo>
                  <a:cubicBezTo>
                    <a:pt x="832123" y="490083"/>
                    <a:pt x="832123" y="502553"/>
                    <a:pt x="830874" y="515024"/>
                  </a:cubicBezTo>
                  <a:lnTo>
                    <a:pt x="875853" y="523753"/>
                  </a:lnTo>
                  <a:cubicBezTo>
                    <a:pt x="883350" y="525000"/>
                    <a:pt x="888348" y="529988"/>
                    <a:pt x="889597" y="537470"/>
                  </a:cubicBezTo>
                  <a:cubicBezTo>
                    <a:pt x="890846" y="544952"/>
                    <a:pt x="888348" y="552435"/>
                    <a:pt x="882100" y="556176"/>
                  </a:cubicBezTo>
                  <a:lnTo>
                    <a:pt x="859611" y="571140"/>
                  </a:lnTo>
                  <a:lnTo>
                    <a:pt x="874604" y="593587"/>
                  </a:lnTo>
                  <a:cubicBezTo>
                    <a:pt x="879602" y="599822"/>
                    <a:pt x="879602" y="607304"/>
                    <a:pt x="874604" y="613539"/>
                  </a:cubicBezTo>
                  <a:cubicBezTo>
                    <a:pt x="872105" y="618527"/>
                    <a:pt x="865858" y="621021"/>
                    <a:pt x="859611" y="621021"/>
                  </a:cubicBezTo>
                  <a:cubicBezTo>
                    <a:pt x="858361" y="621021"/>
                    <a:pt x="857112" y="621021"/>
                    <a:pt x="855862" y="621021"/>
                  </a:cubicBezTo>
                  <a:lnTo>
                    <a:pt x="809633" y="611045"/>
                  </a:lnTo>
                  <a:cubicBezTo>
                    <a:pt x="753409" y="779394"/>
                    <a:pt x="595980" y="892874"/>
                    <a:pt x="416062" y="892874"/>
                  </a:cubicBezTo>
                  <a:cubicBezTo>
                    <a:pt x="187415" y="892874"/>
                    <a:pt x="0" y="707066"/>
                    <a:pt x="0" y="477613"/>
                  </a:cubicBezTo>
                  <a:cubicBezTo>
                    <a:pt x="0" y="248159"/>
                    <a:pt x="187415" y="62351"/>
                    <a:pt x="416062" y="62351"/>
                  </a:cubicBezTo>
                  <a:cubicBezTo>
                    <a:pt x="527261" y="62351"/>
                    <a:pt x="627216" y="104750"/>
                    <a:pt x="700933" y="175831"/>
                  </a:cubicBezTo>
                  <a:lnTo>
                    <a:pt x="747162" y="129691"/>
                  </a:lnTo>
                  <a:cubicBezTo>
                    <a:pt x="737166" y="110986"/>
                    <a:pt x="740914" y="87292"/>
                    <a:pt x="755908" y="71081"/>
                  </a:cubicBezTo>
                  <a:lnTo>
                    <a:pt x="822128" y="4988"/>
                  </a:lnTo>
                  <a:cubicBezTo>
                    <a:pt x="828375" y="0"/>
                    <a:pt x="835871" y="-1247"/>
                    <a:pt x="842119" y="124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2577F-0290-C840-BE74-AEA97BB96A10}"/>
                </a:ext>
              </a:extLst>
            </p:cNvPr>
            <p:cNvSpPr txBox="1"/>
            <p:nvPr/>
          </p:nvSpPr>
          <p:spPr>
            <a:xfrm>
              <a:off x="3380159" y="4420963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Expression Index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61CCF-0EBE-7A46-A8CA-204B22535676}"/>
                </a:ext>
              </a:extLst>
            </p:cNvPr>
            <p:cNvSpPr txBox="1"/>
            <p:nvPr/>
          </p:nvSpPr>
          <p:spPr>
            <a:xfrm>
              <a:off x="3380159" y="4793363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create index on expressions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7E9F0B-2CA1-2446-BEB1-F55D9712A23C}"/>
              </a:ext>
            </a:extLst>
          </p:cNvPr>
          <p:cNvGrpSpPr/>
          <p:nvPr/>
        </p:nvGrpSpPr>
        <p:grpSpPr>
          <a:xfrm>
            <a:off x="1314400" y="1693199"/>
            <a:ext cx="2968931" cy="2966245"/>
            <a:chOff x="1314400" y="1693199"/>
            <a:chExt cx="2968931" cy="2966245"/>
          </a:xfrm>
        </p:grpSpPr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70E44474-01A1-3D45-A176-81A933A91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00" y="1693199"/>
              <a:ext cx="2968931" cy="2966245"/>
            </a:xfrm>
            <a:custGeom>
              <a:avLst/>
              <a:gdLst>
                <a:gd name="T0" fmla="*/ 1313124 w 4766"/>
                <a:gd name="T1" fmla="*/ 2976216 h 4764"/>
                <a:gd name="T2" fmla="*/ 1060952 w 4766"/>
                <a:gd name="T3" fmla="*/ 2723519 h 4764"/>
                <a:gd name="T4" fmla="*/ 401123 w 4766"/>
                <a:gd name="T5" fmla="*/ 2065329 h 4764"/>
                <a:gd name="T6" fmla="*/ 133926 w 4766"/>
                <a:gd name="T7" fmla="*/ 1798267 h 4764"/>
                <a:gd name="T8" fmla="*/ 133926 w 4766"/>
                <a:gd name="T9" fmla="*/ 1798267 h 4764"/>
                <a:gd name="T10" fmla="*/ 133926 w 4766"/>
                <a:gd name="T11" fmla="*/ 1312460 h 4764"/>
                <a:gd name="T12" fmla="*/ 1313124 w 4766"/>
                <a:gd name="T13" fmla="*/ 133858 h 4764"/>
                <a:gd name="T14" fmla="*/ 1313124 w 4766"/>
                <a:gd name="T15" fmla="*/ 133858 h 4764"/>
                <a:gd name="T16" fmla="*/ 1799176 w 4766"/>
                <a:gd name="T17" fmla="*/ 133858 h 4764"/>
                <a:gd name="T18" fmla="*/ 2978374 w 4766"/>
                <a:gd name="T19" fmla="*/ 1312460 h 4764"/>
                <a:gd name="T20" fmla="*/ 2978374 w 4766"/>
                <a:gd name="T21" fmla="*/ 1312460 h 4764"/>
                <a:gd name="T22" fmla="*/ 2978374 w 4766"/>
                <a:gd name="T23" fmla="*/ 1798267 h 4764"/>
                <a:gd name="T24" fmla="*/ 1799176 w 4766"/>
                <a:gd name="T25" fmla="*/ 2976216 h 4764"/>
                <a:gd name="T26" fmla="*/ 1799176 w 4766"/>
                <a:gd name="T27" fmla="*/ 2976216 h 4764"/>
                <a:gd name="T28" fmla="*/ 1313124 w 4766"/>
                <a:gd name="T29" fmla="*/ 2976216 h 47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766" h="4764">
                  <a:moveTo>
                    <a:pt x="2010" y="4558"/>
                  </a:moveTo>
                  <a:lnTo>
                    <a:pt x="1624" y="4171"/>
                  </a:lnTo>
                  <a:lnTo>
                    <a:pt x="614" y="3163"/>
                  </a:ln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40CECA-AAA7-6344-9FBE-CA70A067A0C2}"/>
                </a:ext>
              </a:extLst>
            </p:cNvPr>
            <p:cNvSpPr txBox="1"/>
            <p:nvPr/>
          </p:nvSpPr>
          <p:spPr>
            <a:xfrm>
              <a:off x="1730532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Index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5862F-4958-D34C-B31A-83CD6A860EB1}"/>
                </a:ext>
              </a:extLst>
            </p:cNvPr>
            <p:cNvSpPr txBox="1"/>
            <p:nvPr/>
          </p:nvSpPr>
          <p:spPr>
            <a:xfrm>
              <a:off x="1730532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create indexes in PostgreSQL</a:t>
              </a:r>
            </a:p>
          </p:txBody>
        </p:sp>
        <p:grpSp>
          <p:nvGrpSpPr>
            <p:cNvPr id="26" name="Google Shape;7198;p70">
              <a:extLst>
                <a:ext uri="{FF2B5EF4-FFF2-40B4-BE49-F238E27FC236}">
                  <a16:creationId xmlns:a16="http://schemas.microsoft.com/office/drawing/2014/main" id="{11C9F3FE-5A0E-8549-95DE-2B0F2C822EFA}"/>
                </a:ext>
              </a:extLst>
            </p:cNvPr>
            <p:cNvGrpSpPr/>
            <p:nvPr/>
          </p:nvGrpSpPr>
          <p:grpSpPr>
            <a:xfrm>
              <a:off x="2683172" y="2144948"/>
              <a:ext cx="281854" cy="359242"/>
              <a:chOff x="1323907" y="3359888"/>
              <a:chExt cx="281854" cy="359242"/>
            </a:xfrm>
          </p:grpSpPr>
          <p:sp>
            <p:nvSpPr>
              <p:cNvPr id="27" name="Google Shape;7199;p70">
                <a:extLst>
                  <a:ext uri="{FF2B5EF4-FFF2-40B4-BE49-F238E27FC236}">
                    <a16:creationId xmlns:a16="http://schemas.microsoft.com/office/drawing/2014/main" id="{606951A2-CCCA-CA47-93F6-717111690A9C}"/>
                  </a:ext>
                </a:extLst>
              </p:cNvPr>
              <p:cNvSpPr/>
              <p:nvPr/>
            </p:nvSpPr>
            <p:spPr>
              <a:xfrm>
                <a:off x="1352940" y="3424919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8" y="1"/>
                    </a:moveTo>
                    <a:cubicBezTo>
                      <a:pt x="203" y="1"/>
                      <a:pt x="1" y="178"/>
                      <a:pt x="1" y="404"/>
                    </a:cubicBezTo>
                    <a:lnTo>
                      <a:pt x="1" y="10637"/>
                    </a:lnTo>
                    <a:cubicBezTo>
                      <a:pt x="1" y="10858"/>
                      <a:pt x="203" y="11035"/>
                      <a:pt x="448" y="11035"/>
                    </a:cubicBezTo>
                    <a:lnTo>
                      <a:pt x="8989" y="11035"/>
                    </a:lnTo>
                    <a:cubicBezTo>
                      <a:pt x="9234" y="11035"/>
                      <a:pt x="9436" y="10858"/>
                      <a:pt x="9436" y="10637"/>
                    </a:cubicBezTo>
                    <a:lnTo>
                      <a:pt x="9436" y="404"/>
                    </a:lnTo>
                    <a:cubicBezTo>
                      <a:pt x="9436" y="178"/>
                      <a:pt x="9234" y="1"/>
                      <a:pt x="8989" y="1"/>
                    </a:cubicBezTo>
                    <a:close/>
                  </a:path>
                </a:pathLst>
              </a:custGeom>
              <a:solidFill>
                <a:srgbClr val="F9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00;p70">
                <a:extLst>
                  <a:ext uri="{FF2B5EF4-FFF2-40B4-BE49-F238E27FC236}">
                    <a16:creationId xmlns:a16="http://schemas.microsoft.com/office/drawing/2014/main" id="{76277034-A228-B747-AAF6-E942C23F73E3}"/>
                  </a:ext>
                </a:extLst>
              </p:cNvPr>
              <p:cNvSpPr/>
              <p:nvPr/>
            </p:nvSpPr>
            <p:spPr>
              <a:xfrm>
                <a:off x="1329693" y="3395100"/>
                <a:ext cx="247034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11036" extrusionOk="0">
                    <a:moveTo>
                      <a:pt x="447" y="1"/>
                    </a:moveTo>
                    <a:cubicBezTo>
                      <a:pt x="197" y="1"/>
                      <a:pt x="0" y="179"/>
                      <a:pt x="0" y="405"/>
                    </a:cubicBezTo>
                    <a:lnTo>
                      <a:pt x="0" y="10637"/>
                    </a:lnTo>
                    <a:cubicBezTo>
                      <a:pt x="0" y="10858"/>
                      <a:pt x="202" y="11036"/>
                      <a:pt x="447" y="11036"/>
                    </a:cubicBezTo>
                    <a:lnTo>
                      <a:pt x="8988" y="11036"/>
                    </a:lnTo>
                    <a:cubicBezTo>
                      <a:pt x="9233" y="11036"/>
                      <a:pt x="9435" y="10858"/>
                      <a:pt x="9435" y="10637"/>
                    </a:cubicBezTo>
                    <a:lnTo>
                      <a:pt x="9435" y="405"/>
                    </a:lnTo>
                    <a:cubicBezTo>
                      <a:pt x="9435" y="179"/>
                      <a:pt x="9233" y="1"/>
                      <a:pt x="8988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01;p70">
                <a:extLst>
                  <a:ext uri="{FF2B5EF4-FFF2-40B4-BE49-F238E27FC236}">
                    <a16:creationId xmlns:a16="http://schemas.microsoft.com/office/drawing/2014/main" id="{E23F884C-D651-A84C-9BF3-1EB25068F5EB}"/>
                  </a:ext>
                </a:extLst>
              </p:cNvPr>
              <p:cNvSpPr/>
              <p:nvPr/>
            </p:nvSpPr>
            <p:spPr>
              <a:xfrm>
                <a:off x="1553296" y="3395100"/>
                <a:ext cx="23431" cy="28892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036" extrusionOk="0">
                    <a:moveTo>
                      <a:pt x="1" y="1"/>
                    </a:moveTo>
                    <a:lnTo>
                      <a:pt x="1" y="11036"/>
                    </a:lnTo>
                    <a:lnTo>
                      <a:pt x="447" y="11036"/>
                    </a:lnTo>
                    <a:cubicBezTo>
                      <a:pt x="692" y="11036"/>
                      <a:pt x="894" y="10858"/>
                      <a:pt x="894" y="10637"/>
                    </a:cubicBezTo>
                    <a:lnTo>
                      <a:pt x="894" y="405"/>
                    </a:lnTo>
                    <a:cubicBezTo>
                      <a:pt x="894" y="179"/>
                      <a:pt x="692" y="1"/>
                      <a:pt x="447" y="1"/>
                    </a:cubicBezTo>
                    <a:close/>
                  </a:path>
                </a:pathLst>
              </a:custGeom>
              <a:solidFill>
                <a:srgbClr val="FC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02;p70">
                <a:extLst>
                  <a:ext uri="{FF2B5EF4-FFF2-40B4-BE49-F238E27FC236}">
                    <a16:creationId xmlns:a16="http://schemas.microsoft.com/office/drawing/2014/main" id="{BAB9F183-3FC2-0741-AC39-B6686F501BE9}"/>
                  </a:ext>
                </a:extLst>
              </p:cNvPr>
              <p:cNvSpPr/>
              <p:nvPr/>
            </p:nvSpPr>
            <p:spPr>
              <a:xfrm>
                <a:off x="1368910" y="3473954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E4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03;p70">
                <a:extLst>
                  <a:ext uri="{FF2B5EF4-FFF2-40B4-BE49-F238E27FC236}">
                    <a16:creationId xmlns:a16="http://schemas.microsoft.com/office/drawing/2014/main" id="{0355A4F8-1C01-F843-963F-4EF628B2A40B}"/>
                  </a:ext>
                </a:extLst>
              </p:cNvPr>
              <p:cNvSpPr/>
              <p:nvPr/>
            </p:nvSpPr>
            <p:spPr>
              <a:xfrm>
                <a:off x="1368910" y="3541996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07"/>
                    </a:cubicBezTo>
                    <a:lnTo>
                      <a:pt x="1" y="1500"/>
                    </a:lnTo>
                    <a:cubicBezTo>
                      <a:pt x="1" y="1562"/>
                      <a:pt x="54" y="1610"/>
                      <a:pt x="121" y="1610"/>
                    </a:cubicBezTo>
                    <a:lnTo>
                      <a:pt x="1663" y="1610"/>
                    </a:lnTo>
                    <a:cubicBezTo>
                      <a:pt x="1726" y="1610"/>
                      <a:pt x="1778" y="1562"/>
                      <a:pt x="1783" y="1500"/>
                    </a:cubicBezTo>
                    <a:lnTo>
                      <a:pt x="1783" y="107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7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04;p70">
                <a:extLst>
                  <a:ext uri="{FF2B5EF4-FFF2-40B4-BE49-F238E27FC236}">
                    <a16:creationId xmlns:a16="http://schemas.microsoft.com/office/drawing/2014/main" id="{74EE5F45-F58D-FE41-A962-D97465A2C568}"/>
                  </a:ext>
                </a:extLst>
              </p:cNvPr>
              <p:cNvSpPr/>
              <p:nvPr/>
            </p:nvSpPr>
            <p:spPr>
              <a:xfrm>
                <a:off x="1368910" y="3610038"/>
                <a:ext cx="46705" cy="42176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11" extrusionOk="0">
                    <a:moveTo>
                      <a:pt x="112" y="1"/>
                    </a:moveTo>
                    <a:cubicBezTo>
                      <a:pt x="49" y="1"/>
                      <a:pt x="1" y="47"/>
                      <a:pt x="1" y="112"/>
                    </a:cubicBezTo>
                    <a:lnTo>
                      <a:pt x="1" y="1505"/>
                    </a:lnTo>
                    <a:cubicBezTo>
                      <a:pt x="1" y="1564"/>
                      <a:pt x="49" y="1611"/>
                      <a:pt x="112" y="1611"/>
                    </a:cubicBezTo>
                    <a:cubicBezTo>
                      <a:pt x="115" y="1611"/>
                      <a:pt x="118" y="1611"/>
                      <a:pt x="121" y="1610"/>
                    </a:cubicBezTo>
                    <a:lnTo>
                      <a:pt x="1663" y="1610"/>
                    </a:lnTo>
                    <a:cubicBezTo>
                      <a:pt x="1666" y="1611"/>
                      <a:pt x="1669" y="1611"/>
                      <a:pt x="1672" y="1611"/>
                    </a:cubicBezTo>
                    <a:cubicBezTo>
                      <a:pt x="1730" y="1611"/>
                      <a:pt x="1779" y="1564"/>
                      <a:pt x="1783" y="1505"/>
                    </a:cubicBezTo>
                    <a:lnTo>
                      <a:pt x="1783" y="112"/>
                    </a:lnTo>
                    <a:cubicBezTo>
                      <a:pt x="1779" y="47"/>
                      <a:pt x="1730" y="1"/>
                      <a:pt x="1672" y="1"/>
                    </a:cubicBezTo>
                    <a:cubicBezTo>
                      <a:pt x="1669" y="1"/>
                      <a:pt x="1666" y="1"/>
                      <a:pt x="1663" y="1"/>
                    </a:cubicBezTo>
                    <a:lnTo>
                      <a:pt x="121" y="1"/>
                    </a:lnTo>
                    <a:cubicBezTo>
                      <a:pt x="118" y="1"/>
                      <a:pt x="115" y="1"/>
                      <a:pt x="112" y="1"/>
                    </a:cubicBezTo>
                    <a:close/>
                  </a:path>
                </a:pathLst>
              </a:custGeom>
              <a:solidFill>
                <a:srgbClr val="D9E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05;p70">
                <a:extLst>
                  <a:ext uri="{FF2B5EF4-FFF2-40B4-BE49-F238E27FC236}">
                    <a16:creationId xmlns:a16="http://schemas.microsoft.com/office/drawing/2014/main" id="{C5524A55-FFB8-4F43-9A00-827F149801A6}"/>
                  </a:ext>
                </a:extLst>
              </p:cNvPr>
              <p:cNvSpPr/>
              <p:nvPr/>
            </p:nvSpPr>
            <p:spPr>
              <a:xfrm>
                <a:off x="1357731" y="3386435"/>
                <a:ext cx="77755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390" extrusionOk="0">
                    <a:moveTo>
                      <a:pt x="442" y="1"/>
                    </a:moveTo>
                    <a:cubicBezTo>
                      <a:pt x="197" y="1"/>
                      <a:pt x="0" y="178"/>
                      <a:pt x="0" y="394"/>
                    </a:cubicBezTo>
                    <a:lnTo>
                      <a:pt x="0" y="1211"/>
                    </a:lnTo>
                    <a:cubicBezTo>
                      <a:pt x="10" y="1314"/>
                      <a:pt x="91" y="1389"/>
                      <a:pt x="193" y="1389"/>
                    </a:cubicBezTo>
                    <a:cubicBezTo>
                      <a:pt x="196" y="1389"/>
                      <a:pt x="199" y="1389"/>
                      <a:pt x="202" y="1389"/>
                    </a:cubicBezTo>
                    <a:lnTo>
                      <a:pt x="2767" y="1389"/>
                    </a:lnTo>
                    <a:cubicBezTo>
                      <a:pt x="2770" y="1389"/>
                      <a:pt x="2773" y="1389"/>
                      <a:pt x="2776" y="1389"/>
                    </a:cubicBezTo>
                    <a:cubicBezTo>
                      <a:pt x="2878" y="1389"/>
                      <a:pt x="2965" y="1309"/>
                      <a:pt x="2969" y="1206"/>
                    </a:cubicBezTo>
                    <a:lnTo>
                      <a:pt x="2969" y="394"/>
                    </a:lnTo>
                    <a:cubicBezTo>
                      <a:pt x="2969" y="178"/>
                      <a:pt x="2767" y="1"/>
                      <a:pt x="2527" y="1"/>
                    </a:cubicBezTo>
                    <a:close/>
                  </a:path>
                </a:pathLst>
              </a:custGeom>
              <a:solidFill>
                <a:srgbClr val="A2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06;p70">
                <a:extLst>
                  <a:ext uri="{FF2B5EF4-FFF2-40B4-BE49-F238E27FC236}">
                    <a16:creationId xmlns:a16="http://schemas.microsoft.com/office/drawing/2014/main" id="{0C6CDDEA-9899-ED48-B1C9-CEF3AE12E21A}"/>
                  </a:ext>
                </a:extLst>
              </p:cNvPr>
              <p:cNvSpPr/>
              <p:nvPr/>
            </p:nvSpPr>
            <p:spPr>
              <a:xfrm>
                <a:off x="1400614" y="3386304"/>
                <a:ext cx="34872" cy="3639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0" extrusionOk="0">
                    <a:moveTo>
                      <a:pt x="236" y="1389"/>
                    </a:moveTo>
                    <a:cubicBezTo>
                      <a:pt x="239" y="1389"/>
                      <a:pt x="242" y="1389"/>
                      <a:pt x="245" y="1389"/>
                    </a:cubicBezTo>
                    <a:cubicBezTo>
                      <a:pt x="248" y="1389"/>
                      <a:pt x="251" y="1389"/>
                      <a:pt x="254" y="1389"/>
                    </a:cubicBezTo>
                    <a:close/>
                    <a:moveTo>
                      <a:pt x="1" y="1"/>
                    </a:moveTo>
                    <a:cubicBezTo>
                      <a:pt x="241" y="1"/>
                      <a:pt x="443" y="183"/>
                      <a:pt x="443" y="399"/>
                    </a:cubicBezTo>
                    <a:lnTo>
                      <a:pt x="443" y="1211"/>
                    </a:lnTo>
                    <a:cubicBezTo>
                      <a:pt x="433" y="1307"/>
                      <a:pt x="352" y="1385"/>
                      <a:pt x="254" y="1389"/>
                    </a:cubicBezTo>
                    <a:lnTo>
                      <a:pt x="1129" y="1389"/>
                    </a:lnTo>
                    <a:cubicBezTo>
                      <a:pt x="1132" y="1389"/>
                      <a:pt x="1135" y="1389"/>
                      <a:pt x="1138" y="1389"/>
                    </a:cubicBezTo>
                    <a:cubicBezTo>
                      <a:pt x="1240" y="1389"/>
                      <a:pt x="1322" y="1309"/>
                      <a:pt x="1331" y="1211"/>
                    </a:cubicBezTo>
                    <a:lnTo>
                      <a:pt x="1331" y="395"/>
                    </a:lnTo>
                    <a:cubicBezTo>
                      <a:pt x="1331" y="178"/>
                      <a:pt x="1134" y="1"/>
                      <a:pt x="889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207;p70">
                <a:extLst>
                  <a:ext uri="{FF2B5EF4-FFF2-40B4-BE49-F238E27FC236}">
                    <a16:creationId xmlns:a16="http://schemas.microsoft.com/office/drawing/2014/main" id="{9AD7733E-94E5-404C-A63B-DF6594E26233}"/>
                  </a:ext>
                </a:extLst>
              </p:cNvPr>
              <p:cNvSpPr/>
              <p:nvPr/>
            </p:nvSpPr>
            <p:spPr>
              <a:xfrm>
                <a:off x="1323907" y="3389917"/>
                <a:ext cx="281854" cy="329214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2575" extrusionOk="0">
                    <a:moveTo>
                      <a:pt x="8199" y="1"/>
                    </a:moveTo>
                    <a:cubicBezTo>
                      <a:pt x="7939" y="1"/>
                      <a:pt x="7940" y="406"/>
                      <a:pt x="8203" y="406"/>
                    </a:cubicBezTo>
                    <a:cubicBezTo>
                      <a:pt x="8210" y="406"/>
                      <a:pt x="8217" y="406"/>
                      <a:pt x="8225" y="406"/>
                    </a:cubicBezTo>
                    <a:lnTo>
                      <a:pt x="9209" y="406"/>
                    </a:lnTo>
                    <a:cubicBezTo>
                      <a:pt x="9215" y="405"/>
                      <a:pt x="9221" y="405"/>
                      <a:pt x="9226" y="405"/>
                    </a:cubicBezTo>
                    <a:cubicBezTo>
                      <a:pt x="9334" y="405"/>
                      <a:pt x="9426" y="493"/>
                      <a:pt x="9430" y="603"/>
                    </a:cubicBezTo>
                    <a:lnTo>
                      <a:pt x="9430" y="10840"/>
                    </a:lnTo>
                    <a:cubicBezTo>
                      <a:pt x="9426" y="10950"/>
                      <a:pt x="9334" y="11038"/>
                      <a:pt x="9226" y="11038"/>
                    </a:cubicBezTo>
                    <a:cubicBezTo>
                      <a:pt x="9221" y="11038"/>
                      <a:pt x="9215" y="11037"/>
                      <a:pt x="9209" y="11037"/>
                    </a:cubicBezTo>
                    <a:lnTo>
                      <a:pt x="668" y="11037"/>
                    </a:lnTo>
                    <a:cubicBezTo>
                      <a:pt x="662" y="11037"/>
                      <a:pt x="656" y="11038"/>
                      <a:pt x="651" y="11038"/>
                    </a:cubicBezTo>
                    <a:cubicBezTo>
                      <a:pt x="539" y="11038"/>
                      <a:pt x="451" y="10950"/>
                      <a:pt x="442" y="10840"/>
                    </a:cubicBezTo>
                    <a:lnTo>
                      <a:pt x="442" y="10018"/>
                    </a:lnTo>
                    <a:cubicBezTo>
                      <a:pt x="430" y="9884"/>
                      <a:pt x="326" y="9817"/>
                      <a:pt x="221" y="9817"/>
                    </a:cubicBezTo>
                    <a:cubicBezTo>
                      <a:pt x="117" y="9817"/>
                      <a:pt x="12" y="9884"/>
                      <a:pt x="0" y="10018"/>
                    </a:cubicBezTo>
                    <a:lnTo>
                      <a:pt x="0" y="10835"/>
                    </a:lnTo>
                    <a:cubicBezTo>
                      <a:pt x="0" y="11167"/>
                      <a:pt x="298" y="11436"/>
                      <a:pt x="668" y="11436"/>
                    </a:cubicBezTo>
                    <a:lnTo>
                      <a:pt x="889" y="11436"/>
                    </a:lnTo>
                    <a:lnTo>
                      <a:pt x="889" y="11974"/>
                    </a:lnTo>
                    <a:cubicBezTo>
                      <a:pt x="889" y="12305"/>
                      <a:pt x="1191" y="12574"/>
                      <a:pt x="1557" y="12574"/>
                    </a:cubicBezTo>
                    <a:lnTo>
                      <a:pt x="10098" y="12574"/>
                    </a:lnTo>
                    <a:cubicBezTo>
                      <a:pt x="10468" y="12574"/>
                      <a:pt x="10766" y="12300"/>
                      <a:pt x="10766" y="11974"/>
                    </a:cubicBezTo>
                    <a:lnTo>
                      <a:pt x="10766" y="11714"/>
                    </a:lnTo>
                    <a:cubicBezTo>
                      <a:pt x="10754" y="11580"/>
                      <a:pt x="10649" y="11512"/>
                      <a:pt x="10545" y="11512"/>
                    </a:cubicBezTo>
                    <a:cubicBezTo>
                      <a:pt x="10440" y="11512"/>
                      <a:pt x="10336" y="11580"/>
                      <a:pt x="10324" y="11714"/>
                    </a:cubicBezTo>
                    <a:lnTo>
                      <a:pt x="10324" y="11974"/>
                    </a:lnTo>
                    <a:cubicBezTo>
                      <a:pt x="10315" y="12086"/>
                      <a:pt x="10223" y="12176"/>
                      <a:pt x="10107" y="12176"/>
                    </a:cubicBezTo>
                    <a:cubicBezTo>
                      <a:pt x="10104" y="12176"/>
                      <a:pt x="10101" y="12176"/>
                      <a:pt x="10098" y="12175"/>
                    </a:cubicBezTo>
                    <a:lnTo>
                      <a:pt x="1557" y="12175"/>
                    </a:lnTo>
                    <a:cubicBezTo>
                      <a:pt x="1554" y="12176"/>
                      <a:pt x="1551" y="12176"/>
                      <a:pt x="1548" y="12176"/>
                    </a:cubicBezTo>
                    <a:cubicBezTo>
                      <a:pt x="1436" y="12176"/>
                      <a:pt x="1340" y="12086"/>
                      <a:pt x="1336" y="11974"/>
                    </a:cubicBezTo>
                    <a:lnTo>
                      <a:pt x="1336" y="11436"/>
                    </a:lnTo>
                    <a:lnTo>
                      <a:pt x="9209" y="11436"/>
                    </a:lnTo>
                    <a:cubicBezTo>
                      <a:pt x="9579" y="11436"/>
                      <a:pt x="9877" y="11167"/>
                      <a:pt x="9877" y="10835"/>
                    </a:cubicBezTo>
                    <a:lnTo>
                      <a:pt x="9877" y="1539"/>
                    </a:lnTo>
                    <a:lnTo>
                      <a:pt x="10098" y="1539"/>
                    </a:lnTo>
                    <a:cubicBezTo>
                      <a:pt x="10101" y="1539"/>
                      <a:pt x="10105" y="1539"/>
                      <a:pt x="10108" y="1539"/>
                    </a:cubicBezTo>
                    <a:cubicBezTo>
                      <a:pt x="10223" y="1539"/>
                      <a:pt x="10315" y="1624"/>
                      <a:pt x="10324" y="1741"/>
                    </a:cubicBezTo>
                    <a:lnTo>
                      <a:pt x="10324" y="10854"/>
                    </a:lnTo>
                    <a:cubicBezTo>
                      <a:pt x="10329" y="10967"/>
                      <a:pt x="10424" y="11051"/>
                      <a:pt x="10536" y="11051"/>
                    </a:cubicBezTo>
                    <a:cubicBezTo>
                      <a:pt x="10539" y="11051"/>
                      <a:pt x="10542" y="11051"/>
                      <a:pt x="10545" y="11051"/>
                    </a:cubicBezTo>
                    <a:cubicBezTo>
                      <a:pt x="10548" y="11051"/>
                      <a:pt x="10551" y="11051"/>
                      <a:pt x="10554" y="11051"/>
                    </a:cubicBezTo>
                    <a:cubicBezTo>
                      <a:pt x="10666" y="11051"/>
                      <a:pt x="10761" y="10966"/>
                      <a:pt x="10766" y="10850"/>
                    </a:cubicBezTo>
                    <a:lnTo>
                      <a:pt x="10766" y="1736"/>
                    </a:lnTo>
                    <a:cubicBezTo>
                      <a:pt x="10766" y="1405"/>
                      <a:pt x="10468" y="1136"/>
                      <a:pt x="10098" y="1136"/>
                    </a:cubicBezTo>
                    <a:lnTo>
                      <a:pt x="9877" y="1136"/>
                    </a:lnTo>
                    <a:lnTo>
                      <a:pt x="9877" y="603"/>
                    </a:lnTo>
                    <a:cubicBezTo>
                      <a:pt x="9877" y="271"/>
                      <a:pt x="9575" y="2"/>
                      <a:pt x="9209" y="2"/>
                    </a:cubicBezTo>
                    <a:lnTo>
                      <a:pt x="8225" y="2"/>
                    </a:lnTo>
                    <a:cubicBezTo>
                      <a:pt x="8216" y="1"/>
                      <a:pt x="8207" y="1"/>
                      <a:pt x="819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208;p70">
                <a:extLst>
                  <a:ext uri="{FF2B5EF4-FFF2-40B4-BE49-F238E27FC236}">
                    <a16:creationId xmlns:a16="http://schemas.microsoft.com/office/drawing/2014/main" id="{1BFD7371-5269-AE45-A417-3751161A60C6}"/>
                  </a:ext>
                </a:extLst>
              </p:cNvPr>
              <p:cNvSpPr/>
              <p:nvPr/>
            </p:nvSpPr>
            <p:spPr>
              <a:xfrm>
                <a:off x="1323907" y="3359888"/>
                <a:ext cx="196219" cy="274471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10484" extrusionOk="0">
                    <a:moveTo>
                      <a:pt x="3069" y="409"/>
                    </a:moveTo>
                    <a:cubicBezTo>
                      <a:pt x="3142" y="409"/>
                      <a:pt x="3205" y="470"/>
                      <a:pt x="3209" y="544"/>
                    </a:cubicBezTo>
                    <a:lnTo>
                      <a:pt x="3209" y="813"/>
                    </a:lnTo>
                    <a:lnTo>
                      <a:pt x="2344" y="813"/>
                    </a:lnTo>
                    <a:lnTo>
                      <a:pt x="2344" y="544"/>
                    </a:lnTo>
                    <a:lnTo>
                      <a:pt x="2349" y="544"/>
                    </a:lnTo>
                    <a:cubicBezTo>
                      <a:pt x="2354" y="470"/>
                      <a:pt x="2417" y="409"/>
                      <a:pt x="2490" y="409"/>
                    </a:cubicBezTo>
                    <a:cubicBezTo>
                      <a:pt x="2493" y="409"/>
                      <a:pt x="2495" y="409"/>
                      <a:pt x="2498" y="409"/>
                    </a:cubicBezTo>
                    <a:lnTo>
                      <a:pt x="3060" y="409"/>
                    </a:lnTo>
                    <a:cubicBezTo>
                      <a:pt x="3063" y="409"/>
                      <a:pt x="3066" y="409"/>
                      <a:pt x="3069" y="409"/>
                    </a:cubicBezTo>
                    <a:close/>
                    <a:moveTo>
                      <a:pt x="3833" y="1211"/>
                    </a:moveTo>
                    <a:cubicBezTo>
                      <a:pt x="3940" y="1211"/>
                      <a:pt x="4031" y="1296"/>
                      <a:pt x="4040" y="1408"/>
                    </a:cubicBezTo>
                    <a:lnTo>
                      <a:pt x="4040" y="2201"/>
                    </a:lnTo>
                    <a:lnTo>
                      <a:pt x="1518" y="2201"/>
                    </a:lnTo>
                    <a:lnTo>
                      <a:pt x="1518" y="1408"/>
                    </a:lnTo>
                    <a:cubicBezTo>
                      <a:pt x="1523" y="1296"/>
                      <a:pt x="1614" y="1211"/>
                      <a:pt x="1725" y="1211"/>
                    </a:cubicBezTo>
                    <a:cubicBezTo>
                      <a:pt x="1728" y="1211"/>
                      <a:pt x="1731" y="1211"/>
                      <a:pt x="1734" y="1211"/>
                    </a:cubicBezTo>
                    <a:lnTo>
                      <a:pt x="3824" y="1211"/>
                    </a:lnTo>
                    <a:cubicBezTo>
                      <a:pt x="3827" y="1211"/>
                      <a:pt x="3830" y="1211"/>
                      <a:pt x="3833" y="1211"/>
                    </a:cubicBezTo>
                    <a:close/>
                    <a:moveTo>
                      <a:pt x="2498" y="1"/>
                    </a:moveTo>
                    <a:cubicBezTo>
                      <a:pt x="2167" y="1"/>
                      <a:pt x="1902" y="241"/>
                      <a:pt x="1902" y="539"/>
                    </a:cubicBezTo>
                    <a:lnTo>
                      <a:pt x="1902" y="808"/>
                    </a:lnTo>
                    <a:lnTo>
                      <a:pt x="1734" y="808"/>
                    </a:lnTo>
                    <a:cubicBezTo>
                      <a:pt x="1730" y="808"/>
                      <a:pt x="1725" y="808"/>
                      <a:pt x="1721" y="808"/>
                    </a:cubicBezTo>
                    <a:cubicBezTo>
                      <a:pt x="1481" y="808"/>
                      <a:pt x="1261" y="932"/>
                      <a:pt x="1139" y="1144"/>
                    </a:cubicBezTo>
                    <a:lnTo>
                      <a:pt x="668" y="1144"/>
                    </a:lnTo>
                    <a:cubicBezTo>
                      <a:pt x="298" y="1144"/>
                      <a:pt x="0" y="1413"/>
                      <a:pt x="0" y="1745"/>
                    </a:cubicBezTo>
                    <a:lnTo>
                      <a:pt x="0" y="10281"/>
                    </a:lnTo>
                    <a:cubicBezTo>
                      <a:pt x="5" y="10398"/>
                      <a:pt x="100" y="10483"/>
                      <a:pt x="212" y="10483"/>
                    </a:cubicBezTo>
                    <a:cubicBezTo>
                      <a:pt x="215" y="10483"/>
                      <a:pt x="218" y="10483"/>
                      <a:pt x="221" y="10483"/>
                    </a:cubicBezTo>
                    <a:lnTo>
                      <a:pt x="226" y="10483"/>
                    </a:lnTo>
                    <a:cubicBezTo>
                      <a:pt x="229" y="10483"/>
                      <a:pt x="232" y="10483"/>
                      <a:pt x="235" y="10483"/>
                    </a:cubicBezTo>
                    <a:cubicBezTo>
                      <a:pt x="346" y="10483"/>
                      <a:pt x="442" y="10398"/>
                      <a:pt x="447" y="10281"/>
                    </a:cubicBezTo>
                    <a:lnTo>
                      <a:pt x="447" y="1750"/>
                    </a:lnTo>
                    <a:cubicBezTo>
                      <a:pt x="451" y="1635"/>
                      <a:pt x="543" y="1547"/>
                      <a:pt x="651" y="1547"/>
                    </a:cubicBezTo>
                    <a:cubicBezTo>
                      <a:pt x="657" y="1547"/>
                      <a:pt x="662" y="1547"/>
                      <a:pt x="668" y="1548"/>
                    </a:cubicBezTo>
                    <a:lnTo>
                      <a:pt x="1071" y="1548"/>
                    </a:lnTo>
                    <a:lnTo>
                      <a:pt x="1071" y="2220"/>
                    </a:lnTo>
                    <a:cubicBezTo>
                      <a:pt x="1071" y="2432"/>
                      <a:pt x="1264" y="2600"/>
                      <a:pt x="1499" y="2600"/>
                    </a:cubicBezTo>
                    <a:lnTo>
                      <a:pt x="4059" y="2600"/>
                    </a:lnTo>
                    <a:cubicBezTo>
                      <a:pt x="4295" y="2600"/>
                      <a:pt x="4487" y="2432"/>
                      <a:pt x="4487" y="2220"/>
                    </a:cubicBezTo>
                    <a:lnTo>
                      <a:pt x="4487" y="1543"/>
                    </a:lnTo>
                    <a:lnTo>
                      <a:pt x="7273" y="1543"/>
                    </a:lnTo>
                    <a:cubicBezTo>
                      <a:pt x="7279" y="1543"/>
                      <a:pt x="7285" y="1544"/>
                      <a:pt x="7291" y="1544"/>
                    </a:cubicBezTo>
                    <a:cubicBezTo>
                      <a:pt x="7403" y="1544"/>
                      <a:pt x="7494" y="1455"/>
                      <a:pt x="7494" y="1341"/>
                    </a:cubicBezTo>
                    <a:cubicBezTo>
                      <a:pt x="7494" y="1234"/>
                      <a:pt x="7407" y="1143"/>
                      <a:pt x="7297" y="1143"/>
                    </a:cubicBezTo>
                    <a:cubicBezTo>
                      <a:pt x="7289" y="1143"/>
                      <a:pt x="7281" y="1143"/>
                      <a:pt x="7273" y="1144"/>
                    </a:cubicBezTo>
                    <a:lnTo>
                      <a:pt x="4415" y="1144"/>
                    </a:lnTo>
                    <a:cubicBezTo>
                      <a:pt x="4292" y="932"/>
                      <a:pt x="4073" y="808"/>
                      <a:pt x="3833" y="808"/>
                    </a:cubicBezTo>
                    <a:cubicBezTo>
                      <a:pt x="3828" y="808"/>
                      <a:pt x="3824" y="808"/>
                      <a:pt x="3819" y="808"/>
                    </a:cubicBezTo>
                    <a:lnTo>
                      <a:pt x="3651" y="808"/>
                    </a:lnTo>
                    <a:lnTo>
                      <a:pt x="3651" y="539"/>
                    </a:lnTo>
                    <a:cubicBezTo>
                      <a:pt x="3651" y="246"/>
                      <a:pt x="3387" y="1"/>
                      <a:pt x="305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209;p70">
                <a:extLst>
                  <a:ext uri="{FF2B5EF4-FFF2-40B4-BE49-F238E27FC236}">
                    <a16:creationId xmlns:a16="http://schemas.microsoft.com/office/drawing/2014/main" id="{76971AB2-3F46-F645-A692-9448B139166B}"/>
                  </a:ext>
                </a:extLst>
              </p:cNvPr>
              <p:cNvSpPr/>
              <p:nvPr/>
            </p:nvSpPr>
            <p:spPr>
              <a:xfrm>
                <a:off x="1436690" y="3477070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2"/>
                      <a:pt x="3866" y="2"/>
                    </a:cubicBezTo>
                    <a:cubicBezTo>
                      <a:pt x="3861" y="2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10;p70">
                <a:extLst>
                  <a:ext uri="{FF2B5EF4-FFF2-40B4-BE49-F238E27FC236}">
                    <a16:creationId xmlns:a16="http://schemas.microsoft.com/office/drawing/2014/main" id="{9B76537D-FA33-6946-A982-FE04E5435210}"/>
                  </a:ext>
                </a:extLst>
              </p:cNvPr>
              <p:cNvSpPr/>
              <p:nvPr/>
            </p:nvSpPr>
            <p:spPr>
              <a:xfrm>
                <a:off x="1436690" y="3499585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204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11;p70">
                <a:extLst>
                  <a:ext uri="{FF2B5EF4-FFF2-40B4-BE49-F238E27FC236}">
                    <a16:creationId xmlns:a16="http://schemas.microsoft.com/office/drawing/2014/main" id="{EA002D04-EF20-E440-97B7-AA3771671C5A}"/>
                  </a:ext>
                </a:extLst>
              </p:cNvPr>
              <p:cNvSpPr/>
              <p:nvPr/>
            </p:nvSpPr>
            <p:spPr>
              <a:xfrm>
                <a:off x="1436690" y="3545112"/>
                <a:ext cx="106579" cy="1068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8" extrusionOk="0">
                    <a:moveTo>
                      <a:pt x="263" y="1"/>
                    </a:moveTo>
                    <a:cubicBezTo>
                      <a:pt x="0" y="1"/>
                      <a:pt x="0" y="407"/>
                      <a:pt x="263" y="407"/>
                    </a:cubicBezTo>
                    <a:cubicBezTo>
                      <a:pt x="272" y="407"/>
                      <a:pt x="281" y="407"/>
                      <a:pt x="290" y="406"/>
                    </a:cubicBezTo>
                    <a:lnTo>
                      <a:pt x="3849" y="406"/>
                    </a:lnTo>
                    <a:cubicBezTo>
                      <a:pt x="3855" y="406"/>
                      <a:pt x="3861" y="406"/>
                      <a:pt x="3866" y="406"/>
                    </a:cubicBezTo>
                    <a:cubicBezTo>
                      <a:pt x="3975" y="406"/>
                      <a:pt x="4070" y="318"/>
                      <a:pt x="4070" y="204"/>
                    </a:cubicBezTo>
                    <a:cubicBezTo>
                      <a:pt x="4070" y="90"/>
                      <a:pt x="3975" y="1"/>
                      <a:pt x="3866" y="1"/>
                    </a:cubicBezTo>
                    <a:cubicBezTo>
                      <a:pt x="3861" y="1"/>
                      <a:pt x="3855" y="2"/>
                      <a:pt x="3849" y="2"/>
                    </a:cubicBezTo>
                    <a:lnTo>
                      <a:pt x="290" y="2"/>
                    </a:lnTo>
                    <a:cubicBezTo>
                      <a:pt x="281" y="1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212;p70">
                <a:extLst>
                  <a:ext uri="{FF2B5EF4-FFF2-40B4-BE49-F238E27FC236}">
                    <a16:creationId xmlns:a16="http://schemas.microsoft.com/office/drawing/2014/main" id="{404869E6-4317-8D4D-ABF9-7FBCA4AF9CDB}"/>
                  </a:ext>
                </a:extLst>
              </p:cNvPr>
              <p:cNvSpPr/>
              <p:nvPr/>
            </p:nvSpPr>
            <p:spPr>
              <a:xfrm>
                <a:off x="1436690" y="3567626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7" y="402"/>
                      <a:pt x="3865" y="402"/>
                      <a:pt x="3872" y="402"/>
                    </a:cubicBezTo>
                    <a:cubicBezTo>
                      <a:pt x="3978" y="402"/>
                      <a:pt x="4070" y="311"/>
                      <a:pt x="4070" y="199"/>
                    </a:cubicBezTo>
                    <a:cubicBezTo>
                      <a:pt x="4070" y="92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213;p70">
                <a:extLst>
                  <a:ext uri="{FF2B5EF4-FFF2-40B4-BE49-F238E27FC236}">
                    <a16:creationId xmlns:a16="http://schemas.microsoft.com/office/drawing/2014/main" id="{F810C7C8-5FBC-E347-AF77-F6241D7472B4}"/>
                  </a:ext>
                </a:extLst>
              </p:cNvPr>
              <p:cNvSpPr/>
              <p:nvPr/>
            </p:nvSpPr>
            <p:spPr>
              <a:xfrm>
                <a:off x="1436664" y="3613153"/>
                <a:ext cx="106605" cy="1065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407" extrusionOk="0">
                    <a:moveTo>
                      <a:pt x="264" y="1"/>
                    </a:moveTo>
                    <a:cubicBezTo>
                      <a:pt x="0" y="1"/>
                      <a:pt x="2" y="407"/>
                      <a:pt x="268" y="407"/>
                    </a:cubicBezTo>
                    <a:cubicBezTo>
                      <a:pt x="275" y="407"/>
                      <a:pt x="283" y="406"/>
                      <a:pt x="291" y="406"/>
                    </a:cubicBezTo>
                    <a:lnTo>
                      <a:pt x="3850" y="406"/>
                    </a:lnTo>
                    <a:cubicBezTo>
                      <a:pt x="3856" y="406"/>
                      <a:pt x="3862" y="406"/>
                      <a:pt x="3867" y="406"/>
                    </a:cubicBezTo>
                    <a:cubicBezTo>
                      <a:pt x="3976" y="406"/>
                      <a:pt x="4071" y="318"/>
                      <a:pt x="4071" y="204"/>
                    </a:cubicBezTo>
                    <a:cubicBezTo>
                      <a:pt x="4071" y="90"/>
                      <a:pt x="3976" y="1"/>
                      <a:pt x="3867" y="1"/>
                    </a:cubicBezTo>
                    <a:cubicBezTo>
                      <a:pt x="3862" y="1"/>
                      <a:pt x="3856" y="2"/>
                      <a:pt x="3850" y="2"/>
                    </a:cubicBezTo>
                    <a:lnTo>
                      <a:pt x="291" y="2"/>
                    </a:lnTo>
                    <a:cubicBezTo>
                      <a:pt x="281" y="1"/>
                      <a:pt x="273" y="1"/>
                      <a:pt x="26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214;p70">
                <a:extLst>
                  <a:ext uri="{FF2B5EF4-FFF2-40B4-BE49-F238E27FC236}">
                    <a16:creationId xmlns:a16="http://schemas.microsoft.com/office/drawing/2014/main" id="{FCC43EAC-B500-DA42-84BF-B3181EA260DE}"/>
                  </a:ext>
                </a:extLst>
              </p:cNvPr>
              <p:cNvSpPr/>
              <p:nvPr/>
            </p:nvSpPr>
            <p:spPr>
              <a:xfrm>
                <a:off x="1436690" y="3635668"/>
                <a:ext cx="106579" cy="10551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3" extrusionOk="0">
                    <a:moveTo>
                      <a:pt x="3872" y="1"/>
                    </a:moveTo>
                    <a:cubicBezTo>
                      <a:pt x="3865" y="1"/>
                      <a:pt x="3857" y="1"/>
                      <a:pt x="3849" y="2"/>
                    </a:cubicBezTo>
                    <a:lnTo>
                      <a:pt x="290" y="2"/>
                    </a:lnTo>
                    <a:cubicBezTo>
                      <a:pt x="280" y="1"/>
                      <a:pt x="272" y="1"/>
                      <a:pt x="263" y="1"/>
                    </a:cubicBezTo>
                    <a:cubicBezTo>
                      <a:pt x="1" y="1"/>
                      <a:pt x="1" y="402"/>
                      <a:pt x="263" y="402"/>
                    </a:cubicBezTo>
                    <a:cubicBezTo>
                      <a:pt x="272" y="402"/>
                      <a:pt x="280" y="402"/>
                      <a:pt x="290" y="401"/>
                    </a:cubicBezTo>
                    <a:lnTo>
                      <a:pt x="3849" y="401"/>
                    </a:lnTo>
                    <a:cubicBezTo>
                      <a:pt x="3855" y="401"/>
                      <a:pt x="3861" y="402"/>
                      <a:pt x="3866" y="402"/>
                    </a:cubicBezTo>
                    <a:cubicBezTo>
                      <a:pt x="3975" y="402"/>
                      <a:pt x="4070" y="313"/>
                      <a:pt x="4070" y="199"/>
                    </a:cubicBezTo>
                    <a:cubicBezTo>
                      <a:pt x="4070" y="91"/>
                      <a:pt x="3978" y="1"/>
                      <a:pt x="387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215;p70">
                <a:extLst>
                  <a:ext uri="{FF2B5EF4-FFF2-40B4-BE49-F238E27FC236}">
                    <a16:creationId xmlns:a16="http://schemas.microsoft.com/office/drawing/2014/main" id="{67F225C8-7DD5-FF4A-B8BE-685990452B9F}"/>
                  </a:ext>
                </a:extLst>
              </p:cNvPr>
              <p:cNvSpPr/>
              <p:nvPr/>
            </p:nvSpPr>
            <p:spPr>
              <a:xfrm>
                <a:off x="1363124" y="3467671"/>
                <a:ext cx="72859" cy="53748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53" extrusionOk="0">
                    <a:moveTo>
                      <a:pt x="1778" y="443"/>
                    </a:moveTo>
                    <a:lnTo>
                      <a:pt x="1778" y="520"/>
                    </a:lnTo>
                    <a:lnTo>
                      <a:pt x="1336" y="861"/>
                    </a:lnTo>
                    <a:lnTo>
                      <a:pt x="1125" y="654"/>
                    </a:lnTo>
                    <a:cubicBezTo>
                      <a:pt x="1080" y="612"/>
                      <a:pt x="1022" y="590"/>
                      <a:pt x="963" y="590"/>
                    </a:cubicBezTo>
                    <a:cubicBezTo>
                      <a:pt x="910" y="590"/>
                      <a:pt x="856" y="608"/>
                      <a:pt x="813" y="645"/>
                    </a:cubicBezTo>
                    <a:cubicBezTo>
                      <a:pt x="722" y="717"/>
                      <a:pt x="717" y="851"/>
                      <a:pt x="798" y="928"/>
                    </a:cubicBezTo>
                    <a:lnTo>
                      <a:pt x="1154" y="1274"/>
                    </a:lnTo>
                    <a:cubicBezTo>
                      <a:pt x="1197" y="1317"/>
                      <a:pt x="1260" y="1341"/>
                      <a:pt x="1317" y="1341"/>
                    </a:cubicBezTo>
                    <a:cubicBezTo>
                      <a:pt x="1370" y="1341"/>
                      <a:pt x="1423" y="1327"/>
                      <a:pt x="1461" y="1293"/>
                    </a:cubicBezTo>
                    <a:lnTo>
                      <a:pt x="1778" y="1053"/>
                    </a:lnTo>
                    <a:lnTo>
                      <a:pt x="1778" y="1649"/>
                    </a:lnTo>
                    <a:lnTo>
                      <a:pt x="443" y="1649"/>
                    </a:lnTo>
                    <a:lnTo>
                      <a:pt x="443" y="443"/>
                    </a:lnTo>
                    <a:close/>
                    <a:moveTo>
                      <a:pt x="2534" y="1"/>
                    </a:moveTo>
                    <a:cubicBezTo>
                      <a:pt x="2484" y="1"/>
                      <a:pt x="2434" y="17"/>
                      <a:pt x="2393" y="49"/>
                    </a:cubicBezTo>
                    <a:lnTo>
                      <a:pt x="2187" y="207"/>
                    </a:lnTo>
                    <a:cubicBezTo>
                      <a:pt x="2120" y="102"/>
                      <a:pt x="2009" y="39"/>
                      <a:pt x="1884" y="39"/>
                    </a:cubicBezTo>
                    <a:lnTo>
                      <a:pt x="342" y="39"/>
                    </a:lnTo>
                    <a:cubicBezTo>
                      <a:pt x="339" y="39"/>
                      <a:pt x="336" y="39"/>
                      <a:pt x="333" y="39"/>
                    </a:cubicBezTo>
                    <a:cubicBezTo>
                      <a:pt x="154" y="39"/>
                      <a:pt x="10" y="172"/>
                      <a:pt x="1" y="352"/>
                    </a:cubicBezTo>
                    <a:lnTo>
                      <a:pt x="1" y="1745"/>
                    </a:lnTo>
                    <a:cubicBezTo>
                      <a:pt x="10" y="1919"/>
                      <a:pt x="154" y="2052"/>
                      <a:pt x="333" y="2052"/>
                    </a:cubicBezTo>
                    <a:cubicBezTo>
                      <a:pt x="336" y="2052"/>
                      <a:pt x="339" y="2052"/>
                      <a:pt x="342" y="2052"/>
                    </a:cubicBezTo>
                    <a:lnTo>
                      <a:pt x="1884" y="2052"/>
                    </a:lnTo>
                    <a:cubicBezTo>
                      <a:pt x="1887" y="2052"/>
                      <a:pt x="1890" y="2052"/>
                      <a:pt x="1893" y="2052"/>
                    </a:cubicBezTo>
                    <a:cubicBezTo>
                      <a:pt x="2067" y="2052"/>
                      <a:pt x="2216" y="1919"/>
                      <a:pt x="2225" y="1745"/>
                    </a:cubicBezTo>
                    <a:lnTo>
                      <a:pt x="2225" y="707"/>
                    </a:lnTo>
                    <a:lnTo>
                      <a:pt x="2682" y="356"/>
                    </a:lnTo>
                    <a:cubicBezTo>
                      <a:pt x="2773" y="289"/>
                      <a:pt x="2782" y="155"/>
                      <a:pt x="2706" y="73"/>
                    </a:cubicBezTo>
                    <a:cubicBezTo>
                      <a:pt x="2658" y="25"/>
                      <a:pt x="2595" y="1"/>
                      <a:pt x="253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216;p70">
                <a:extLst>
                  <a:ext uri="{FF2B5EF4-FFF2-40B4-BE49-F238E27FC236}">
                    <a16:creationId xmlns:a16="http://schemas.microsoft.com/office/drawing/2014/main" id="{FAC66D6E-6585-EC43-B597-AA3120DFDB77}"/>
                  </a:ext>
                </a:extLst>
              </p:cNvPr>
              <p:cNvSpPr/>
              <p:nvPr/>
            </p:nvSpPr>
            <p:spPr>
              <a:xfrm>
                <a:off x="1363124" y="3536184"/>
                <a:ext cx="72859" cy="5314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30" extrusionOk="0">
                    <a:moveTo>
                      <a:pt x="1778" y="425"/>
                    </a:moveTo>
                    <a:lnTo>
                      <a:pt x="1778" y="521"/>
                    </a:lnTo>
                    <a:lnTo>
                      <a:pt x="1336" y="862"/>
                    </a:lnTo>
                    <a:lnTo>
                      <a:pt x="1125" y="655"/>
                    </a:lnTo>
                    <a:cubicBezTo>
                      <a:pt x="1080" y="613"/>
                      <a:pt x="1022" y="591"/>
                      <a:pt x="963" y="591"/>
                    </a:cubicBezTo>
                    <a:cubicBezTo>
                      <a:pt x="910" y="591"/>
                      <a:pt x="856" y="609"/>
                      <a:pt x="813" y="646"/>
                    </a:cubicBezTo>
                    <a:cubicBezTo>
                      <a:pt x="722" y="713"/>
                      <a:pt x="717" y="852"/>
                      <a:pt x="798" y="929"/>
                    </a:cubicBezTo>
                    <a:lnTo>
                      <a:pt x="1154" y="1275"/>
                    </a:lnTo>
                    <a:cubicBezTo>
                      <a:pt x="1197" y="1318"/>
                      <a:pt x="1260" y="1342"/>
                      <a:pt x="1317" y="1342"/>
                    </a:cubicBezTo>
                    <a:cubicBezTo>
                      <a:pt x="1370" y="1342"/>
                      <a:pt x="1423" y="1323"/>
                      <a:pt x="1461" y="1294"/>
                    </a:cubicBezTo>
                    <a:lnTo>
                      <a:pt x="1778" y="1054"/>
                    </a:lnTo>
                    <a:lnTo>
                      <a:pt x="1778" y="1631"/>
                    </a:lnTo>
                    <a:lnTo>
                      <a:pt x="443" y="1631"/>
                    </a:lnTo>
                    <a:lnTo>
                      <a:pt x="443" y="425"/>
                    </a:lnTo>
                    <a:close/>
                    <a:moveTo>
                      <a:pt x="2531" y="0"/>
                    </a:moveTo>
                    <a:cubicBezTo>
                      <a:pt x="2481" y="0"/>
                      <a:pt x="2431" y="16"/>
                      <a:pt x="2389" y="50"/>
                    </a:cubicBezTo>
                    <a:lnTo>
                      <a:pt x="2192" y="199"/>
                    </a:lnTo>
                    <a:cubicBezTo>
                      <a:pt x="2131" y="92"/>
                      <a:pt x="2017" y="21"/>
                      <a:pt x="1892" y="21"/>
                    </a:cubicBezTo>
                    <a:cubicBezTo>
                      <a:pt x="1887" y="21"/>
                      <a:pt x="1883" y="21"/>
                      <a:pt x="1879" y="21"/>
                    </a:cubicBezTo>
                    <a:lnTo>
                      <a:pt x="342" y="21"/>
                    </a:lnTo>
                    <a:cubicBezTo>
                      <a:pt x="336" y="21"/>
                      <a:pt x="330" y="21"/>
                      <a:pt x="324" y="21"/>
                    </a:cubicBezTo>
                    <a:cubicBezTo>
                      <a:pt x="150" y="21"/>
                      <a:pt x="10" y="157"/>
                      <a:pt x="1" y="329"/>
                    </a:cubicBezTo>
                    <a:lnTo>
                      <a:pt x="1" y="1722"/>
                    </a:lnTo>
                    <a:cubicBezTo>
                      <a:pt x="10" y="1894"/>
                      <a:pt x="150" y="2030"/>
                      <a:pt x="324" y="2030"/>
                    </a:cubicBezTo>
                    <a:cubicBezTo>
                      <a:pt x="330" y="2030"/>
                      <a:pt x="336" y="2030"/>
                      <a:pt x="342" y="2029"/>
                    </a:cubicBezTo>
                    <a:lnTo>
                      <a:pt x="1884" y="2029"/>
                    </a:lnTo>
                    <a:cubicBezTo>
                      <a:pt x="1890" y="2030"/>
                      <a:pt x="1896" y="2030"/>
                      <a:pt x="1901" y="2030"/>
                    </a:cubicBezTo>
                    <a:cubicBezTo>
                      <a:pt x="2072" y="2030"/>
                      <a:pt x="2216" y="1894"/>
                      <a:pt x="2225" y="1722"/>
                    </a:cubicBezTo>
                    <a:lnTo>
                      <a:pt x="2225" y="708"/>
                    </a:lnTo>
                    <a:lnTo>
                      <a:pt x="2682" y="358"/>
                    </a:lnTo>
                    <a:cubicBezTo>
                      <a:pt x="2773" y="290"/>
                      <a:pt x="2782" y="156"/>
                      <a:pt x="2706" y="74"/>
                    </a:cubicBezTo>
                    <a:cubicBezTo>
                      <a:pt x="2657" y="26"/>
                      <a:pt x="2594" y="0"/>
                      <a:pt x="253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217;p70">
                <a:extLst>
                  <a:ext uri="{FF2B5EF4-FFF2-40B4-BE49-F238E27FC236}">
                    <a16:creationId xmlns:a16="http://schemas.microsoft.com/office/drawing/2014/main" id="{970A049C-B414-2E45-A31B-1F8BA848E542}"/>
                  </a:ext>
                </a:extLst>
              </p:cNvPr>
              <p:cNvSpPr/>
              <p:nvPr/>
            </p:nvSpPr>
            <p:spPr>
              <a:xfrm>
                <a:off x="1363124" y="3604750"/>
                <a:ext cx="72859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15" extrusionOk="0">
                    <a:moveTo>
                      <a:pt x="1778" y="405"/>
                    </a:moveTo>
                    <a:lnTo>
                      <a:pt x="1778" y="554"/>
                    </a:lnTo>
                    <a:lnTo>
                      <a:pt x="1336" y="890"/>
                    </a:lnTo>
                    <a:lnTo>
                      <a:pt x="1125" y="688"/>
                    </a:lnTo>
                    <a:cubicBezTo>
                      <a:pt x="1079" y="645"/>
                      <a:pt x="1020" y="623"/>
                      <a:pt x="960" y="623"/>
                    </a:cubicBezTo>
                    <a:cubicBezTo>
                      <a:pt x="908" y="623"/>
                      <a:pt x="856" y="640"/>
                      <a:pt x="813" y="674"/>
                    </a:cubicBezTo>
                    <a:cubicBezTo>
                      <a:pt x="722" y="746"/>
                      <a:pt x="717" y="880"/>
                      <a:pt x="798" y="957"/>
                    </a:cubicBezTo>
                    <a:lnTo>
                      <a:pt x="1154" y="1308"/>
                    </a:lnTo>
                    <a:cubicBezTo>
                      <a:pt x="1197" y="1351"/>
                      <a:pt x="1260" y="1370"/>
                      <a:pt x="1317" y="1370"/>
                    </a:cubicBezTo>
                    <a:cubicBezTo>
                      <a:pt x="1370" y="1370"/>
                      <a:pt x="1423" y="1356"/>
                      <a:pt x="1461" y="1322"/>
                    </a:cubicBezTo>
                    <a:lnTo>
                      <a:pt x="1778" y="1082"/>
                    </a:lnTo>
                    <a:lnTo>
                      <a:pt x="1778" y="1611"/>
                    </a:lnTo>
                    <a:lnTo>
                      <a:pt x="443" y="1611"/>
                    </a:lnTo>
                    <a:lnTo>
                      <a:pt x="443" y="405"/>
                    </a:lnTo>
                    <a:close/>
                    <a:moveTo>
                      <a:pt x="324" y="1"/>
                    </a:moveTo>
                    <a:cubicBezTo>
                      <a:pt x="150" y="1"/>
                      <a:pt x="10" y="137"/>
                      <a:pt x="1" y="309"/>
                    </a:cubicBezTo>
                    <a:lnTo>
                      <a:pt x="1" y="1702"/>
                    </a:lnTo>
                    <a:cubicBezTo>
                      <a:pt x="10" y="1881"/>
                      <a:pt x="154" y="2014"/>
                      <a:pt x="333" y="2014"/>
                    </a:cubicBezTo>
                    <a:cubicBezTo>
                      <a:pt x="336" y="2014"/>
                      <a:pt x="339" y="2014"/>
                      <a:pt x="342" y="2014"/>
                    </a:cubicBezTo>
                    <a:lnTo>
                      <a:pt x="1884" y="2014"/>
                    </a:lnTo>
                    <a:cubicBezTo>
                      <a:pt x="1887" y="2014"/>
                      <a:pt x="1890" y="2014"/>
                      <a:pt x="1893" y="2014"/>
                    </a:cubicBezTo>
                    <a:cubicBezTo>
                      <a:pt x="2067" y="2014"/>
                      <a:pt x="2216" y="1881"/>
                      <a:pt x="2225" y="1702"/>
                    </a:cubicBezTo>
                    <a:lnTo>
                      <a:pt x="2225" y="732"/>
                    </a:lnTo>
                    <a:lnTo>
                      <a:pt x="2682" y="381"/>
                    </a:lnTo>
                    <a:cubicBezTo>
                      <a:pt x="2773" y="314"/>
                      <a:pt x="2782" y="179"/>
                      <a:pt x="2706" y="97"/>
                    </a:cubicBezTo>
                    <a:cubicBezTo>
                      <a:pt x="2658" y="50"/>
                      <a:pt x="2595" y="25"/>
                      <a:pt x="2533" y="25"/>
                    </a:cubicBezTo>
                    <a:cubicBezTo>
                      <a:pt x="2482" y="25"/>
                      <a:pt x="2432" y="41"/>
                      <a:pt x="2389" y="73"/>
                    </a:cubicBezTo>
                    <a:lnTo>
                      <a:pt x="2389" y="78"/>
                    </a:lnTo>
                    <a:lnTo>
                      <a:pt x="2211" y="217"/>
                    </a:lnTo>
                    <a:cubicBezTo>
                      <a:pt x="2159" y="87"/>
                      <a:pt x="2035" y="1"/>
                      <a:pt x="1896" y="1"/>
                    </a:cubicBezTo>
                    <a:cubicBezTo>
                      <a:pt x="1892" y="1"/>
                      <a:pt x="1888" y="1"/>
                      <a:pt x="1884" y="1"/>
                    </a:cubicBezTo>
                    <a:lnTo>
                      <a:pt x="342" y="1"/>
                    </a:lnTo>
                    <a:cubicBezTo>
                      <a:pt x="336" y="1"/>
                      <a:pt x="330" y="1"/>
                      <a:pt x="32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4AFD4-1755-0248-B2DA-41E4A1BA22FE}"/>
              </a:ext>
            </a:extLst>
          </p:cNvPr>
          <p:cNvGrpSpPr/>
          <p:nvPr/>
        </p:nvGrpSpPr>
        <p:grpSpPr>
          <a:xfrm>
            <a:off x="6178423" y="3539513"/>
            <a:ext cx="2968933" cy="2966245"/>
            <a:chOff x="7908668" y="1693199"/>
            <a:chExt cx="2968933" cy="2966245"/>
          </a:xfrm>
        </p:grpSpPr>
        <p:sp>
          <p:nvSpPr>
            <p:cNvPr id="20" name="Freeform 427">
              <a:extLst>
                <a:ext uri="{FF2B5EF4-FFF2-40B4-BE49-F238E27FC236}">
                  <a16:creationId xmlns:a16="http://schemas.microsoft.com/office/drawing/2014/main" id="{27F372FE-E50E-4041-A456-7AED4865A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368D5-3539-D64B-B823-AFE3B6521AB3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Index Methods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F59625-98F8-9C44-825A-28E69147BABD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B-Tree, Hash Index</a:t>
              </a:r>
              <a:br>
                <a:rPr lang="en-US" sz="1200" spc="-10" dirty="0">
                  <a:latin typeface="Poppins" pitchFamily="2" charset="77"/>
                  <a:cs typeface="Poppins" pitchFamily="2" charset="77"/>
                </a:rPr>
              </a:b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GIN, GIST, BRIN</a:t>
              </a:r>
            </a:p>
          </p:txBody>
        </p:sp>
        <p:grpSp>
          <p:nvGrpSpPr>
            <p:cNvPr id="46" name="Google Shape;5522;p67">
              <a:extLst>
                <a:ext uri="{FF2B5EF4-FFF2-40B4-BE49-F238E27FC236}">
                  <a16:creationId xmlns:a16="http://schemas.microsoft.com/office/drawing/2014/main" id="{CCB1B6C8-DCCD-BB48-BEC3-D20D72559AE8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47" name="Google Shape;5523;p67">
                <a:extLst>
                  <a:ext uri="{FF2B5EF4-FFF2-40B4-BE49-F238E27FC236}">
                    <a16:creationId xmlns:a16="http://schemas.microsoft.com/office/drawing/2014/main" id="{9AAD1688-027E-6A40-9294-36C9CAB6C22A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524;p67">
                <a:extLst>
                  <a:ext uri="{FF2B5EF4-FFF2-40B4-BE49-F238E27FC236}">
                    <a16:creationId xmlns:a16="http://schemas.microsoft.com/office/drawing/2014/main" id="{581BC15F-109D-224B-9522-F92A04AFA3F6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525;p67">
                <a:extLst>
                  <a:ext uri="{FF2B5EF4-FFF2-40B4-BE49-F238E27FC236}">
                    <a16:creationId xmlns:a16="http://schemas.microsoft.com/office/drawing/2014/main" id="{26DF8CBD-C31E-D345-95C1-12285194BC34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26;p67">
                <a:extLst>
                  <a:ext uri="{FF2B5EF4-FFF2-40B4-BE49-F238E27FC236}">
                    <a16:creationId xmlns:a16="http://schemas.microsoft.com/office/drawing/2014/main" id="{6B83F034-6750-1343-A8CB-AA1B933732A9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527;p67">
                <a:extLst>
                  <a:ext uri="{FF2B5EF4-FFF2-40B4-BE49-F238E27FC236}">
                    <a16:creationId xmlns:a16="http://schemas.microsoft.com/office/drawing/2014/main" id="{9DDF3569-80B0-AD40-91BC-97902F12293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528;p67">
                <a:extLst>
                  <a:ext uri="{FF2B5EF4-FFF2-40B4-BE49-F238E27FC236}">
                    <a16:creationId xmlns:a16="http://schemas.microsoft.com/office/drawing/2014/main" id="{ED2FDB22-8EC3-5441-8BD1-EB9133719EA0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0A1E1-BF8D-2C46-B41A-B9C87C779FC4}"/>
              </a:ext>
            </a:extLst>
          </p:cNvPr>
          <p:cNvGrpSpPr/>
          <p:nvPr/>
        </p:nvGrpSpPr>
        <p:grpSpPr>
          <a:xfrm>
            <a:off x="4612906" y="1693199"/>
            <a:ext cx="2968933" cy="2966245"/>
            <a:chOff x="4612906" y="1693199"/>
            <a:chExt cx="2968933" cy="2966245"/>
          </a:xfrm>
        </p:grpSpPr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E89C0477-E4D9-D34A-B487-303C4D7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906" y="1693199"/>
              <a:ext cx="2968933" cy="2966245"/>
            </a:xfrm>
            <a:custGeom>
              <a:avLst/>
              <a:gdLst>
                <a:gd name="T0" fmla="*/ 1313778 w 4766"/>
                <a:gd name="T1" fmla="*/ 2976216 h 4764"/>
                <a:gd name="T2" fmla="*/ 134579 w 4766"/>
                <a:gd name="T3" fmla="*/ 1798267 h 4764"/>
                <a:gd name="T4" fmla="*/ 134579 w 4766"/>
                <a:gd name="T5" fmla="*/ 1798267 h 4764"/>
                <a:gd name="T6" fmla="*/ 134579 w 4766"/>
                <a:gd name="T7" fmla="*/ 1312460 h 4764"/>
                <a:gd name="T8" fmla="*/ 1313778 w 4766"/>
                <a:gd name="T9" fmla="*/ 133858 h 4764"/>
                <a:gd name="T10" fmla="*/ 1313778 w 4766"/>
                <a:gd name="T11" fmla="*/ 133858 h 4764"/>
                <a:gd name="T12" fmla="*/ 1799177 w 4766"/>
                <a:gd name="T13" fmla="*/ 133858 h 4764"/>
                <a:gd name="T14" fmla="*/ 2978376 w 4766"/>
                <a:gd name="T15" fmla="*/ 1312460 h 4764"/>
                <a:gd name="T16" fmla="*/ 2978376 w 4766"/>
                <a:gd name="T17" fmla="*/ 1312460 h 4764"/>
                <a:gd name="T18" fmla="*/ 2978376 w 4766"/>
                <a:gd name="T19" fmla="*/ 1798267 h 4764"/>
                <a:gd name="T20" fmla="*/ 1799177 w 4766"/>
                <a:gd name="T21" fmla="*/ 2976216 h 4764"/>
                <a:gd name="T22" fmla="*/ 1799177 w 4766"/>
                <a:gd name="T23" fmla="*/ 2976216 h 4764"/>
                <a:gd name="T24" fmla="*/ 1313778 w 4766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6" h="4764">
                  <a:moveTo>
                    <a:pt x="2011" y="4558"/>
                  </a:moveTo>
                  <a:lnTo>
                    <a:pt x="206" y="2754"/>
                  </a:lnTo>
                  <a:cubicBezTo>
                    <a:pt x="0" y="2548"/>
                    <a:pt x="0" y="2216"/>
                    <a:pt x="206" y="2010"/>
                  </a:cubicBezTo>
                  <a:lnTo>
                    <a:pt x="2011" y="205"/>
                  </a:lnTo>
                  <a:cubicBezTo>
                    <a:pt x="2217" y="0"/>
                    <a:pt x="2548" y="0"/>
                    <a:pt x="2754" y="205"/>
                  </a:cubicBezTo>
                  <a:lnTo>
                    <a:pt x="4559" y="2010"/>
                  </a:lnTo>
                  <a:cubicBezTo>
                    <a:pt x="4765" y="2216"/>
                    <a:pt x="4765" y="2548"/>
                    <a:pt x="4559" y="2754"/>
                  </a:cubicBezTo>
                  <a:lnTo>
                    <a:pt x="2754" y="4558"/>
                  </a:lnTo>
                  <a:cubicBezTo>
                    <a:pt x="2548" y="4763"/>
                    <a:pt x="2217" y="4763"/>
                    <a:pt x="2011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BDC03-F230-9040-A309-E6EEBB47EF33}"/>
                </a:ext>
              </a:extLst>
            </p:cNvPr>
            <p:cNvSpPr txBox="1"/>
            <p:nvPr/>
          </p:nvSpPr>
          <p:spPr>
            <a:xfrm>
              <a:off x="5029786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Concurrent Index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E7F1A-841E-CD45-9AFE-B5B1A55901DF}"/>
                </a:ext>
              </a:extLst>
            </p:cNvPr>
            <p:cNvSpPr txBox="1"/>
            <p:nvPr/>
          </p:nvSpPr>
          <p:spPr>
            <a:xfrm>
              <a:off x="5029786" y="3065439"/>
              <a:ext cx="2134705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avoid locking while creating Indexes</a:t>
              </a:r>
            </a:p>
          </p:txBody>
        </p:sp>
        <p:grpSp>
          <p:nvGrpSpPr>
            <p:cNvPr id="53" name="Google Shape;1704;p63">
              <a:extLst>
                <a:ext uri="{FF2B5EF4-FFF2-40B4-BE49-F238E27FC236}">
                  <a16:creationId xmlns:a16="http://schemas.microsoft.com/office/drawing/2014/main" id="{F63B79DE-E916-804C-902F-D48FAD8A6DF6}"/>
                </a:ext>
              </a:extLst>
            </p:cNvPr>
            <p:cNvGrpSpPr/>
            <p:nvPr/>
          </p:nvGrpSpPr>
          <p:grpSpPr>
            <a:xfrm>
              <a:off x="5842865" y="2069241"/>
              <a:ext cx="505650" cy="504006"/>
              <a:chOff x="6039282" y="1042577"/>
              <a:chExt cx="734315" cy="731929"/>
            </a:xfrm>
          </p:grpSpPr>
          <p:sp>
            <p:nvSpPr>
              <p:cNvPr id="54" name="Google Shape;1705;p63">
                <a:extLst>
                  <a:ext uri="{FF2B5EF4-FFF2-40B4-BE49-F238E27FC236}">
                    <a16:creationId xmlns:a16="http://schemas.microsoft.com/office/drawing/2014/main" id="{EF61B687-2299-4842-80EB-42805E3747E9}"/>
                  </a:ext>
                </a:extLst>
              </p:cNvPr>
              <p:cNvSpPr/>
              <p:nvPr/>
            </p:nvSpPr>
            <p:spPr>
              <a:xfrm>
                <a:off x="6045348" y="1300071"/>
                <a:ext cx="131951" cy="6535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701" extrusionOk="0">
                    <a:moveTo>
                      <a:pt x="108" y="0"/>
                    </a:moveTo>
                    <a:lnTo>
                      <a:pt x="51" y="224"/>
                    </a:lnTo>
                    <a:cubicBezTo>
                      <a:pt x="29" y="303"/>
                      <a:pt x="7" y="375"/>
                      <a:pt x="0" y="455"/>
                    </a:cubicBezTo>
                    <a:lnTo>
                      <a:pt x="1342" y="700"/>
                    </a:lnTo>
                    <a:cubicBezTo>
                      <a:pt x="1349" y="650"/>
                      <a:pt x="1363" y="599"/>
                      <a:pt x="1378" y="549"/>
                    </a:cubicBezTo>
                    <a:lnTo>
                      <a:pt x="1414" y="397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06;p63">
                <a:extLst>
                  <a:ext uri="{FF2B5EF4-FFF2-40B4-BE49-F238E27FC236}">
                    <a16:creationId xmlns:a16="http://schemas.microsoft.com/office/drawing/2014/main" id="{6D18B071-1B2C-604C-B14A-D4535203D562}"/>
                  </a:ext>
                </a:extLst>
              </p:cNvPr>
              <p:cNvSpPr/>
              <p:nvPr/>
            </p:nvSpPr>
            <p:spPr>
              <a:xfrm>
                <a:off x="6080342" y="1201250"/>
                <a:ext cx="127938" cy="9686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9" extrusionOk="0">
                    <a:moveTo>
                      <a:pt x="245" y="0"/>
                    </a:moveTo>
                    <a:cubicBezTo>
                      <a:pt x="159" y="137"/>
                      <a:pt x="72" y="267"/>
                      <a:pt x="0" y="404"/>
                    </a:cubicBezTo>
                    <a:lnTo>
                      <a:pt x="1219" y="1039"/>
                    </a:lnTo>
                    <a:cubicBezTo>
                      <a:pt x="1262" y="945"/>
                      <a:pt x="1320" y="866"/>
                      <a:pt x="1371" y="772"/>
                    </a:cubicBez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07;p63">
                <a:extLst>
                  <a:ext uri="{FF2B5EF4-FFF2-40B4-BE49-F238E27FC236}">
                    <a16:creationId xmlns:a16="http://schemas.microsoft.com/office/drawing/2014/main" id="{FD1E7EB6-1DA5-E449-A350-A08FF5F1F58E}"/>
                  </a:ext>
                </a:extLst>
              </p:cNvPr>
              <p:cNvSpPr/>
              <p:nvPr/>
            </p:nvSpPr>
            <p:spPr>
              <a:xfrm>
                <a:off x="6144918" y="1121167"/>
                <a:ext cx="112541" cy="11914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78" extrusionOk="0">
                    <a:moveTo>
                      <a:pt x="347" y="1"/>
                    </a:moveTo>
                    <a:cubicBezTo>
                      <a:pt x="224" y="95"/>
                      <a:pt x="116" y="210"/>
                      <a:pt x="1" y="318"/>
                    </a:cubicBezTo>
                    <a:lnTo>
                      <a:pt x="974" y="1278"/>
                    </a:lnTo>
                    <a:cubicBezTo>
                      <a:pt x="1046" y="1205"/>
                      <a:pt x="1126" y="1133"/>
                      <a:pt x="1205" y="1068"/>
                    </a:cubicBez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08;p63">
                <a:extLst>
                  <a:ext uri="{FF2B5EF4-FFF2-40B4-BE49-F238E27FC236}">
                    <a16:creationId xmlns:a16="http://schemas.microsoft.com/office/drawing/2014/main" id="{21E8DE52-2712-2745-8035-12F3CD24C834}"/>
                  </a:ext>
                </a:extLst>
              </p:cNvPr>
              <p:cNvSpPr/>
              <p:nvPr/>
            </p:nvSpPr>
            <p:spPr>
              <a:xfrm>
                <a:off x="6232449" y="1066723"/>
                <a:ext cx="86879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00" extrusionOk="0">
                    <a:moveTo>
                      <a:pt x="426" y="1"/>
                    </a:moveTo>
                    <a:cubicBezTo>
                      <a:pt x="354" y="22"/>
                      <a:pt x="282" y="58"/>
                      <a:pt x="209" y="94"/>
                    </a:cubicBezTo>
                    <a:lnTo>
                      <a:pt x="0" y="195"/>
                    </a:lnTo>
                    <a:lnTo>
                      <a:pt x="649" y="1400"/>
                    </a:lnTo>
                    <a:lnTo>
                      <a:pt x="786" y="1335"/>
                    </a:lnTo>
                    <a:cubicBezTo>
                      <a:pt x="830" y="1306"/>
                      <a:pt x="880" y="1285"/>
                      <a:pt x="931" y="1270"/>
                    </a:cubicBez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09;p63">
                <a:extLst>
                  <a:ext uri="{FF2B5EF4-FFF2-40B4-BE49-F238E27FC236}">
                    <a16:creationId xmlns:a16="http://schemas.microsoft.com/office/drawing/2014/main" id="{52279981-910A-A64F-9510-CA8A1FD3AE7D}"/>
                  </a:ext>
                </a:extLst>
              </p:cNvPr>
              <p:cNvSpPr/>
              <p:nvPr/>
            </p:nvSpPr>
            <p:spPr>
              <a:xfrm>
                <a:off x="6335379" y="1042577"/>
                <a:ext cx="53284" cy="1305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00" extrusionOk="0">
                    <a:moveTo>
                      <a:pt x="470" y="0"/>
                    </a:moveTo>
                    <a:cubicBezTo>
                      <a:pt x="390" y="0"/>
                      <a:pt x="311" y="7"/>
                      <a:pt x="239" y="22"/>
                    </a:cubicBezTo>
                    <a:lnTo>
                      <a:pt x="1" y="58"/>
                    </a:lnTo>
                    <a:lnTo>
                      <a:pt x="268" y="1399"/>
                    </a:lnTo>
                    <a:lnTo>
                      <a:pt x="419" y="1378"/>
                    </a:lnTo>
                    <a:cubicBezTo>
                      <a:pt x="470" y="1370"/>
                      <a:pt x="520" y="1363"/>
                      <a:pt x="571" y="1363"/>
                    </a:cubicBezTo>
                    <a:lnTo>
                      <a:pt x="4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0;p63">
                <a:extLst>
                  <a:ext uri="{FF2B5EF4-FFF2-40B4-BE49-F238E27FC236}">
                    <a16:creationId xmlns:a16="http://schemas.microsoft.com/office/drawing/2014/main" id="{A203CA9B-6B27-634C-9540-8D41D6BAA3D7}"/>
                  </a:ext>
                </a:extLst>
              </p:cNvPr>
              <p:cNvSpPr/>
              <p:nvPr/>
            </p:nvSpPr>
            <p:spPr>
              <a:xfrm>
                <a:off x="6431682" y="1043229"/>
                <a:ext cx="56550" cy="131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414" extrusionOk="0">
                    <a:moveTo>
                      <a:pt x="144" y="0"/>
                    </a:moveTo>
                    <a:lnTo>
                      <a:pt x="0" y="1356"/>
                    </a:lnTo>
                    <a:cubicBezTo>
                      <a:pt x="101" y="1378"/>
                      <a:pt x="202" y="1385"/>
                      <a:pt x="303" y="1414"/>
                    </a:cubicBezTo>
                    <a:lnTo>
                      <a:pt x="606" y="80"/>
                    </a:lnTo>
                    <a:cubicBezTo>
                      <a:pt x="454" y="36"/>
                      <a:pt x="296" y="22"/>
                      <a:pt x="14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1;p63">
                <a:extLst>
                  <a:ext uri="{FF2B5EF4-FFF2-40B4-BE49-F238E27FC236}">
                    <a16:creationId xmlns:a16="http://schemas.microsoft.com/office/drawing/2014/main" id="{69E57B2E-7A12-FD49-9EB7-0E6FCE8C4FA2}"/>
                  </a:ext>
                </a:extLst>
              </p:cNvPr>
              <p:cNvSpPr/>
              <p:nvPr/>
            </p:nvSpPr>
            <p:spPr>
              <a:xfrm>
                <a:off x="6500924" y="1070731"/>
                <a:ext cx="89678" cy="130612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01" extrusionOk="0">
                    <a:moveTo>
                      <a:pt x="542" y="1"/>
                    </a:moveTo>
                    <a:lnTo>
                      <a:pt x="1" y="1256"/>
                    </a:lnTo>
                    <a:lnTo>
                      <a:pt x="138" y="1321"/>
                    </a:lnTo>
                    <a:cubicBezTo>
                      <a:pt x="181" y="1343"/>
                      <a:pt x="232" y="1371"/>
                      <a:pt x="275" y="1400"/>
                    </a:cubicBezTo>
                    <a:lnTo>
                      <a:pt x="960" y="210"/>
                    </a:lnTo>
                    <a:cubicBezTo>
                      <a:pt x="895" y="174"/>
                      <a:pt x="823" y="131"/>
                      <a:pt x="751" y="102"/>
                    </a:cubicBezTo>
                    <a:lnTo>
                      <a:pt x="54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2;p63">
                <a:extLst>
                  <a:ext uri="{FF2B5EF4-FFF2-40B4-BE49-F238E27FC236}">
                    <a16:creationId xmlns:a16="http://schemas.microsoft.com/office/drawing/2014/main" id="{A2567E2C-D8E8-2049-9083-F036401B0D57}"/>
                  </a:ext>
                </a:extLst>
              </p:cNvPr>
              <p:cNvSpPr/>
              <p:nvPr/>
            </p:nvSpPr>
            <p:spPr>
              <a:xfrm>
                <a:off x="6561580" y="1127973"/>
                <a:ext cx="114501" cy="117746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263" extrusionOk="0">
                    <a:moveTo>
                      <a:pt x="887" y="0"/>
                    </a:moveTo>
                    <a:lnTo>
                      <a:pt x="0" y="1046"/>
                    </a:lnTo>
                    <a:cubicBezTo>
                      <a:pt x="79" y="1111"/>
                      <a:pt x="152" y="1183"/>
                      <a:pt x="224" y="1262"/>
                    </a:cubicBezTo>
                    <a:lnTo>
                      <a:pt x="1226" y="332"/>
                    </a:lnTo>
                    <a:cubicBezTo>
                      <a:pt x="1118" y="209"/>
                      <a:pt x="1003" y="101"/>
                      <a:pt x="8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3;p63">
                <a:extLst>
                  <a:ext uri="{FF2B5EF4-FFF2-40B4-BE49-F238E27FC236}">
                    <a16:creationId xmlns:a16="http://schemas.microsoft.com/office/drawing/2014/main" id="{C7C00C3C-A438-C740-A270-12DA1FEB0443}"/>
                  </a:ext>
                </a:extLst>
              </p:cNvPr>
              <p:cNvSpPr/>
              <p:nvPr/>
            </p:nvSpPr>
            <p:spPr>
              <a:xfrm>
                <a:off x="6636887" y="1310792"/>
                <a:ext cx="132697" cy="61996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65" extrusionOk="0">
                    <a:moveTo>
                      <a:pt x="1321" y="1"/>
                    </a:moveTo>
                    <a:lnTo>
                      <a:pt x="1" y="361"/>
                    </a:lnTo>
                    <a:lnTo>
                      <a:pt x="44" y="506"/>
                    </a:lnTo>
                    <a:cubicBezTo>
                      <a:pt x="51" y="556"/>
                      <a:pt x="59" y="614"/>
                      <a:pt x="66" y="664"/>
                    </a:cubicBezTo>
                    <a:lnTo>
                      <a:pt x="1422" y="462"/>
                    </a:lnTo>
                    <a:cubicBezTo>
                      <a:pt x="1407" y="383"/>
                      <a:pt x="1400" y="304"/>
                      <a:pt x="1378" y="232"/>
                    </a:cubicBezTo>
                    <a:lnTo>
                      <a:pt x="132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4;p63">
                <a:extLst>
                  <a:ext uri="{FF2B5EF4-FFF2-40B4-BE49-F238E27FC236}">
                    <a16:creationId xmlns:a16="http://schemas.microsoft.com/office/drawing/2014/main" id="{A68EA434-BBE5-F248-BF59-02482CD2D45A}"/>
                  </a:ext>
                </a:extLst>
              </p:cNvPr>
              <p:cNvSpPr/>
              <p:nvPr/>
            </p:nvSpPr>
            <p:spPr>
              <a:xfrm>
                <a:off x="6642953" y="1415020"/>
                <a:ext cx="130645" cy="47826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513" extrusionOk="0">
                    <a:moveTo>
                      <a:pt x="30" y="1"/>
                    </a:moveTo>
                    <a:cubicBezTo>
                      <a:pt x="30" y="109"/>
                      <a:pt x="15" y="210"/>
                      <a:pt x="1" y="311"/>
                    </a:cubicBezTo>
                    <a:lnTo>
                      <a:pt x="1357" y="513"/>
                    </a:lnTo>
                    <a:cubicBezTo>
                      <a:pt x="1378" y="354"/>
                      <a:pt x="1393" y="203"/>
                      <a:pt x="1400" y="44"/>
                    </a:cubicBezTo>
                    <a:lnTo>
                      <a:pt x="3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15;p63">
                <a:extLst>
                  <a:ext uri="{FF2B5EF4-FFF2-40B4-BE49-F238E27FC236}">
                    <a16:creationId xmlns:a16="http://schemas.microsoft.com/office/drawing/2014/main" id="{FC69B650-529D-C94B-A1F2-9EA4CF05379F}"/>
                  </a:ext>
                </a:extLst>
              </p:cNvPr>
              <p:cNvSpPr/>
              <p:nvPr/>
            </p:nvSpPr>
            <p:spPr>
              <a:xfrm>
                <a:off x="6622143" y="1485687"/>
                <a:ext cx="131951" cy="8138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3" extrusionOk="0">
                    <a:moveTo>
                      <a:pt x="123" y="0"/>
                    </a:moveTo>
                    <a:lnTo>
                      <a:pt x="65" y="144"/>
                    </a:lnTo>
                    <a:cubicBezTo>
                      <a:pt x="51" y="195"/>
                      <a:pt x="22" y="238"/>
                      <a:pt x="0" y="281"/>
                    </a:cubicBezTo>
                    <a:lnTo>
                      <a:pt x="1234" y="873"/>
                    </a:lnTo>
                    <a:cubicBezTo>
                      <a:pt x="1270" y="801"/>
                      <a:pt x="1306" y="736"/>
                      <a:pt x="1335" y="664"/>
                    </a:cubicBezTo>
                    <a:lnTo>
                      <a:pt x="1414" y="440"/>
                    </a:lnTo>
                    <a:lnTo>
                      <a:pt x="12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16;p63">
                <a:extLst>
                  <a:ext uri="{FF2B5EF4-FFF2-40B4-BE49-F238E27FC236}">
                    <a16:creationId xmlns:a16="http://schemas.microsoft.com/office/drawing/2014/main" id="{2D7BF0DB-A6A1-0546-A149-4518CBB0A848}"/>
                  </a:ext>
                </a:extLst>
              </p:cNvPr>
              <p:cNvSpPr/>
              <p:nvPr/>
            </p:nvSpPr>
            <p:spPr>
              <a:xfrm>
                <a:off x="6582390" y="1548895"/>
                <a:ext cx="121219" cy="10898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69" extrusionOk="0">
                    <a:moveTo>
                      <a:pt x="195" y="0"/>
                    </a:moveTo>
                    <a:lnTo>
                      <a:pt x="102" y="123"/>
                    </a:lnTo>
                    <a:lnTo>
                      <a:pt x="1" y="238"/>
                    </a:lnTo>
                    <a:lnTo>
                      <a:pt x="1003" y="1168"/>
                    </a:lnTo>
                    <a:lnTo>
                      <a:pt x="1155" y="988"/>
                    </a:lnTo>
                    <a:lnTo>
                      <a:pt x="1299" y="801"/>
                    </a:lnTo>
                    <a:lnTo>
                      <a:pt x="19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17;p63">
                <a:extLst>
                  <a:ext uri="{FF2B5EF4-FFF2-40B4-BE49-F238E27FC236}">
                    <a16:creationId xmlns:a16="http://schemas.microsoft.com/office/drawing/2014/main" id="{D2A7655E-8FFC-034F-AF89-EEAFADFFF53D}"/>
                  </a:ext>
                </a:extLst>
              </p:cNvPr>
              <p:cNvSpPr/>
              <p:nvPr/>
            </p:nvSpPr>
            <p:spPr>
              <a:xfrm>
                <a:off x="6526586" y="1599238"/>
                <a:ext cx="100316" cy="12651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57" extrusionOk="0">
                    <a:moveTo>
                      <a:pt x="252" y="1"/>
                    </a:moveTo>
                    <a:cubicBezTo>
                      <a:pt x="209" y="37"/>
                      <a:pt x="173" y="66"/>
                      <a:pt x="130" y="95"/>
                    </a:cubicBezTo>
                    <a:lnTo>
                      <a:pt x="0" y="174"/>
                    </a:lnTo>
                    <a:lnTo>
                      <a:pt x="685" y="1357"/>
                    </a:lnTo>
                    <a:lnTo>
                      <a:pt x="880" y="1234"/>
                    </a:lnTo>
                    <a:cubicBezTo>
                      <a:pt x="952" y="1191"/>
                      <a:pt x="1010" y="1141"/>
                      <a:pt x="1075" y="1097"/>
                    </a:cubicBezTo>
                    <a:lnTo>
                      <a:pt x="25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18;p63">
                <a:extLst>
                  <a:ext uri="{FF2B5EF4-FFF2-40B4-BE49-F238E27FC236}">
                    <a16:creationId xmlns:a16="http://schemas.microsoft.com/office/drawing/2014/main" id="{0F101B3D-B608-AD45-A4F7-ECAF57D3CB5D}"/>
                  </a:ext>
                </a:extLst>
              </p:cNvPr>
              <p:cNvSpPr/>
              <p:nvPr/>
            </p:nvSpPr>
            <p:spPr>
              <a:xfrm>
                <a:off x="6459957" y="1632893"/>
                <a:ext cx="70735" cy="13257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422" extrusionOk="0">
                    <a:moveTo>
                      <a:pt x="296" y="1"/>
                    </a:moveTo>
                    <a:cubicBezTo>
                      <a:pt x="195" y="37"/>
                      <a:pt x="101" y="73"/>
                      <a:pt x="0" y="94"/>
                    </a:cubicBezTo>
                    <a:lnTo>
                      <a:pt x="303" y="1421"/>
                    </a:lnTo>
                    <a:cubicBezTo>
                      <a:pt x="454" y="1393"/>
                      <a:pt x="606" y="1342"/>
                      <a:pt x="757" y="1292"/>
                    </a:cubicBezTo>
                    <a:lnTo>
                      <a:pt x="29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19;p63">
                <a:extLst>
                  <a:ext uri="{FF2B5EF4-FFF2-40B4-BE49-F238E27FC236}">
                    <a16:creationId xmlns:a16="http://schemas.microsoft.com/office/drawing/2014/main" id="{545A1F7F-B2B7-9F45-A09F-6E9B131B9EBB}"/>
                  </a:ext>
                </a:extLst>
              </p:cNvPr>
              <p:cNvSpPr/>
              <p:nvPr/>
            </p:nvSpPr>
            <p:spPr>
              <a:xfrm>
                <a:off x="6379145" y="1646318"/>
                <a:ext cx="43859" cy="1281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75" extrusionOk="0">
                    <a:moveTo>
                      <a:pt x="102" y="1"/>
                    </a:moveTo>
                    <a:lnTo>
                      <a:pt x="1" y="1364"/>
                    </a:lnTo>
                    <a:cubicBezTo>
                      <a:pt x="113" y="1369"/>
                      <a:pt x="221" y="1374"/>
                      <a:pt x="331" y="1374"/>
                    </a:cubicBezTo>
                    <a:cubicBezTo>
                      <a:pt x="377" y="1374"/>
                      <a:pt x="423" y="1373"/>
                      <a:pt x="469" y="1371"/>
                    </a:cubicBezTo>
                    <a:lnTo>
                      <a:pt x="412" y="1"/>
                    </a:lnTo>
                    <a:cubicBezTo>
                      <a:pt x="361" y="4"/>
                      <a:pt x="309" y="6"/>
                      <a:pt x="257" y="6"/>
                    </a:cubicBezTo>
                    <a:cubicBezTo>
                      <a:pt x="204" y="6"/>
                      <a:pt x="152" y="4"/>
                      <a:pt x="10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0;p63">
                <a:extLst>
                  <a:ext uri="{FF2B5EF4-FFF2-40B4-BE49-F238E27FC236}">
                    <a16:creationId xmlns:a16="http://schemas.microsoft.com/office/drawing/2014/main" id="{F68435C8-1919-0F47-BBD4-FBF74BF1ACAB}"/>
                  </a:ext>
                </a:extLst>
              </p:cNvPr>
              <p:cNvSpPr/>
              <p:nvPr/>
            </p:nvSpPr>
            <p:spPr>
              <a:xfrm>
                <a:off x="6272109" y="1630842"/>
                <a:ext cx="74187" cy="13191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415" extrusionOk="0">
                    <a:moveTo>
                      <a:pt x="506" y="1"/>
                    </a:moveTo>
                    <a:lnTo>
                      <a:pt x="1" y="1270"/>
                    </a:lnTo>
                    <a:cubicBezTo>
                      <a:pt x="145" y="1328"/>
                      <a:pt x="296" y="1379"/>
                      <a:pt x="448" y="1415"/>
                    </a:cubicBezTo>
                    <a:lnTo>
                      <a:pt x="794" y="95"/>
                    </a:lnTo>
                    <a:cubicBezTo>
                      <a:pt x="693" y="66"/>
                      <a:pt x="599" y="37"/>
                      <a:pt x="5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1;p63">
                <a:extLst>
                  <a:ext uri="{FF2B5EF4-FFF2-40B4-BE49-F238E27FC236}">
                    <a16:creationId xmlns:a16="http://schemas.microsoft.com/office/drawing/2014/main" id="{0847767D-05D2-0641-92FF-09D3B5A3087E}"/>
                  </a:ext>
                </a:extLst>
              </p:cNvPr>
              <p:cNvSpPr/>
              <p:nvPr/>
            </p:nvSpPr>
            <p:spPr>
              <a:xfrm>
                <a:off x="6177205" y="1595229"/>
                <a:ext cx="103769" cy="12520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343" extrusionOk="0">
                    <a:moveTo>
                      <a:pt x="859" y="1"/>
                    </a:moveTo>
                    <a:lnTo>
                      <a:pt x="1" y="1068"/>
                    </a:lnTo>
                    <a:cubicBezTo>
                      <a:pt x="123" y="1169"/>
                      <a:pt x="253" y="1256"/>
                      <a:pt x="390" y="1342"/>
                    </a:cubicBezTo>
                    <a:lnTo>
                      <a:pt x="1112" y="174"/>
                    </a:lnTo>
                    <a:cubicBezTo>
                      <a:pt x="1018" y="123"/>
                      <a:pt x="938" y="66"/>
                      <a:pt x="8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2;p63">
                <a:extLst>
                  <a:ext uri="{FF2B5EF4-FFF2-40B4-BE49-F238E27FC236}">
                    <a16:creationId xmlns:a16="http://schemas.microsoft.com/office/drawing/2014/main" id="{D2D8A619-6C73-9745-9734-80B54D64526E}"/>
                  </a:ext>
                </a:extLst>
              </p:cNvPr>
              <p:cNvSpPr/>
              <p:nvPr/>
            </p:nvSpPr>
            <p:spPr>
              <a:xfrm>
                <a:off x="6103205" y="1542835"/>
                <a:ext cx="123272" cy="10693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147" extrusionOk="0">
                    <a:moveTo>
                      <a:pt x="1126" y="0"/>
                    </a:moveTo>
                    <a:lnTo>
                      <a:pt x="0" y="772"/>
                    </a:lnTo>
                    <a:lnTo>
                      <a:pt x="137" y="959"/>
                    </a:lnTo>
                    <a:lnTo>
                      <a:pt x="210" y="1053"/>
                    </a:lnTo>
                    <a:lnTo>
                      <a:pt x="289" y="1147"/>
                    </a:lnTo>
                    <a:lnTo>
                      <a:pt x="1320" y="245"/>
                    </a:lnTo>
                    <a:lnTo>
                      <a:pt x="1263" y="188"/>
                    </a:lnTo>
                    <a:lnTo>
                      <a:pt x="1219" y="123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3;p63">
                <a:extLst>
                  <a:ext uri="{FF2B5EF4-FFF2-40B4-BE49-F238E27FC236}">
                    <a16:creationId xmlns:a16="http://schemas.microsoft.com/office/drawing/2014/main" id="{37B2A682-F05E-F84B-BFED-5796A5D3FB80}"/>
                  </a:ext>
                </a:extLst>
              </p:cNvPr>
              <p:cNvSpPr/>
              <p:nvPr/>
            </p:nvSpPr>
            <p:spPr>
              <a:xfrm>
                <a:off x="6055426" y="1478881"/>
                <a:ext cx="131951" cy="78777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45" extrusionOk="0">
                    <a:moveTo>
                      <a:pt x="1306" y="1"/>
                    </a:moveTo>
                    <a:lnTo>
                      <a:pt x="0" y="405"/>
                    </a:lnTo>
                    <a:cubicBezTo>
                      <a:pt x="51" y="549"/>
                      <a:pt x="101" y="701"/>
                      <a:pt x="166" y="845"/>
                    </a:cubicBezTo>
                    <a:lnTo>
                      <a:pt x="1414" y="282"/>
                    </a:lnTo>
                    <a:cubicBezTo>
                      <a:pt x="1371" y="196"/>
                      <a:pt x="1342" y="95"/>
                      <a:pt x="13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4;p63">
                <a:extLst>
                  <a:ext uri="{FF2B5EF4-FFF2-40B4-BE49-F238E27FC236}">
                    <a16:creationId xmlns:a16="http://schemas.microsoft.com/office/drawing/2014/main" id="{A475C25B-F192-1F4B-AEE0-DC6EFE8A3929}"/>
                  </a:ext>
                </a:extLst>
              </p:cNvPr>
              <p:cNvSpPr/>
              <p:nvPr/>
            </p:nvSpPr>
            <p:spPr>
              <a:xfrm>
                <a:off x="6039282" y="1408308"/>
                <a:ext cx="129338" cy="4381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470" extrusionOk="0">
                    <a:moveTo>
                      <a:pt x="0" y="1"/>
                    </a:moveTo>
                    <a:cubicBezTo>
                      <a:pt x="7" y="152"/>
                      <a:pt x="7" y="311"/>
                      <a:pt x="29" y="469"/>
                    </a:cubicBezTo>
                    <a:lnTo>
                      <a:pt x="1385" y="304"/>
                    </a:lnTo>
                    <a:cubicBezTo>
                      <a:pt x="1371" y="203"/>
                      <a:pt x="1378" y="102"/>
                      <a:pt x="13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25;p63">
                <a:extLst>
                  <a:ext uri="{FF2B5EF4-FFF2-40B4-BE49-F238E27FC236}">
                    <a16:creationId xmlns:a16="http://schemas.microsoft.com/office/drawing/2014/main" id="{1BE018F3-2818-444B-9C21-F8A8DE13C6C8}"/>
                  </a:ext>
                </a:extLst>
              </p:cNvPr>
              <p:cNvSpPr/>
              <p:nvPr/>
            </p:nvSpPr>
            <p:spPr>
              <a:xfrm>
                <a:off x="6608612" y="1210666"/>
                <a:ext cx="128685" cy="93507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003" extrusionOk="0">
                    <a:moveTo>
                      <a:pt x="1155" y="0"/>
                    </a:moveTo>
                    <a:lnTo>
                      <a:pt x="1" y="736"/>
                    </a:lnTo>
                    <a:lnTo>
                      <a:pt x="80" y="866"/>
                    </a:lnTo>
                    <a:cubicBezTo>
                      <a:pt x="102" y="909"/>
                      <a:pt x="131" y="959"/>
                      <a:pt x="145" y="1003"/>
                    </a:cubicBezTo>
                    <a:lnTo>
                      <a:pt x="1379" y="411"/>
                    </a:lnTo>
                    <a:cubicBezTo>
                      <a:pt x="1342" y="339"/>
                      <a:pt x="1314" y="267"/>
                      <a:pt x="1278" y="202"/>
                    </a:cubicBezTo>
                    <a:lnTo>
                      <a:pt x="115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CAA6A4-A775-D445-BBB2-8032AEBE596E}"/>
              </a:ext>
            </a:extLst>
          </p:cNvPr>
          <p:cNvGrpSpPr/>
          <p:nvPr/>
        </p:nvGrpSpPr>
        <p:grpSpPr>
          <a:xfrm>
            <a:off x="7723112" y="1693198"/>
            <a:ext cx="2968933" cy="2966245"/>
            <a:chOff x="7908668" y="1693199"/>
            <a:chExt cx="2968933" cy="2966245"/>
          </a:xfrm>
        </p:grpSpPr>
        <p:sp>
          <p:nvSpPr>
            <p:cNvPr id="76" name="Freeform 427">
              <a:extLst>
                <a:ext uri="{FF2B5EF4-FFF2-40B4-BE49-F238E27FC236}">
                  <a16:creationId xmlns:a16="http://schemas.microsoft.com/office/drawing/2014/main" id="{03CAF407-7838-144D-AD34-C428F912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668" y="1693199"/>
              <a:ext cx="2968933" cy="2966245"/>
            </a:xfrm>
            <a:custGeom>
              <a:avLst/>
              <a:gdLst>
                <a:gd name="T0" fmla="*/ 1313400 w 4765"/>
                <a:gd name="T1" fmla="*/ 2976216 h 4764"/>
                <a:gd name="T2" fmla="*/ 133954 w 4765"/>
                <a:gd name="T3" fmla="*/ 1798267 h 4764"/>
                <a:gd name="T4" fmla="*/ 133954 w 4765"/>
                <a:gd name="T5" fmla="*/ 1798267 h 4764"/>
                <a:gd name="T6" fmla="*/ 133954 w 4765"/>
                <a:gd name="T7" fmla="*/ 1312460 h 4764"/>
                <a:gd name="T8" fmla="*/ 1313400 w 4765"/>
                <a:gd name="T9" fmla="*/ 133858 h 4764"/>
                <a:gd name="T10" fmla="*/ 1313400 w 4765"/>
                <a:gd name="T11" fmla="*/ 133858 h 4764"/>
                <a:gd name="T12" fmla="*/ 1799554 w 4765"/>
                <a:gd name="T13" fmla="*/ 133858 h 4764"/>
                <a:gd name="T14" fmla="*/ 2979001 w 4765"/>
                <a:gd name="T15" fmla="*/ 1312460 h 4764"/>
                <a:gd name="T16" fmla="*/ 2979001 w 4765"/>
                <a:gd name="T17" fmla="*/ 1312460 h 4764"/>
                <a:gd name="T18" fmla="*/ 2979001 w 4765"/>
                <a:gd name="T19" fmla="*/ 1798267 h 4764"/>
                <a:gd name="T20" fmla="*/ 1799554 w 4765"/>
                <a:gd name="T21" fmla="*/ 2976216 h 4764"/>
                <a:gd name="T22" fmla="*/ 1799554 w 4765"/>
                <a:gd name="T23" fmla="*/ 2976216 h 4764"/>
                <a:gd name="T24" fmla="*/ 1313400 w 4765"/>
                <a:gd name="T25" fmla="*/ 2976216 h 47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65" h="4764">
                  <a:moveTo>
                    <a:pt x="2010" y="4558"/>
                  </a:moveTo>
                  <a:lnTo>
                    <a:pt x="205" y="2754"/>
                  </a:lnTo>
                  <a:cubicBezTo>
                    <a:pt x="0" y="2548"/>
                    <a:pt x="0" y="2216"/>
                    <a:pt x="205" y="2010"/>
                  </a:cubicBezTo>
                  <a:lnTo>
                    <a:pt x="2010" y="205"/>
                  </a:lnTo>
                  <a:cubicBezTo>
                    <a:pt x="2216" y="0"/>
                    <a:pt x="2549" y="0"/>
                    <a:pt x="2754" y="205"/>
                  </a:cubicBezTo>
                  <a:lnTo>
                    <a:pt x="4559" y="2010"/>
                  </a:lnTo>
                  <a:cubicBezTo>
                    <a:pt x="4764" y="2216"/>
                    <a:pt x="4764" y="2548"/>
                    <a:pt x="4559" y="2754"/>
                  </a:cubicBezTo>
                  <a:lnTo>
                    <a:pt x="2754" y="4558"/>
                  </a:lnTo>
                  <a:cubicBezTo>
                    <a:pt x="2549" y="4763"/>
                    <a:pt x="2216" y="4763"/>
                    <a:pt x="2010" y="4558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>
                <a:latin typeface="Poppins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923B5E-1EC0-8941-A257-7E7C007C8CDD}"/>
                </a:ext>
              </a:extLst>
            </p:cNvPr>
            <p:cNvSpPr txBox="1"/>
            <p:nvPr/>
          </p:nvSpPr>
          <p:spPr>
            <a:xfrm>
              <a:off x="8326765" y="2693039"/>
              <a:ext cx="2134705" cy="3539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700" b="1" spc="-15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Partial Index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3DAC2FA-BE9A-4F4C-A3A1-79C134AB5DE8}"/>
                </a:ext>
              </a:extLst>
            </p:cNvPr>
            <p:cNvSpPr txBox="1"/>
            <p:nvPr/>
          </p:nvSpPr>
          <p:spPr>
            <a:xfrm>
              <a:off x="8326764" y="3065439"/>
              <a:ext cx="2134705" cy="77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200" spc="-10" dirty="0">
                  <a:latin typeface="Poppins" pitchFamily="2" charset="77"/>
                  <a:cs typeface="Poppins" pitchFamily="2" charset="77"/>
                </a:rPr>
                <a:t>How to save space while creating index on big tables</a:t>
              </a:r>
            </a:p>
          </p:txBody>
        </p:sp>
        <p:grpSp>
          <p:nvGrpSpPr>
            <p:cNvPr id="79" name="Google Shape;5522;p67">
              <a:extLst>
                <a:ext uri="{FF2B5EF4-FFF2-40B4-BE49-F238E27FC236}">
                  <a16:creationId xmlns:a16="http://schemas.microsoft.com/office/drawing/2014/main" id="{B04CE07C-C542-744F-AC91-DD53A0CD2FC7}"/>
                </a:ext>
              </a:extLst>
            </p:cNvPr>
            <p:cNvGrpSpPr/>
            <p:nvPr/>
          </p:nvGrpSpPr>
          <p:grpSpPr>
            <a:xfrm>
              <a:off x="9044082" y="1944941"/>
              <a:ext cx="698104" cy="698208"/>
              <a:chOff x="2565073" y="2075876"/>
              <a:chExt cx="672482" cy="672518"/>
            </a:xfrm>
          </p:grpSpPr>
          <p:sp>
            <p:nvSpPr>
              <p:cNvPr id="80" name="Google Shape;5523;p67">
                <a:extLst>
                  <a:ext uri="{FF2B5EF4-FFF2-40B4-BE49-F238E27FC236}">
                    <a16:creationId xmlns:a16="http://schemas.microsoft.com/office/drawing/2014/main" id="{DBC47A9B-BBA3-5D45-BE37-CADD6A4F3326}"/>
                  </a:ext>
                </a:extLst>
              </p:cNvPr>
              <p:cNvSpPr/>
              <p:nvPr/>
            </p:nvSpPr>
            <p:spPr>
              <a:xfrm>
                <a:off x="2642193" y="2530650"/>
                <a:ext cx="419588" cy="217743"/>
              </a:xfrm>
              <a:custGeom>
                <a:avLst/>
                <a:gdLst/>
                <a:ahLst/>
                <a:cxnLst/>
                <a:rect l="l" t="t" r="r" b="b"/>
                <a:pathLst>
                  <a:path w="130611" h="67780" extrusionOk="0">
                    <a:moveTo>
                      <a:pt x="28498" y="0"/>
                    </a:moveTo>
                    <a:cubicBezTo>
                      <a:pt x="24484" y="0"/>
                      <a:pt x="20456" y="1023"/>
                      <a:pt x="16802" y="3132"/>
                    </a:cubicBezTo>
                    <a:lnTo>
                      <a:pt x="16191" y="3487"/>
                    </a:lnTo>
                    <a:cubicBezTo>
                      <a:pt x="1795" y="11796"/>
                      <a:pt x="1" y="31826"/>
                      <a:pt x="12628" y="42639"/>
                    </a:cubicBezTo>
                    <a:cubicBezTo>
                      <a:pt x="28340" y="56094"/>
                      <a:pt x="48088" y="64970"/>
                      <a:pt x="69808" y="67207"/>
                    </a:cubicBezTo>
                    <a:cubicBezTo>
                      <a:pt x="70015" y="67227"/>
                      <a:pt x="70217" y="67252"/>
                      <a:pt x="70419" y="67271"/>
                    </a:cubicBezTo>
                    <a:cubicBezTo>
                      <a:pt x="70804" y="67306"/>
                      <a:pt x="71188" y="67345"/>
                      <a:pt x="71572" y="67375"/>
                    </a:cubicBezTo>
                    <a:cubicBezTo>
                      <a:pt x="72080" y="67419"/>
                      <a:pt x="72588" y="67464"/>
                      <a:pt x="73100" y="67498"/>
                    </a:cubicBezTo>
                    <a:lnTo>
                      <a:pt x="73440" y="67523"/>
                    </a:lnTo>
                    <a:cubicBezTo>
                      <a:pt x="75877" y="67694"/>
                      <a:pt x="78323" y="67780"/>
                      <a:pt x="80773" y="67780"/>
                    </a:cubicBezTo>
                    <a:cubicBezTo>
                      <a:pt x="97672" y="67780"/>
                      <a:pt x="114788" y="63683"/>
                      <a:pt x="130611" y="55083"/>
                    </a:cubicBezTo>
                    <a:lnTo>
                      <a:pt x="106348" y="13068"/>
                    </a:lnTo>
                    <a:cubicBezTo>
                      <a:pt x="98422" y="17162"/>
                      <a:pt x="89641" y="19287"/>
                      <a:pt x="80747" y="19287"/>
                    </a:cubicBezTo>
                    <a:cubicBezTo>
                      <a:pt x="79675" y="19287"/>
                      <a:pt x="78601" y="19256"/>
                      <a:pt x="77526" y="19194"/>
                    </a:cubicBezTo>
                    <a:cubicBezTo>
                      <a:pt x="77220" y="19174"/>
                      <a:pt x="76910" y="19149"/>
                      <a:pt x="76599" y="19130"/>
                    </a:cubicBezTo>
                    <a:cubicBezTo>
                      <a:pt x="76072" y="19090"/>
                      <a:pt x="75545" y="19051"/>
                      <a:pt x="75017" y="18997"/>
                    </a:cubicBezTo>
                    <a:cubicBezTo>
                      <a:pt x="74943" y="18992"/>
                      <a:pt x="74865" y="18982"/>
                      <a:pt x="74791" y="18972"/>
                    </a:cubicBezTo>
                    <a:cubicBezTo>
                      <a:pt x="73347" y="18819"/>
                      <a:pt x="71908" y="18612"/>
                      <a:pt x="70478" y="18351"/>
                    </a:cubicBezTo>
                    <a:cubicBezTo>
                      <a:pt x="70409" y="18336"/>
                      <a:pt x="70340" y="18331"/>
                      <a:pt x="70266" y="18317"/>
                    </a:cubicBezTo>
                    <a:cubicBezTo>
                      <a:pt x="60646" y="16518"/>
                      <a:pt x="51666" y="12220"/>
                      <a:pt x="44224" y="5857"/>
                    </a:cubicBezTo>
                    <a:cubicBezTo>
                      <a:pt x="39725" y="2011"/>
                      <a:pt x="34125" y="0"/>
                      <a:pt x="2849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524;p67">
                <a:extLst>
                  <a:ext uri="{FF2B5EF4-FFF2-40B4-BE49-F238E27FC236}">
                    <a16:creationId xmlns:a16="http://schemas.microsoft.com/office/drawing/2014/main" id="{B3288632-DDD7-1A42-81A9-55F577A0B2E5}"/>
                  </a:ext>
                </a:extLst>
              </p:cNvPr>
              <p:cNvSpPr/>
              <p:nvPr/>
            </p:nvSpPr>
            <p:spPr>
              <a:xfrm>
                <a:off x="2910083" y="2420918"/>
                <a:ext cx="327379" cy="312727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47" extrusionOk="0">
                    <a:moveTo>
                      <a:pt x="53377" y="1"/>
                    </a:moveTo>
                    <a:cubicBezTo>
                      <a:pt x="52884" y="9843"/>
                      <a:pt x="49823" y="19390"/>
                      <a:pt x="44495" y="27689"/>
                    </a:cubicBezTo>
                    <a:lnTo>
                      <a:pt x="44490" y="27684"/>
                    </a:lnTo>
                    <a:cubicBezTo>
                      <a:pt x="37847" y="37980"/>
                      <a:pt x="27936" y="45964"/>
                      <a:pt x="16216" y="50163"/>
                    </a:cubicBezTo>
                    <a:cubicBezTo>
                      <a:pt x="6521" y="53638"/>
                      <a:pt x="1" y="62746"/>
                      <a:pt x="1" y="73041"/>
                    </a:cubicBezTo>
                    <a:cubicBezTo>
                      <a:pt x="1" y="86873"/>
                      <a:pt x="11336" y="97347"/>
                      <a:pt x="24173" y="97347"/>
                    </a:cubicBezTo>
                    <a:cubicBezTo>
                      <a:pt x="26820" y="97347"/>
                      <a:pt x="29530" y="96902"/>
                      <a:pt x="32219" y="95949"/>
                    </a:cubicBezTo>
                    <a:cubicBezTo>
                      <a:pt x="49306" y="89897"/>
                      <a:pt x="64347" y="79537"/>
                      <a:pt x="76048" y="66171"/>
                    </a:cubicBezTo>
                    <a:cubicBezTo>
                      <a:pt x="76329" y="65870"/>
                      <a:pt x="76609" y="65570"/>
                      <a:pt x="76881" y="65254"/>
                    </a:cubicBezTo>
                    <a:cubicBezTo>
                      <a:pt x="92548" y="46905"/>
                      <a:pt x="101267" y="23751"/>
                      <a:pt x="101907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525;p67">
                <a:extLst>
                  <a:ext uri="{FF2B5EF4-FFF2-40B4-BE49-F238E27FC236}">
                    <a16:creationId xmlns:a16="http://schemas.microsoft.com/office/drawing/2014/main" id="{6AAC0BB0-FA8F-3C40-B8DC-178CC594934D}"/>
                  </a:ext>
                </a:extLst>
              </p:cNvPr>
              <p:cNvSpPr/>
              <p:nvPr/>
            </p:nvSpPr>
            <p:spPr>
              <a:xfrm>
                <a:off x="2999034" y="2125384"/>
                <a:ext cx="238522" cy="411351"/>
              </a:xfrm>
              <a:custGeom>
                <a:avLst/>
                <a:gdLst/>
                <a:ahLst/>
                <a:cxnLst/>
                <a:rect l="l" t="t" r="r" b="b"/>
                <a:pathLst>
                  <a:path w="74248" h="128047" extrusionOk="0">
                    <a:moveTo>
                      <a:pt x="24273" y="0"/>
                    </a:moveTo>
                    <a:lnTo>
                      <a:pt x="0" y="42036"/>
                    </a:lnTo>
                    <a:cubicBezTo>
                      <a:pt x="7521" y="46866"/>
                      <a:pt x="13775" y="53430"/>
                      <a:pt x="18236" y="61173"/>
                    </a:cubicBezTo>
                    <a:cubicBezTo>
                      <a:pt x="18694" y="61966"/>
                      <a:pt x="19128" y="62765"/>
                      <a:pt x="19542" y="63573"/>
                    </a:cubicBezTo>
                    <a:cubicBezTo>
                      <a:pt x="19601" y="63696"/>
                      <a:pt x="19665" y="63829"/>
                      <a:pt x="19729" y="63953"/>
                    </a:cubicBezTo>
                    <a:cubicBezTo>
                      <a:pt x="19970" y="64426"/>
                      <a:pt x="20202" y="64904"/>
                      <a:pt x="20429" y="65382"/>
                    </a:cubicBezTo>
                    <a:cubicBezTo>
                      <a:pt x="20557" y="65658"/>
                      <a:pt x="20685" y="65929"/>
                      <a:pt x="20808" y="66210"/>
                    </a:cubicBezTo>
                    <a:cubicBezTo>
                      <a:pt x="21079" y="66806"/>
                      <a:pt x="21346" y="67408"/>
                      <a:pt x="21592" y="68014"/>
                    </a:cubicBezTo>
                    <a:cubicBezTo>
                      <a:pt x="21676" y="68226"/>
                      <a:pt x="21755" y="68433"/>
                      <a:pt x="21838" y="68645"/>
                    </a:cubicBezTo>
                    <a:cubicBezTo>
                      <a:pt x="22036" y="69142"/>
                      <a:pt x="22223" y="69645"/>
                      <a:pt x="22405" y="70148"/>
                    </a:cubicBezTo>
                    <a:cubicBezTo>
                      <a:pt x="25816" y="79561"/>
                      <a:pt x="26649" y="89714"/>
                      <a:pt x="24815" y="99561"/>
                    </a:cubicBezTo>
                    <a:cubicBezTo>
                      <a:pt x="22952" y="109586"/>
                      <a:pt x="27738" y="119679"/>
                      <a:pt x="36570" y="124780"/>
                    </a:cubicBezTo>
                    <a:cubicBezTo>
                      <a:pt x="40441" y="127014"/>
                      <a:pt x="44590" y="128047"/>
                      <a:pt x="48651" y="128047"/>
                    </a:cubicBezTo>
                    <a:cubicBezTo>
                      <a:pt x="59837" y="128047"/>
                      <a:pt x="70356" y="120215"/>
                      <a:pt x="72558" y="108102"/>
                    </a:cubicBezTo>
                    <a:cubicBezTo>
                      <a:pt x="73686" y="101887"/>
                      <a:pt x="74248" y="95579"/>
                      <a:pt x="74248" y="89261"/>
                    </a:cubicBezTo>
                    <a:cubicBezTo>
                      <a:pt x="74243" y="71168"/>
                      <a:pt x="69655" y="54150"/>
                      <a:pt x="61577" y="39305"/>
                    </a:cubicBezTo>
                    <a:lnTo>
                      <a:pt x="61557" y="39315"/>
                    </a:lnTo>
                    <a:cubicBezTo>
                      <a:pt x="61123" y="38517"/>
                      <a:pt x="60680" y="37723"/>
                      <a:pt x="60222" y="36930"/>
                    </a:cubicBezTo>
                    <a:cubicBezTo>
                      <a:pt x="51178" y="21262"/>
                      <a:pt x="38694" y="8818"/>
                      <a:pt x="24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526;p67">
                <a:extLst>
                  <a:ext uri="{FF2B5EF4-FFF2-40B4-BE49-F238E27FC236}">
                    <a16:creationId xmlns:a16="http://schemas.microsoft.com/office/drawing/2014/main" id="{9E25FFD6-D24A-7040-874D-0634C714BED7}"/>
                  </a:ext>
                </a:extLst>
              </p:cNvPr>
              <p:cNvSpPr/>
              <p:nvPr/>
            </p:nvSpPr>
            <p:spPr>
              <a:xfrm>
                <a:off x="2740849" y="2075876"/>
                <a:ext cx="419604" cy="217734"/>
              </a:xfrm>
              <a:custGeom>
                <a:avLst/>
                <a:gdLst/>
                <a:ahLst/>
                <a:cxnLst/>
                <a:rect l="l" t="t" r="r" b="b"/>
                <a:pathLst>
                  <a:path w="130616" h="67777" extrusionOk="0">
                    <a:moveTo>
                      <a:pt x="49853" y="1"/>
                    </a:moveTo>
                    <a:cubicBezTo>
                      <a:pt x="32949" y="1"/>
                      <a:pt x="15828" y="4093"/>
                      <a:pt x="0" y="12696"/>
                    </a:cubicBezTo>
                    <a:lnTo>
                      <a:pt x="24263" y="54711"/>
                    </a:lnTo>
                    <a:cubicBezTo>
                      <a:pt x="32189" y="50621"/>
                      <a:pt x="40970" y="48497"/>
                      <a:pt x="49860" y="48497"/>
                    </a:cubicBezTo>
                    <a:cubicBezTo>
                      <a:pt x="50932" y="48497"/>
                      <a:pt x="52006" y="48528"/>
                      <a:pt x="53080" y="48590"/>
                    </a:cubicBezTo>
                    <a:cubicBezTo>
                      <a:pt x="53391" y="48605"/>
                      <a:pt x="53701" y="48630"/>
                      <a:pt x="54012" y="48649"/>
                    </a:cubicBezTo>
                    <a:cubicBezTo>
                      <a:pt x="54539" y="48689"/>
                      <a:pt x="55066" y="48728"/>
                      <a:pt x="55594" y="48782"/>
                    </a:cubicBezTo>
                    <a:cubicBezTo>
                      <a:pt x="55668" y="48792"/>
                      <a:pt x="55746" y="48802"/>
                      <a:pt x="55820" y="48807"/>
                    </a:cubicBezTo>
                    <a:cubicBezTo>
                      <a:pt x="57264" y="48960"/>
                      <a:pt x="58704" y="49172"/>
                      <a:pt x="60133" y="49433"/>
                    </a:cubicBezTo>
                    <a:cubicBezTo>
                      <a:pt x="60202" y="49448"/>
                      <a:pt x="60271" y="49453"/>
                      <a:pt x="60345" y="49462"/>
                    </a:cubicBezTo>
                    <a:cubicBezTo>
                      <a:pt x="69965" y="51266"/>
                      <a:pt x="78945" y="55564"/>
                      <a:pt x="86387" y="61927"/>
                    </a:cubicBezTo>
                    <a:cubicBezTo>
                      <a:pt x="90886" y="65767"/>
                      <a:pt x="96484" y="67777"/>
                      <a:pt x="102111" y="67777"/>
                    </a:cubicBezTo>
                    <a:cubicBezTo>
                      <a:pt x="106125" y="67777"/>
                      <a:pt x="110154" y="66754"/>
                      <a:pt x="113809" y="64642"/>
                    </a:cubicBezTo>
                    <a:lnTo>
                      <a:pt x="114420" y="64292"/>
                    </a:lnTo>
                    <a:cubicBezTo>
                      <a:pt x="128816" y="55983"/>
                      <a:pt x="130615" y="35958"/>
                      <a:pt x="117988" y="25140"/>
                    </a:cubicBezTo>
                    <a:cubicBezTo>
                      <a:pt x="102271" y="11685"/>
                      <a:pt x="82523" y="2809"/>
                      <a:pt x="60803" y="572"/>
                    </a:cubicBezTo>
                    <a:cubicBezTo>
                      <a:pt x="60596" y="552"/>
                      <a:pt x="60394" y="532"/>
                      <a:pt x="60192" y="513"/>
                    </a:cubicBezTo>
                    <a:cubicBezTo>
                      <a:pt x="59808" y="473"/>
                      <a:pt x="59423" y="439"/>
                      <a:pt x="59039" y="404"/>
                    </a:cubicBezTo>
                    <a:cubicBezTo>
                      <a:pt x="58531" y="360"/>
                      <a:pt x="58023" y="320"/>
                      <a:pt x="57511" y="281"/>
                    </a:cubicBezTo>
                    <a:lnTo>
                      <a:pt x="57171" y="256"/>
                    </a:lnTo>
                    <a:cubicBezTo>
                      <a:pt x="54739" y="86"/>
                      <a:pt x="52298" y="1"/>
                      <a:pt x="4985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527;p67">
                <a:extLst>
                  <a:ext uri="{FF2B5EF4-FFF2-40B4-BE49-F238E27FC236}">
                    <a16:creationId xmlns:a16="http://schemas.microsoft.com/office/drawing/2014/main" id="{3F69923C-D6DA-3347-9CB1-17C29F2A98FB}"/>
                  </a:ext>
                </a:extLst>
              </p:cNvPr>
              <p:cNvSpPr/>
              <p:nvPr/>
            </p:nvSpPr>
            <p:spPr>
              <a:xfrm>
                <a:off x="2565167" y="2090625"/>
                <a:ext cx="327379" cy="312740"/>
              </a:xfrm>
              <a:custGeom>
                <a:avLst/>
                <a:gdLst/>
                <a:ahLst/>
                <a:cxnLst/>
                <a:rect l="l" t="t" r="r" b="b"/>
                <a:pathLst>
                  <a:path w="101908" h="97351" extrusionOk="0">
                    <a:moveTo>
                      <a:pt x="77732" y="1"/>
                    </a:moveTo>
                    <a:cubicBezTo>
                      <a:pt x="75086" y="1"/>
                      <a:pt x="72377" y="446"/>
                      <a:pt x="69690" y="1397"/>
                    </a:cubicBezTo>
                    <a:cubicBezTo>
                      <a:pt x="52607" y="7449"/>
                      <a:pt x="37561" y="17814"/>
                      <a:pt x="25865" y="31175"/>
                    </a:cubicBezTo>
                    <a:cubicBezTo>
                      <a:pt x="25580" y="31476"/>
                      <a:pt x="25299" y="31776"/>
                      <a:pt x="25028" y="32097"/>
                    </a:cubicBezTo>
                    <a:cubicBezTo>
                      <a:pt x="9365" y="50441"/>
                      <a:pt x="646" y="73600"/>
                      <a:pt x="1" y="97350"/>
                    </a:cubicBezTo>
                    <a:lnTo>
                      <a:pt x="48536" y="97350"/>
                    </a:lnTo>
                    <a:cubicBezTo>
                      <a:pt x="49024" y="87503"/>
                      <a:pt x="52085" y="77956"/>
                      <a:pt x="57413" y="69662"/>
                    </a:cubicBezTo>
                    <a:lnTo>
                      <a:pt x="57418" y="69662"/>
                    </a:lnTo>
                    <a:cubicBezTo>
                      <a:pt x="64061" y="59371"/>
                      <a:pt x="73977" y="51382"/>
                      <a:pt x="85697" y="47183"/>
                    </a:cubicBezTo>
                    <a:cubicBezTo>
                      <a:pt x="95382" y="43708"/>
                      <a:pt x="101907" y="34605"/>
                      <a:pt x="101907" y="24310"/>
                    </a:cubicBezTo>
                    <a:cubicBezTo>
                      <a:pt x="101907" y="10473"/>
                      <a:pt x="90570" y="1"/>
                      <a:pt x="77732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528;p67">
                <a:extLst>
                  <a:ext uri="{FF2B5EF4-FFF2-40B4-BE49-F238E27FC236}">
                    <a16:creationId xmlns:a16="http://schemas.microsoft.com/office/drawing/2014/main" id="{D40D7C48-2C19-B54F-A217-F9C7079CBCEB}"/>
                  </a:ext>
                </a:extLst>
              </p:cNvPr>
              <p:cNvSpPr/>
              <p:nvPr/>
            </p:nvSpPr>
            <p:spPr>
              <a:xfrm>
                <a:off x="2565073" y="2287538"/>
                <a:ext cx="218572" cy="409555"/>
              </a:xfrm>
              <a:custGeom>
                <a:avLst/>
                <a:gdLst/>
                <a:ahLst/>
                <a:cxnLst/>
                <a:rect l="l" t="t" r="r" b="b"/>
                <a:pathLst>
                  <a:path w="68038" h="127488" extrusionOk="0">
                    <a:moveTo>
                      <a:pt x="25598" y="0"/>
                    </a:moveTo>
                    <a:cubicBezTo>
                      <a:pt x="14413" y="0"/>
                      <a:pt x="3897" y="7831"/>
                      <a:pt x="1695" y="19943"/>
                    </a:cubicBezTo>
                    <a:cubicBezTo>
                      <a:pt x="567" y="26163"/>
                      <a:pt x="0" y="32466"/>
                      <a:pt x="5" y="38785"/>
                    </a:cubicBezTo>
                    <a:cubicBezTo>
                      <a:pt x="5" y="56877"/>
                      <a:pt x="4598" y="73900"/>
                      <a:pt x="12676" y="88745"/>
                    </a:cubicBezTo>
                    <a:lnTo>
                      <a:pt x="12696" y="88735"/>
                    </a:lnTo>
                    <a:cubicBezTo>
                      <a:pt x="13125" y="89533"/>
                      <a:pt x="13568" y="90327"/>
                      <a:pt x="14027" y="91120"/>
                    </a:cubicBezTo>
                    <a:cubicBezTo>
                      <a:pt x="22888" y="106463"/>
                      <a:pt x="35052" y="118705"/>
                      <a:pt x="49093" y="127488"/>
                    </a:cubicBezTo>
                    <a:cubicBezTo>
                      <a:pt x="44721" y="124742"/>
                      <a:pt x="40552" y="121677"/>
                      <a:pt x="36634" y="118316"/>
                    </a:cubicBezTo>
                    <a:cubicBezTo>
                      <a:pt x="24002" y="107503"/>
                      <a:pt x="25801" y="87473"/>
                      <a:pt x="40197" y="79164"/>
                    </a:cubicBezTo>
                    <a:lnTo>
                      <a:pt x="40808" y="78809"/>
                    </a:lnTo>
                    <a:cubicBezTo>
                      <a:pt x="44459" y="76702"/>
                      <a:pt x="48483" y="75681"/>
                      <a:pt x="52492" y="75681"/>
                    </a:cubicBezTo>
                    <a:cubicBezTo>
                      <a:pt x="58042" y="75681"/>
                      <a:pt x="63566" y="77637"/>
                      <a:pt x="68038" y="81377"/>
                    </a:cubicBezTo>
                    <a:cubicBezTo>
                      <a:pt x="63238" y="77256"/>
                      <a:pt x="59172" y="72353"/>
                      <a:pt x="56017" y="66877"/>
                    </a:cubicBezTo>
                    <a:cubicBezTo>
                      <a:pt x="55559" y="66083"/>
                      <a:pt x="55120" y="65280"/>
                      <a:pt x="54706" y="64472"/>
                    </a:cubicBezTo>
                    <a:cubicBezTo>
                      <a:pt x="54647" y="64349"/>
                      <a:pt x="54583" y="64221"/>
                      <a:pt x="54519" y="64092"/>
                    </a:cubicBezTo>
                    <a:cubicBezTo>
                      <a:pt x="54278" y="63619"/>
                      <a:pt x="54046" y="63141"/>
                      <a:pt x="53824" y="62663"/>
                    </a:cubicBezTo>
                    <a:cubicBezTo>
                      <a:pt x="53691" y="62392"/>
                      <a:pt x="53568" y="62116"/>
                      <a:pt x="53440" y="61840"/>
                    </a:cubicBezTo>
                    <a:cubicBezTo>
                      <a:pt x="53169" y="61239"/>
                      <a:pt x="52907" y="60637"/>
                      <a:pt x="52656" y="60031"/>
                    </a:cubicBezTo>
                    <a:cubicBezTo>
                      <a:pt x="52572" y="59824"/>
                      <a:pt x="52493" y="59612"/>
                      <a:pt x="52410" y="59400"/>
                    </a:cubicBezTo>
                    <a:cubicBezTo>
                      <a:pt x="52217" y="58903"/>
                      <a:pt x="52025" y="58400"/>
                      <a:pt x="51843" y="57902"/>
                    </a:cubicBezTo>
                    <a:cubicBezTo>
                      <a:pt x="48437" y="48484"/>
                      <a:pt x="47604" y="38331"/>
                      <a:pt x="49433" y="28484"/>
                    </a:cubicBezTo>
                    <a:cubicBezTo>
                      <a:pt x="51301" y="18459"/>
                      <a:pt x="46515" y="8366"/>
                      <a:pt x="37683" y="3270"/>
                    </a:cubicBezTo>
                    <a:cubicBezTo>
                      <a:pt x="33811" y="1033"/>
                      <a:pt x="29660" y="0"/>
                      <a:pt x="2559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2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179999" y="1737898"/>
            <a:ext cx="11799480" cy="369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idx_id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admin(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Creating Index</a:t>
            </a:r>
            <a:endParaRPr b="0" i="1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4875616" y="1439900"/>
            <a:ext cx="2440767" cy="2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”admin” is a table and ”id” is column 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79999" y="2361599"/>
            <a:ext cx="11799480" cy="36000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20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pPr algn="ctr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 Index Scan using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(id = 1200)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0.288 ms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2.256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60" name="Google Shape;160;p16"/>
          <p:cNvSpPr txBox="1"/>
          <p:nvPr/>
        </p:nvSpPr>
        <p:spPr>
          <a:xfrm>
            <a:off x="180000" y="763398"/>
            <a:ext cx="11879999" cy="68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</a:rPr>
              <a:t>Index based on single column of the table</a:t>
            </a:r>
            <a:endParaRPr sz="1800" dirty="0">
              <a:solidFill>
                <a:srgbClr val="373737"/>
              </a:solidFill>
              <a:latin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17971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79999" y="1958342"/>
            <a:ext cx="11799480" cy="369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Courier New"/>
              <a:buNone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8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idx_btree ON bar(id);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Index</a:t>
            </a:r>
            <a:endParaRPr b="0" i="1" dirty="0"/>
          </a:p>
        </p:txBody>
      </p:sp>
      <p:sp>
        <p:nvSpPr>
          <p:cNvPr id="147" name="Google Shape;147;p15"/>
          <p:cNvSpPr txBox="1"/>
          <p:nvPr/>
        </p:nvSpPr>
        <p:spPr>
          <a:xfrm>
            <a:off x="179999" y="1085850"/>
            <a:ext cx="11880000" cy="64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PostgreSQL standard way to create a index</a:t>
            </a:r>
            <a:endParaRPr dirty="0"/>
          </a:p>
          <a:p>
            <a:pPr marL="32004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1" u="sng" strike="noStrike" cap="none" dirty="0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(https://www.postgresql.org/docs/current/sql-createindex.html</a:t>
            </a:r>
            <a:r>
              <a:rPr lang="en-US" sz="1800" b="0" i="1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 dirty="0"/>
          </a:p>
        </p:txBody>
      </p:sp>
      <p:sp>
        <p:nvSpPr>
          <p:cNvPr id="9" name="Google Shape;83;p11">
            <a:extLst>
              <a:ext uri="{FF2B5EF4-FFF2-40B4-BE49-F238E27FC236}">
                <a16:creationId xmlns:a16="http://schemas.microsoft.com/office/drawing/2014/main" id="{01FAAE7F-A05D-2F4B-A0E9-BE12715515AD}"/>
              </a:ext>
            </a:extLst>
          </p:cNvPr>
          <p:cNvSpPr/>
          <p:nvPr/>
        </p:nvSpPr>
        <p:spPr>
          <a:xfrm>
            <a:off x="6593862" y="2731378"/>
            <a:ext cx="5376992" cy="359790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SQL</a:t>
            </a:r>
          </a:p>
          <a:p>
            <a:pPr lvl="0">
              <a:buClr>
                <a:srgbClr val="373737"/>
              </a:buClr>
              <a:buSzPts val="1900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 TABLE 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admin(id int, name text, dt date);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pg_class</a:t>
            </a:r>
            <a:r>
              <a:rPr lang="en-US" b="1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relname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admin_idx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16388</a:t>
            </a:r>
          </a:p>
          <a:p>
            <a:pPr lvl="0">
              <a:buClr>
                <a:srgbClr val="373737"/>
              </a:buClr>
              <a:buSzPts val="1800"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373737"/>
              </a:buClr>
              <a:buSzPts val="1800"/>
            </a:pPr>
            <a:r>
              <a:rPr lang="en-US" b="1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13680/16388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13680/16388</a:t>
            </a:r>
            <a:endParaRPr lang="en-US" b="1" dirty="0">
              <a:solidFill>
                <a:srgbClr val="373737"/>
              </a:solidFill>
              <a:latin typeface="Courier New"/>
              <a:cs typeface="Courier New"/>
              <a:sym typeface="Exo 2"/>
            </a:endParaRPr>
          </a:p>
        </p:txBody>
      </p:sp>
      <p:sp>
        <p:nvSpPr>
          <p:cNvPr id="10" name="Google Shape;83;p11">
            <a:extLst>
              <a:ext uri="{FF2B5EF4-FFF2-40B4-BE49-F238E27FC236}">
                <a16:creationId xmlns:a16="http://schemas.microsoft.com/office/drawing/2014/main" id="{8A48E9C5-3E7A-4C4D-A796-9FBE708056AB}"/>
              </a:ext>
            </a:extLst>
          </p:cNvPr>
          <p:cNvSpPr/>
          <p:nvPr/>
        </p:nvSpPr>
        <p:spPr>
          <a:xfrm>
            <a:off x="138854" y="2731376"/>
            <a:ext cx="6350273" cy="35979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endParaRPr lang="en-US" sz="1300" b="1" dirty="0">
              <a:solidFill>
                <a:schemeClr val="accen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F3AF77-68ED-0C44-AA1A-9BD83EEDABA6}"/>
              </a:ext>
            </a:extLst>
          </p:cNvPr>
          <p:cNvGrpSpPr/>
          <p:nvPr/>
        </p:nvGrpSpPr>
        <p:grpSpPr>
          <a:xfrm>
            <a:off x="2174990" y="3423838"/>
            <a:ext cx="1385511" cy="914400"/>
            <a:chOff x="2815892" y="3535818"/>
            <a:chExt cx="1385511" cy="914400"/>
          </a:xfrm>
        </p:grpSpPr>
        <p:pic>
          <p:nvPicPr>
            <p:cNvPr id="12" name="Graphic 11" descr="Thought bubble with solid fill">
              <a:extLst>
                <a:ext uri="{FF2B5EF4-FFF2-40B4-BE49-F238E27FC236}">
                  <a16:creationId xmlns:a16="http://schemas.microsoft.com/office/drawing/2014/main" id="{5071A3E1-E2E1-2440-8291-4E50C33F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A236C-F8D3-2449-9B69-28F58158B7CA}"/>
                </a:ext>
              </a:extLst>
            </p:cNvPr>
            <p:cNvSpPr txBox="1"/>
            <p:nvPr/>
          </p:nvSpPr>
          <p:spPr>
            <a:xfrm>
              <a:off x="3054507" y="3769252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$PGDATA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2102C-9D19-2E40-92BF-5AFC65299E50}"/>
              </a:ext>
            </a:extLst>
          </p:cNvPr>
          <p:cNvCxnSpPr/>
          <p:nvPr/>
        </p:nvCxnSpPr>
        <p:spPr>
          <a:xfrm>
            <a:off x="411150" y="2955685"/>
            <a:ext cx="0" cy="309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FD052-01A4-A04C-B8A4-4E6A35B4F75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11150" y="3423838"/>
            <a:ext cx="48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Open folder with solid fill">
            <a:extLst>
              <a:ext uri="{FF2B5EF4-FFF2-40B4-BE49-F238E27FC236}">
                <a16:creationId xmlns:a16="http://schemas.microsoft.com/office/drawing/2014/main" id="{4EA9ACA1-2239-8E4C-892A-29E654016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9774" y="4142778"/>
            <a:ext cx="720000" cy="720000"/>
          </a:xfrm>
          <a:prstGeom prst="rect">
            <a:avLst/>
          </a:prstGeom>
        </p:spPr>
      </p:pic>
      <p:pic>
        <p:nvPicPr>
          <p:cNvPr id="17" name="Graphic 16" descr="Folder with solid fill">
            <a:extLst>
              <a:ext uri="{FF2B5EF4-FFF2-40B4-BE49-F238E27FC236}">
                <a16:creationId xmlns:a16="http://schemas.microsoft.com/office/drawing/2014/main" id="{8261DA6E-21ED-3B4C-A357-93250F87A0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898" y="3063838"/>
            <a:ext cx="720000" cy="720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E34983-8A7E-E643-8DD9-44D2A0CD1E2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11150" y="3937586"/>
            <a:ext cx="740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Folder with solid fill">
            <a:extLst>
              <a:ext uri="{FF2B5EF4-FFF2-40B4-BE49-F238E27FC236}">
                <a16:creationId xmlns:a16="http://schemas.microsoft.com/office/drawing/2014/main" id="{F2C53CCA-DB10-1C4F-8923-1E1210287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1682" y="3577586"/>
            <a:ext cx="720000" cy="72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886CCC-16A3-FC4C-B7FC-610DDFCE374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1149" y="4502778"/>
            <a:ext cx="129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Folder with solid fill">
            <a:extLst>
              <a:ext uri="{FF2B5EF4-FFF2-40B4-BE49-F238E27FC236}">
                <a16:creationId xmlns:a16="http://schemas.microsoft.com/office/drawing/2014/main" id="{62C4AD0E-FF5C-D546-9457-F8A3ED607F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4209" y="4149131"/>
            <a:ext cx="720000" cy="720000"/>
          </a:xfrm>
          <a:prstGeom prst="rect">
            <a:avLst/>
          </a:prstGeom>
        </p:spPr>
      </p:pic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E4A37189-C158-C242-81BB-DA127F3EB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6577" y="4753292"/>
            <a:ext cx="720000" cy="720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970678-2A69-2343-BCA3-C6FE36B8057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429774" y="4502778"/>
            <a:ext cx="444435" cy="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22E06D4-09F5-274B-A003-1F0E7B4A24A5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16200000" flipH="1">
            <a:off x="2372918" y="4559633"/>
            <a:ext cx="250514" cy="8568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AEE78F78-BA13-234E-A36D-401AA6024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1239" y="4753292"/>
            <a:ext cx="720000" cy="720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C481E7-812B-D448-8C4E-A4D5A7FBF16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3646577" y="5113292"/>
            <a:ext cx="1024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81F4B28-C783-1A43-B1D4-EB6EAD34BA04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2857889" y="4074662"/>
            <a:ext cx="1052479" cy="2628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63FD70D0-5D57-6E4F-920C-2E1406218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8483" y="5555257"/>
            <a:ext cx="720000" cy="720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C12AD10-6563-5F4F-B6E5-6A4F75508328}"/>
              </a:ext>
            </a:extLst>
          </p:cNvPr>
          <p:cNvGrpSpPr/>
          <p:nvPr/>
        </p:nvGrpSpPr>
        <p:grpSpPr>
          <a:xfrm>
            <a:off x="3453592" y="3469721"/>
            <a:ext cx="1483506" cy="914400"/>
            <a:chOff x="2815892" y="3535818"/>
            <a:chExt cx="2011758" cy="914400"/>
          </a:xfrm>
        </p:grpSpPr>
        <p:pic>
          <p:nvPicPr>
            <p:cNvPr id="30" name="Graphic 29" descr="Thought bubble with solid fill">
              <a:extLst>
                <a:ext uri="{FF2B5EF4-FFF2-40B4-BE49-F238E27FC236}">
                  <a16:creationId xmlns:a16="http://schemas.microsoft.com/office/drawing/2014/main" id="{80E01864-21AF-BB4B-944B-A54BC606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2011758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B2E6D6-AC6B-9148-A659-FEC0EE246DC4}"/>
                </a:ext>
              </a:extLst>
            </p:cNvPr>
            <p:cNvSpPr txBox="1"/>
            <p:nvPr/>
          </p:nvSpPr>
          <p:spPr>
            <a:xfrm>
              <a:off x="3054507" y="3769252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</a:t>
              </a:r>
              <a:r>
                <a:rPr lang="en-PK" sz="1000" dirty="0">
                  <a:solidFill>
                    <a:schemeClr val="tx1"/>
                  </a:solidFill>
                </a:rPr>
                <a:t>emplate dabase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C613E1-40E2-2648-BC90-CA14E50CCCB3}"/>
              </a:ext>
            </a:extLst>
          </p:cNvPr>
          <p:cNvGrpSpPr/>
          <p:nvPr/>
        </p:nvGrpSpPr>
        <p:grpSpPr>
          <a:xfrm>
            <a:off x="3474902" y="4243501"/>
            <a:ext cx="1223581" cy="914400"/>
            <a:chOff x="2815892" y="3535818"/>
            <a:chExt cx="1223581" cy="914400"/>
          </a:xfrm>
        </p:grpSpPr>
        <p:pic>
          <p:nvPicPr>
            <p:cNvPr id="33" name="Graphic 32" descr="Thought bubble with solid fill">
              <a:extLst>
                <a:ext uri="{FF2B5EF4-FFF2-40B4-BE49-F238E27FC236}">
                  <a16:creationId xmlns:a16="http://schemas.microsoft.com/office/drawing/2014/main" id="{FFB769C0-2E7B-2744-A218-BF389AC8E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223581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A917AA-045C-CA42-8CE7-06873FFFFAD0}"/>
                </a:ext>
              </a:extLst>
            </p:cNvPr>
            <p:cNvSpPr txBox="1"/>
            <p:nvPr/>
          </p:nvSpPr>
          <p:spPr>
            <a:xfrm>
              <a:off x="3054507" y="3769252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PK" sz="1000" dirty="0">
                  <a:solidFill>
                    <a:schemeClr val="tx1"/>
                  </a:solidFill>
                </a:rPr>
                <a:t>ostgres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D716EE-DDBA-CD45-B709-4A32EAAEEA1C}"/>
              </a:ext>
            </a:extLst>
          </p:cNvPr>
          <p:cNvGrpSpPr/>
          <p:nvPr/>
        </p:nvGrpSpPr>
        <p:grpSpPr>
          <a:xfrm>
            <a:off x="4850883" y="4009011"/>
            <a:ext cx="1385511" cy="914400"/>
            <a:chOff x="2815892" y="3535818"/>
            <a:chExt cx="1385511" cy="914400"/>
          </a:xfrm>
        </p:grpSpPr>
        <p:pic>
          <p:nvPicPr>
            <p:cNvPr id="36" name="Graphic 35" descr="Thought bubble with solid fill">
              <a:extLst>
                <a:ext uri="{FF2B5EF4-FFF2-40B4-BE49-F238E27FC236}">
                  <a16:creationId xmlns:a16="http://schemas.microsoft.com/office/drawing/2014/main" id="{7007626B-9EE3-4D4C-A4FE-ACE3BE47B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9FE0-9234-F24E-8AD9-858810CBFFAF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16384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473A76-DEB0-FA4D-B30A-1EDEBCE2D459}"/>
              </a:ext>
            </a:extLst>
          </p:cNvPr>
          <p:cNvSpPr txBox="1"/>
          <p:nvPr/>
        </p:nvSpPr>
        <p:spPr>
          <a:xfrm>
            <a:off x="1118108" y="330930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FE0EA-9B8D-1142-AAB8-24C1475333AD}"/>
              </a:ext>
            </a:extLst>
          </p:cNvPr>
          <p:cNvSpPr txBox="1"/>
          <p:nvPr/>
        </p:nvSpPr>
        <p:spPr>
          <a:xfrm>
            <a:off x="1278818" y="3817895"/>
            <a:ext cx="492443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1BC2AE-637A-BE42-B842-27CC46C0312D}"/>
              </a:ext>
            </a:extLst>
          </p:cNvPr>
          <p:cNvSpPr txBox="1"/>
          <p:nvPr/>
        </p:nvSpPr>
        <p:spPr>
          <a:xfrm>
            <a:off x="1785291" y="44236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E23E2-03AE-D347-959E-0CD1035D5AC5}"/>
              </a:ext>
            </a:extLst>
          </p:cNvPr>
          <p:cNvSpPr txBox="1"/>
          <p:nvPr/>
        </p:nvSpPr>
        <p:spPr>
          <a:xfrm>
            <a:off x="3041494" y="50369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13680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BA18F-CCDA-6D40-B2DB-5C2F67526FA9}"/>
              </a:ext>
            </a:extLst>
          </p:cNvPr>
          <p:cNvSpPr txBox="1"/>
          <p:nvPr/>
        </p:nvSpPr>
        <p:spPr>
          <a:xfrm>
            <a:off x="3078543" y="438214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0E9FC0-8FBF-4F4C-8867-96D5623B7B0C}"/>
              </a:ext>
            </a:extLst>
          </p:cNvPr>
          <p:cNvGrpSpPr/>
          <p:nvPr/>
        </p:nvGrpSpPr>
        <p:grpSpPr>
          <a:xfrm>
            <a:off x="5346489" y="5057075"/>
            <a:ext cx="1385511" cy="914400"/>
            <a:chOff x="2815892" y="3535818"/>
            <a:chExt cx="1385511" cy="914400"/>
          </a:xfrm>
        </p:grpSpPr>
        <p:pic>
          <p:nvPicPr>
            <p:cNvPr id="44" name="Graphic 43" descr="Thought bubble with solid fill">
              <a:extLst>
                <a:ext uri="{FF2B5EF4-FFF2-40B4-BE49-F238E27FC236}">
                  <a16:creationId xmlns:a16="http://schemas.microsoft.com/office/drawing/2014/main" id="{EFAF1773-9FCF-D847-841E-0ADBDE6B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A24ABD-D108-4749-BF1B-DE989E5B23EA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80000" y="3721101"/>
            <a:ext cx="11757534" cy="231064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CONCURRENTLY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BTREE(id);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23025.372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00:23.025)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41" name="Google Shape;141;p15"/>
          <p:cNvSpPr/>
          <p:nvPr/>
        </p:nvSpPr>
        <p:spPr>
          <a:xfrm>
            <a:off x="180000" y="1494543"/>
            <a:ext cx="11757534" cy="16423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CREATE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idx_btree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BTREE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12303.172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(00:12.303)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dirty="0"/>
              <a:t>Creating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/>
              <a:t>Index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/>
              <a:t>(CONCURRENTLY)</a:t>
            </a:r>
            <a:endParaRPr dirty="0"/>
          </a:p>
        </p:txBody>
      </p:sp>
      <p:sp>
        <p:nvSpPr>
          <p:cNvPr id="148" name="Google Shape;148;p15"/>
          <p:cNvSpPr txBox="1"/>
          <p:nvPr/>
        </p:nvSpPr>
        <p:spPr>
          <a:xfrm>
            <a:off x="179999" y="900000"/>
            <a:ext cx="11880000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PostgreSQL locks the table when creating index</a:t>
            </a:r>
            <a:endParaRPr sz="1800" dirty="0">
              <a:solidFill>
                <a:srgbClr val="373737"/>
              </a:solidFill>
              <a:latin typeface="Exo 2"/>
            </a:endParaRPr>
          </a:p>
        </p:txBody>
      </p:sp>
      <p:sp>
        <p:nvSpPr>
          <p:cNvPr id="13" name="Google Shape;148;p15">
            <a:extLst>
              <a:ext uri="{FF2B5EF4-FFF2-40B4-BE49-F238E27FC236}">
                <a16:creationId xmlns:a16="http://schemas.microsoft.com/office/drawing/2014/main" id="{722A7F92-4BE3-774D-8AE5-AB84700EE5CE}"/>
              </a:ext>
            </a:extLst>
          </p:cNvPr>
          <p:cNvSpPr txBox="1"/>
          <p:nvPr/>
        </p:nvSpPr>
        <p:spPr>
          <a:xfrm>
            <a:off x="180000" y="3239184"/>
            <a:ext cx="11259905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/>
              <a:t>CONCURRENTLY option creates the index without locking the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9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Expression Index</a:t>
            </a:r>
            <a:endParaRPr b="0" dirty="0"/>
          </a:p>
        </p:txBody>
      </p:sp>
      <p:sp>
        <p:nvSpPr>
          <p:cNvPr id="170" name="Google Shape;170;p17"/>
          <p:cNvSpPr txBox="1">
            <a:spLocks noChangeAspect="1"/>
          </p:cNvSpPr>
          <p:nvPr/>
        </p:nvSpPr>
        <p:spPr>
          <a:xfrm>
            <a:off x="157153" y="3286768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idx_name ON admin (name);</a:t>
            </a:r>
            <a:endParaRPr sz="1300" dirty="0"/>
          </a:p>
        </p:txBody>
      </p:sp>
      <p:sp>
        <p:nvSpPr>
          <p:cNvPr id="171" name="Google Shape;171;p17"/>
          <p:cNvSpPr txBox="1">
            <a:spLocks noChangeAspect="1"/>
          </p:cNvSpPr>
          <p:nvPr/>
        </p:nvSpPr>
        <p:spPr>
          <a:xfrm>
            <a:off x="157153" y="1300050"/>
            <a:ext cx="5914800" cy="184115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'David';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     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(name ~~ 'David'::text)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0.068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24721.398 ms</a:t>
            </a:r>
          </a:p>
        </p:txBody>
      </p:sp>
      <p:sp>
        <p:nvSpPr>
          <p:cNvPr id="172" name="Google Shape;172;p17"/>
          <p:cNvSpPr txBox="1">
            <a:spLocks noChangeAspect="1"/>
          </p:cNvSpPr>
          <p:nvPr/>
        </p:nvSpPr>
        <p:spPr>
          <a:xfrm>
            <a:off x="157153" y="3874759"/>
            <a:ext cx="5914800" cy="25406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    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0.255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71892.784 ms</a:t>
            </a:r>
          </a:p>
          <a:p>
            <a:b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2;p17">
            <a:extLst>
              <a:ext uri="{FF2B5EF4-FFF2-40B4-BE49-F238E27FC236}">
                <a16:creationId xmlns:a16="http://schemas.microsoft.com/office/drawing/2014/main" id="{738E1092-688B-7F4B-A4D6-F9F4EEFEFAD1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3874759"/>
            <a:ext cx="5914800" cy="25406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  Index Scan using idx_name_exp on admin  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(lower(name) =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0.087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1.157 ms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Google Shape;170;p17">
            <a:extLst>
              <a:ext uri="{FF2B5EF4-FFF2-40B4-BE49-F238E27FC236}">
                <a16:creationId xmlns:a16="http://schemas.microsoft.com/office/drawing/2014/main" id="{95716D29-478C-9540-948F-A5DA4280EC88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3279284"/>
            <a:ext cx="5914800" cy="45189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3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idx_name_exp</a:t>
            </a:r>
            <a:r>
              <a:rPr lang="en-US" sz="13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ON admin (lower(name));</a:t>
            </a:r>
            <a:endParaRPr sz="1300" dirty="0"/>
          </a:p>
        </p:txBody>
      </p:sp>
      <p:sp>
        <p:nvSpPr>
          <p:cNvPr id="8" name="Google Shape;171;p17">
            <a:extLst>
              <a:ext uri="{FF2B5EF4-FFF2-40B4-BE49-F238E27FC236}">
                <a16:creationId xmlns:a16="http://schemas.microsoft.com/office/drawing/2014/main" id="{0F500E81-A295-1F4A-A81B-AFCB039E046A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1285082"/>
            <a:ext cx="5914800" cy="185224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</a:p>
          <a:p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lower(name) </a:t>
            </a:r>
            <a:r>
              <a:rPr lang="en-GB" sz="1300" b="1" dirty="0">
                <a:solidFill>
                  <a:srgbClr val="0070C0"/>
                </a:solidFill>
                <a:latin typeface="Courier New"/>
                <a:cs typeface="Courier New"/>
              </a:rPr>
              <a:t>LIKE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algn="ctr"/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-----------------------------------------------------------Seq Scan on admin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(lower(name) ~~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'::text)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0.118 ms</a:t>
            </a: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80422.699 ms</a:t>
            </a:r>
          </a:p>
          <a:p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70;p17">
            <a:extLst>
              <a:ext uri="{FF2B5EF4-FFF2-40B4-BE49-F238E27FC236}">
                <a16:creationId xmlns:a16="http://schemas.microsoft.com/office/drawing/2014/main" id="{4B6B02B5-6D2F-D14A-A867-67053772EE5B}"/>
              </a:ext>
            </a:extLst>
          </p:cNvPr>
          <p:cNvSpPr txBox="1">
            <a:spLocks noChangeAspect="1"/>
          </p:cNvSpPr>
          <p:nvPr/>
        </p:nvSpPr>
        <p:spPr>
          <a:xfrm>
            <a:off x="157153" y="764747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Index based on Column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0" name="Google Shape;170;p17">
            <a:extLst>
              <a:ext uri="{FF2B5EF4-FFF2-40B4-BE49-F238E27FC236}">
                <a16:creationId xmlns:a16="http://schemas.microsoft.com/office/drawing/2014/main" id="{C5F8EACC-E2E2-2B44-924E-974C6BE21DDF}"/>
              </a:ext>
            </a:extLst>
          </p:cNvPr>
          <p:cNvSpPr txBox="1">
            <a:spLocks noChangeAspect="1"/>
          </p:cNvSpPr>
          <p:nvPr/>
        </p:nvSpPr>
        <p:spPr>
          <a:xfrm>
            <a:off x="6121090" y="764747"/>
            <a:ext cx="5914800" cy="4427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Index based on Expression</a:t>
            </a:r>
            <a:endParaRPr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BE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5D5D5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/>
              <a:t>Expression Index 2/2</a:t>
            </a:r>
            <a:endParaRPr b="0"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4294967295"/>
          </p:nvPr>
        </p:nvSpPr>
        <p:spPr>
          <a:xfrm>
            <a:off x="180000" y="3684796"/>
            <a:ext cx="11799887" cy="25415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                                    QUERY PLAN                                     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-------------------------------------------------------------------------------------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Bitmap Heap Scan </a:t>
            </a: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on bar  (cost=62449.77..184477.10 rows=3333333 width=40)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Recheck Cond: ((dt + '2 days'::interval) &lt; now())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-&gt;  Bitmap Index Scan on </a:t>
            </a:r>
            <a:r>
              <a:rPr lang="en-US" sz="1600" b="0" dirty="0" err="1"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 (cost=0.00..61616.43 rows=3333333 width=0)</a:t>
            </a:r>
            <a:endParaRPr b="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dirty="0">
                <a:latin typeface="Courier New"/>
                <a:ea typeface="Courier New"/>
                <a:cs typeface="Courier New"/>
                <a:sym typeface="Courier New"/>
              </a:rPr>
              <a:t>         Index Cond: ((dt + '2 days'::interval) &lt; now())</a:t>
            </a:r>
            <a:endParaRPr b="0"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180000" y="2882618"/>
            <a:ext cx="11799479" cy="44217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idx_math_exp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bar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196260" y="843645"/>
            <a:ext cx="11799479" cy="1841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postgres=#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(dt + (INTERVAL '2 days'))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&lt; now();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                        QUERY PLAN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Seq Scan on bar  (cost=0.00..238694.00 rows=3333333 width=40)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((dt + '2 days'::interval) &lt; now())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5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Partial Index</a:t>
            </a:r>
            <a:endParaRPr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CCA73A-AA1A-1147-9C50-1D1873390D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5965" y="757238"/>
            <a:ext cx="5902325" cy="5419725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373737"/>
                </a:solidFill>
                <a:latin typeface="Courier New" panose="02070309020205020404" pitchFamily="49" charset="0"/>
                <a:ea typeface="Exo 2"/>
                <a:cs typeface="Courier New" panose="02070309020205020404" pitchFamily="49" charset="0"/>
                <a:sym typeface="Exo 2"/>
              </a:rPr>
              <a:t>Index</a:t>
            </a: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idx_full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ON bar(id);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EXPLAIN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*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WHERE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id  &lt; 1000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   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name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'text1000’;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ctr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QUERY PLAN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--------------------------------------------------------------------------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Bitmap Heap Scan on bar  (cost=61568.60..</a:t>
            </a:r>
            <a:r>
              <a:rPr lang="en-US" sz="12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175262.59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rows=16667 width=40)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Recheck Cond: (id &lt; 1000)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Filter: ((name)::text ~~ 'text1000'::text)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-&gt;  Bitmap Index Scan on </a:t>
            </a:r>
            <a:r>
              <a:rPr lang="en-US" sz="1200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idx_full</a:t>
            </a: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(cost=0.00..61564.43 rows=3333333 width=0)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sz="12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  Index Cond: (id &lt; 1000)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sz="1200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pg_size_pretty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pg_total_relation_size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('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full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'));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r>
              <a:rPr lang="en-US" sz="1200" b="1" dirty="0" err="1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pg_size_pretty</a:t>
            </a: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----------------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rgbClr val="FF0000"/>
              </a:buClr>
              <a:buSzPts val="1000"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214 MB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sz="12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(1 row)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P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52AE-8E0A-EC4A-AE64-325FA5DD0CC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18275" y="757238"/>
            <a:ext cx="5673725" cy="5419725"/>
          </a:xfrm>
          <a:ln>
            <a:solidFill>
              <a:schemeClr val="tx1"/>
            </a:solidFill>
            <a:prstDash val="sysDot"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Partial Index</a:t>
            </a:r>
          </a:p>
          <a:p>
            <a:pPr marL="0" indent="0">
              <a:buNone/>
            </a:pPr>
            <a:endParaRPr lang="en-US" b="1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ON bar(id) where id &lt; 1000;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EXPLAIN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bar 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id  &lt; 1000 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'text1000’;</a:t>
            </a:r>
            <a:endParaRPr lang="en-US" dirty="0"/>
          </a:p>
          <a:p>
            <a:pPr marL="0" lvl="0" indent="0" algn="ctr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QUERY PLAN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Bitmap Heap Scan on bar  (cost=199.44..113893.44 rows=16667 width=40)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Recheck Cond: (id &lt; 1000)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Filter: ((name)::text ~~ 'text1000'::text)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-&gt;  Bitmap Index Scan on </a:t>
            </a:r>
            <a:r>
              <a:rPr lang="en-US" dirty="0" err="1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 (cost=0.00..195.28 rows=3333333 width=0)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         Index Cond: (id &lt; 1000)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373737"/>
              </a:buClr>
              <a:buSzPts val="1000"/>
              <a:buNone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pg_size_pretty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pg_total_relation_size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idx_part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'));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pg_size_pretty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rgbClr val="FF0000"/>
              </a:buClr>
              <a:buSzPts val="1000"/>
              <a:buNone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240 kB</a:t>
            </a:r>
            <a:endParaRPr lang="en-US" dirty="0"/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0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 row)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sp>
        <p:nvSpPr>
          <p:cNvPr id="191" name="Google Shape;191;p19"/>
          <p:cNvSpPr/>
          <p:nvPr/>
        </p:nvSpPr>
        <p:spPr>
          <a:xfrm>
            <a:off x="268755" y="5500878"/>
            <a:ext cx="6869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644012" y="5399095"/>
            <a:ext cx="650242" cy="25950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069528" y="5528847"/>
            <a:ext cx="2248575" cy="2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Look at the size of the index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7402875" y="5298046"/>
            <a:ext cx="2248575" cy="46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 create full index if we don’t need that.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0142175" y="1068904"/>
            <a:ext cx="991728" cy="33774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endParaRPr sz="1800" b="0" i="0" u="none" strike="noStrike" cap="none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8947800" y="1648096"/>
            <a:ext cx="1884098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buClr>
                <a:srgbClr val="FF0000"/>
              </a:buClr>
              <a:buSzPts val="1200"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Index where id &lt; 1000 only</a:t>
            </a:r>
            <a:endParaRPr sz="1200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Index Methods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23">
            <a:extLst>
              <a:ext uri="{FF2B5EF4-FFF2-40B4-BE49-F238E27FC236}">
                <a16:creationId xmlns:a16="http://schemas.microsoft.com/office/drawing/2014/main" id="{70E44474-01A1-3D45-A176-81A933A9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00" y="1693199"/>
            <a:ext cx="2968931" cy="2966245"/>
          </a:xfrm>
          <a:custGeom>
            <a:avLst/>
            <a:gdLst>
              <a:gd name="T0" fmla="*/ 1313124 w 4766"/>
              <a:gd name="T1" fmla="*/ 2976216 h 4764"/>
              <a:gd name="T2" fmla="*/ 1060952 w 4766"/>
              <a:gd name="T3" fmla="*/ 2723519 h 4764"/>
              <a:gd name="T4" fmla="*/ 401123 w 4766"/>
              <a:gd name="T5" fmla="*/ 2065329 h 4764"/>
              <a:gd name="T6" fmla="*/ 133926 w 4766"/>
              <a:gd name="T7" fmla="*/ 1798267 h 4764"/>
              <a:gd name="T8" fmla="*/ 133926 w 4766"/>
              <a:gd name="T9" fmla="*/ 1798267 h 4764"/>
              <a:gd name="T10" fmla="*/ 133926 w 4766"/>
              <a:gd name="T11" fmla="*/ 1312460 h 4764"/>
              <a:gd name="T12" fmla="*/ 1313124 w 4766"/>
              <a:gd name="T13" fmla="*/ 133858 h 4764"/>
              <a:gd name="T14" fmla="*/ 1313124 w 4766"/>
              <a:gd name="T15" fmla="*/ 133858 h 4764"/>
              <a:gd name="T16" fmla="*/ 1799176 w 4766"/>
              <a:gd name="T17" fmla="*/ 133858 h 4764"/>
              <a:gd name="T18" fmla="*/ 2978374 w 4766"/>
              <a:gd name="T19" fmla="*/ 1312460 h 4764"/>
              <a:gd name="T20" fmla="*/ 2978374 w 4766"/>
              <a:gd name="T21" fmla="*/ 1312460 h 4764"/>
              <a:gd name="T22" fmla="*/ 2978374 w 4766"/>
              <a:gd name="T23" fmla="*/ 1798267 h 4764"/>
              <a:gd name="T24" fmla="*/ 1799176 w 4766"/>
              <a:gd name="T25" fmla="*/ 2976216 h 4764"/>
              <a:gd name="T26" fmla="*/ 1799176 w 4766"/>
              <a:gd name="T27" fmla="*/ 2976216 h 4764"/>
              <a:gd name="T28" fmla="*/ 1313124 w 4766"/>
              <a:gd name="T29" fmla="*/ 2976216 h 47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66" h="4764">
                <a:moveTo>
                  <a:pt x="2010" y="4558"/>
                </a:moveTo>
                <a:lnTo>
                  <a:pt x="1624" y="4171"/>
                </a:lnTo>
                <a:lnTo>
                  <a:pt x="614" y="3163"/>
                </a:ln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7" name="Freeform 424">
            <a:extLst>
              <a:ext uri="{FF2B5EF4-FFF2-40B4-BE49-F238E27FC236}">
                <a16:creationId xmlns:a16="http://schemas.microsoft.com/office/drawing/2014/main" id="{AF794873-1792-7147-8DD5-EB655C7D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26" y="3467452"/>
            <a:ext cx="2968933" cy="2968993"/>
          </a:xfrm>
          <a:custGeom>
            <a:avLst/>
            <a:gdLst>
              <a:gd name="T0" fmla="*/ 1313778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778 w 4766"/>
              <a:gd name="T9" fmla="*/ 134579 h 4766"/>
              <a:gd name="T10" fmla="*/ 1313778 w 4766"/>
              <a:gd name="T11" fmla="*/ 134579 h 4766"/>
              <a:gd name="T12" fmla="*/ 1799830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830 w 4766"/>
              <a:gd name="T21" fmla="*/ 2978376 h 4766"/>
              <a:gd name="T22" fmla="*/ 1799830 w 4766"/>
              <a:gd name="T23" fmla="*/ 2978376 h 4766"/>
              <a:gd name="T24" fmla="*/ 1313778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1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1" y="206"/>
                </a:lnTo>
                <a:cubicBezTo>
                  <a:pt x="2216" y="0"/>
                  <a:pt x="2549" y="0"/>
                  <a:pt x="2755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5" y="4559"/>
                </a:lnTo>
                <a:cubicBezTo>
                  <a:pt x="2549" y="4765"/>
                  <a:pt x="2216" y="4765"/>
                  <a:pt x="2011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8" name="Freeform 425">
            <a:extLst>
              <a:ext uri="{FF2B5EF4-FFF2-40B4-BE49-F238E27FC236}">
                <a16:creationId xmlns:a16="http://schemas.microsoft.com/office/drawing/2014/main" id="{E89C0477-E4D9-D34A-B487-303C4D746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906" y="1693199"/>
            <a:ext cx="2968933" cy="2966245"/>
          </a:xfrm>
          <a:custGeom>
            <a:avLst/>
            <a:gdLst>
              <a:gd name="T0" fmla="*/ 1313778 w 4766"/>
              <a:gd name="T1" fmla="*/ 2976216 h 4764"/>
              <a:gd name="T2" fmla="*/ 134579 w 4766"/>
              <a:gd name="T3" fmla="*/ 1798267 h 4764"/>
              <a:gd name="T4" fmla="*/ 134579 w 4766"/>
              <a:gd name="T5" fmla="*/ 1798267 h 4764"/>
              <a:gd name="T6" fmla="*/ 134579 w 4766"/>
              <a:gd name="T7" fmla="*/ 1312460 h 4764"/>
              <a:gd name="T8" fmla="*/ 1313778 w 4766"/>
              <a:gd name="T9" fmla="*/ 133858 h 4764"/>
              <a:gd name="T10" fmla="*/ 1313778 w 4766"/>
              <a:gd name="T11" fmla="*/ 133858 h 4764"/>
              <a:gd name="T12" fmla="*/ 1799177 w 4766"/>
              <a:gd name="T13" fmla="*/ 133858 h 4764"/>
              <a:gd name="T14" fmla="*/ 2978376 w 4766"/>
              <a:gd name="T15" fmla="*/ 1312460 h 4764"/>
              <a:gd name="T16" fmla="*/ 2978376 w 4766"/>
              <a:gd name="T17" fmla="*/ 1312460 h 4764"/>
              <a:gd name="T18" fmla="*/ 2978376 w 4766"/>
              <a:gd name="T19" fmla="*/ 1798267 h 4764"/>
              <a:gd name="T20" fmla="*/ 1799177 w 4766"/>
              <a:gd name="T21" fmla="*/ 2976216 h 4764"/>
              <a:gd name="T22" fmla="*/ 1799177 w 4766"/>
              <a:gd name="T23" fmla="*/ 2976216 h 4764"/>
              <a:gd name="T24" fmla="*/ 1313778 w 4766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4">
                <a:moveTo>
                  <a:pt x="2011" y="4558"/>
                </a:moveTo>
                <a:lnTo>
                  <a:pt x="206" y="2754"/>
                </a:lnTo>
                <a:cubicBezTo>
                  <a:pt x="0" y="2548"/>
                  <a:pt x="0" y="2216"/>
                  <a:pt x="206" y="2010"/>
                </a:cubicBezTo>
                <a:lnTo>
                  <a:pt x="2011" y="205"/>
                </a:lnTo>
                <a:cubicBezTo>
                  <a:pt x="2217" y="0"/>
                  <a:pt x="2548" y="0"/>
                  <a:pt x="2754" y="205"/>
                </a:cubicBezTo>
                <a:lnTo>
                  <a:pt x="4559" y="2010"/>
                </a:lnTo>
                <a:cubicBezTo>
                  <a:pt x="4765" y="2216"/>
                  <a:pt x="4765" y="2548"/>
                  <a:pt x="4559" y="2754"/>
                </a:cubicBezTo>
                <a:lnTo>
                  <a:pt x="2754" y="4558"/>
                </a:lnTo>
                <a:cubicBezTo>
                  <a:pt x="2548" y="4763"/>
                  <a:pt x="2217" y="4763"/>
                  <a:pt x="2011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19" name="Freeform 426">
            <a:extLst>
              <a:ext uri="{FF2B5EF4-FFF2-40B4-BE49-F238E27FC236}">
                <a16:creationId xmlns:a16="http://schemas.microsoft.com/office/drawing/2014/main" id="{8298E5C9-58BA-2140-BFA8-B2DDB084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788" y="3467452"/>
            <a:ext cx="2968933" cy="2968993"/>
          </a:xfrm>
          <a:custGeom>
            <a:avLst/>
            <a:gdLst>
              <a:gd name="T0" fmla="*/ 1313125 w 4766"/>
              <a:gd name="T1" fmla="*/ 2978376 h 4766"/>
              <a:gd name="T2" fmla="*/ 134579 w 4766"/>
              <a:gd name="T3" fmla="*/ 1799177 h 4766"/>
              <a:gd name="T4" fmla="*/ 134579 w 4766"/>
              <a:gd name="T5" fmla="*/ 1799177 h 4766"/>
              <a:gd name="T6" fmla="*/ 134579 w 4766"/>
              <a:gd name="T7" fmla="*/ 1313778 h 4766"/>
              <a:gd name="T8" fmla="*/ 1313125 w 4766"/>
              <a:gd name="T9" fmla="*/ 134579 h 4766"/>
              <a:gd name="T10" fmla="*/ 1313125 w 4766"/>
              <a:gd name="T11" fmla="*/ 134579 h 4766"/>
              <a:gd name="T12" fmla="*/ 1799177 w 4766"/>
              <a:gd name="T13" fmla="*/ 134579 h 4766"/>
              <a:gd name="T14" fmla="*/ 2978376 w 4766"/>
              <a:gd name="T15" fmla="*/ 1313778 h 4766"/>
              <a:gd name="T16" fmla="*/ 2978376 w 4766"/>
              <a:gd name="T17" fmla="*/ 1313778 h 4766"/>
              <a:gd name="T18" fmla="*/ 2978376 w 4766"/>
              <a:gd name="T19" fmla="*/ 1799177 h 4766"/>
              <a:gd name="T20" fmla="*/ 1799177 w 4766"/>
              <a:gd name="T21" fmla="*/ 2978376 h 4766"/>
              <a:gd name="T22" fmla="*/ 1799177 w 4766"/>
              <a:gd name="T23" fmla="*/ 2978376 h 4766"/>
              <a:gd name="T24" fmla="*/ 1313125 w 4766"/>
              <a:gd name="T25" fmla="*/ 2978376 h 4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6" h="4766">
                <a:moveTo>
                  <a:pt x="2010" y="4559"/>
                </a:moveTo>
                <a:lnTo>
                  <a:pt x="206" y="2754"/>
                </a:lnTo>
                <a:cubicBezTo>
                  <a:pt x="0" y="2549"/>
                  <a:pt x="0" y="2216"/>
                  <a:pt x="206" y="2011"/>
                </a:cubicBezTo>
                <a:lnTo>
                  <a:pt x="2010" y="206"/>
                </a:lnTo>
                <a:cubicBezTo>
                  <a:pt x="2216" y="0"/>
                  <a:pt x="2549" y="0"/>
                  <a:pt x="2754" y="206"/>
                </a:cubicBezTo>
                <a:lnTo>
                  <a:pt x="4559" y="2011"/>
                </a:lnTo>
                <a:cubicBezTo>
                  <a:pt x="4765" y="2216"/>
                  <a:pt x="4765" y="2549"/>
                  <a:pt x="4559" y="2754"/>
                </a:cubicBezTo>
                <a:lnTo>
                  <a:pt x="2754" y="4559"/>
                </a:lnTo>
                <a:cubicBezTo>
                  <a:pt x="2549" y="4765"/>
                  <a:pt x="2216" y="4765"/>
                  <a:pt x="2010" y="4559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0" name="Freeform 427">
            <a:extLst>
              <a:ext uri="{FF2B5EF4-FFF2-40B4-BE49-F238E27FC236}">
                <a16:creationId xmlns:a16="http://schemas.microsoft.com/office/drawing/2014/main" id="{27F372FE-E50E-4041-A456-7AED486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668" y="1693199"/>
            <a:ext cx="2968933" cy="2966245"/>
          </a:xfrm>
          <a:custGeom>
            <a:avLst/>
            <a:gdLst>
              <a:gd name="T0" fmla="*/ 1313400 w 4765"/>
              <a:gd name="T1" fmla="*/ 2976216 h 4764"/>
              <a:gd name="T2" fmla="*/ 133954 w 4765"/>
              <a:gd name="T3" fmla="*/ 1798267 h 4764"/>
              <a:gd name="T4" fmla="*/ 133954 w 4765"/>
              <a:gd name="T5" fmla="*/ 1798267 h 4764"/>
              <a:gd name="T6" fmla="*/ 133954 w 4765"/>
              <a:gd name="T7" fmla="*/ 1312460 h 4764"/>
              <a:gd name="T8" fmla="*/ 1313400 w 4765"/>
              <a:gd name="T9" fmla="*/ 133858 h 4764"/>
              <a:gd name="T10" fmla="*/ 1313400 w 4765"/>
              <a:gd name="T11" fmla="*/ 133858 h 4764"/>
              <a:gd name="T12" fmla="*/ 1799554 w 4765"/>
              <a:gd name="T13" fmla="*/ 133858 h 4764"/>
              <a:gd name="T14" fmla="*/ 2979001 w 4765"/>
              <a:gd name="T15" fmla="*/ 1312460 h 4764"/>
              <a:gd name="T16" fmla="*/ 2979001 w 4765"/>
              <a:gd name="T17" fmla="*/ 1312460 h 4764"/>
              <a:gd name="T18" fmla="*/ 2979001 w 4765"/>
              <a:gd name="T19" fmla="*/ 1798267 h 4764"/>
              <a:gd name="T20" fmla="*/ 1799554 w 4765"/>
              <a:gd name="T21" fmla="*/ 2976216 h 4764"/>
              <a:gd name="T22" fmla="*/ 1799554 w 4765"/>
              <a:gd name="T23" fmla="*/ 2976216 h 4764"/>
              <a:gd name="T24" fmla="*/ 1313400 w 4765"/>
              <a:gd name="T25" fmla="*/ 2976216 h 47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765" h="4764">
                <a:moveTo>
                  <a:pt x="2010" y="4558"/>
                </a:moveTo>
                <a:lnTo>
                  <a:pt x="205" y="2754"/>
                </a:lnTo>
                <a:cubicBezTo>
                  <a:pt x="0" y="2548"/>
                  <a:pt x="0" y="2216"/>
                  <a:pt x="205" y="2010"/>
                </a:cubicBezTo>
                <a:lnTo>
                  <a:pt x="2010" y="205"/>
                </a:lnTo>
                <a:cubicBezTo>
                  <a:pt x="2216" y="0"/>
                  <a:pt x="2549" y="0"/>
                  <a:pt x="2754" y="205"/>
                </a:cubicBezTo>
                <a:lnTo>
                  <a:pt x="4559" y="2010"/>
                </a:lnTo>
                <a:cubicBezTo>
                  <a:pt x="4764" y="2216"/>
                  <a:pt x="4764" y="2548"/>
                  <a:pt x="4559" y="2754"/>
                </a:cubicBezTo>
                <a:lnTo>
                  <a:pt x="2754" y="4558"/>
                </a:lnTo>
                <a:cubicBezTo>
                  <a:pt x="2549" y="4763"/>
                  <a:pt x="2216" y="4763"/>
                  <a:pt x="2010" y="4558"/>
                </a:cubicBezTo>
              </a:path>
            </a:pathLst>
          </a:cu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D828CC3-899F-B24C-9358-6D194EE6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583" y="3972814"/>
            <a:ext cx="443377" cy="444314"/>
          </a:xfrm>
          <a:custGeom>
            <a:avLst/>
            <a:gdLst>
              <a:gd name="connsiteX0" fmla="*/ 444100 w 886754"/>
              <a:gd name="connsiteY0" fmla="*/ 463631 h 888627"/>
              <a:gd name="connsiteX1" fmla="*/ 328474 w 886754"/>
              <a:gd name="connsiteY1" fmla="*/ 578293 h 888627"/>
              <a:gd name="connsiteX2" fmla="*/ 313555 w 886754"/>
              <a:gd name="connsiteY2" fmla="*/ 582032 h 888627"/>
              <a:gd name="connsiteX3" fmla="*/ 306095 w 886754"/>
              <a:gd name="connsiteY3" fmla="*/ 569569 h 888627"/>
              <a:gd name="connsiteX4" fmla="*/ 306095 w 886754"/>
              <a:gd name="connsiteY4" fmla="*/ 489804 h 888627"/>
              <a:gd name="connsiteX5" fmla="*/ 105926 w 886754"/>
              <a:gd name="connsiteY5" fmla="*/ 690462 h 888627"/>
              <a:gd name="connsiteX6" fmla="*/ 148198 w 886754"/>
              <a:gd name="connsiteY6" fmla="*/ 740315 h 888627"/>
              <a:gd name="connsiteX7" fmla="*/ 444100 w 886754"/>
              <a:gd name="connsiteY7" fmla="*/ 862454 h 888627"/>
              <a:gd name="connsiteX8" fmla="*/ 728813 w 886754"/>
              <a:gd name="connsiteY8" fmla="*/ 749039 h 888627"/>
              <a:gd name="connsiteX9" fmla="*/ 663070 w 886754"/>
              <a:gd name="connsiteY9" fmla="*/ 428456 h 888627"/>
              <a:gd name="connsiteX10" fmla="*/ 682957 w 886754"/>
              <a:gd name="connsiteY10" fmla="*/ 443758 h 888627"/>
              <a:gd name="connsiteX11" fmla="*/ 663070 w 886754"/>
              <a:gd name="connsiteY11" fmla="*/ 460238 h 888627"/>
              <a:gd name="connsiteX12" fmla="*/ 645835 w 886754"/>
              <a:gd name="connsiteY12" fmla="*/ 443758 h 888627"/>
              <a:gd name="connsiteX13" fmla="*/ 663070 w 886754"/>
              <a:gd name="connsiteY13" fmla="*/ 428456 h 888627"/>
              <a:gd name="connsiteX14" fmla="*/ 749026 w 886754"/>
              <a:gd name="connsiteY14" fmla="*/ 373526 h 888627"/>
              <a:gd name="connsiteX15" fmla="*/ 765505 w 886754"/>
              <a:gd name="connsiteY15" fmla="*/ 392089 h 888627"/>
              <a:gd name="connsiteX16" fmla="*/ 749026 w 886754"/>
              <a:gd name="connsiteY16" fmla="*/ 410653 h 888627"/>
              <a:gd name="connsiteX17" fmla="*/ 733724 w 886754"/>
              <a:gd name="connsiteY17" fmla="*/ 392089 h 888627"/>
              <a:gd name="connsiteX18" fmla="*/ 749026 w 886754"/>
              <a:gd name="connsiteY18" fmla="*/ 373526 h 888627"/>
              <a:gd name="connsiteX19" fmla="*/ 665746 w 886754"/>
              <a:gd name="connsiteY19" fmla="*/ 358315 h 888627"/>
              <a:gd name="connsiteX20" fmla="*/ 675150 w 886754"/>
              <a:gd name="connsiteY20" fmla="*/ 362118 h 888627"/>
              <a:gd name="connsiteX21" fmla="*/ 760411 w 886754"/>
              <a:gd name="connsiteY21" fmla="*/ 448315 h 888627"/>
              <a:gd name="connsiteX22" fmla="*/ 760411 w 886754"/>
              <a:gd name="connsiteY22" fmla="*/ 467329 h 888627"/>
              <a:gd name="connsiteX23" fmla="*/ 750380 w 886754"/>
              <a:gd name="connsiteY23" fmla="*/ 471131 h 888627"/>
              <a:gd name="connsiteX24" fmla="*/ 741603 w 886754"/>
              <a:gd name="connsiteY24" fmla="*/ 467329 h 888627"/>
              <a:gd name="connsiteX25" fmla="*/ 656342 w 886754"/>
              <a:gd name="connsiteY25" fmla="*/ 381132 h 888627"/>
              <a:gd name="connsiteX26" fmla="*/ 656342 w 886754"/>
              <a:gd name="connsiteY26" fmla="*/ 362118 h 888627"/>
              <a:gd name="connsiteX27" fmla="*/ 665746 w 886754"/>
              <a:gd name="connsiteY27" fmla="*/ 358315 h 888627"/>
              <a:gd name="connsiteX28" fmla="*/ 748706 w 886754"/>
              <a:gd name="connsiteY28" fmla="*/ 158282 h 888627"/>
              <a:gd name="connsiteX29" fmla="*/ 462750 w 886754"/>
              <a:gd name="connsiteY29" fmla="*/ 443690 h 888627"/>
              <a:gd name="connsiteX30" fmla="*/ 748706 w 886754"/>
              <a:gd name="connsiteY30" fmla="*/ 730344 h 888627"/>
              <a:gd name="connsiteX31" fmla="*/ 748706 w 886754"/>
              <a:gd name="connsiteY31" fmla="*/ 158282 h 888627"/>
              <a:gd name="connsiteX32" fmla="*/ 139495 w 886754"/>
              <a:gd name="connsiteY32" fmla="*/ 158282 h 888627"/>
              <a:gd name="connsiteX33" fmla="*/ 91006 w 886754"/>
              <a:gd name="connsiteY33" fmla="*/ 668028 h 888627"/>
              <a:gd name="connsiteX34" fmla="*/ 309825 w 886754"/>
              <a:gd name="connsiteY34" fmla="*/ 448675 h 888627"/>
              <a:gd name="connsiteX35" fmla="*/ 323501 w 886754"/>
              <a:gd name="connsiteY35" fmla="*/ 446183 h 888627"/>
              <a:gd name="connsiteX36" fmla="*/ 330961 w 886754"/>
              <a:gd name="connsiteY36" fmla="*/ 458646 h 888627"/>
              <a:gd name="connsiteX37" fmla="*/ 330961 w 886754"/>
              <a:gd name="connsiteY37" fmla="*/ 537164 h 888627"/>
              <a:gd name="connsiteX38" fmla="*/ 425451 w 886754"/>
              <a:gd name="connsiteY38" fmla="*/ 443690 h 888627"/>
              <a:gd name="connsiteX39" fmla="*/ 456533 w 886754"/>
              <a:gd name="connsiteY39" fmla="*/ 26172 h 888627"/>
              <a:gd name="connsiteX40" fmla="*/ 456533 w 886754"/>
              <a:gd name="connsiteY40" fmla="*/ 412532 h 888627"/>
              <a:gd name="connsiteX41" fmla="*/ 728813 w 886754"/>
              <a:gd name="connsiteY41" fmla="*/ 139588 h 888627"/>
              <a:gd name="connsiteX42" fmla="*/ 456533 w 886754"/>
              <a:gd name="connsiteY42" fmla="*/ 26172 h 888627"/>
              <a:gd name="connsiteX43" fmla="*/ 430424 w 886754"/>
              <a:gd name="connsiteY43" fmla="*/ 26172 h 888627"/>
              <a:gd name="connsiteX44" fmla="*/ 158144 w 886754"/>
              <a:gd name="connsiteY44" fmla="*/ 139588 h 888627"/>
              <a:gd name="connsiteX45" fmla="*/ 430424 w 886754"/>
              <a:gd name="connsiteY45" fmla="*/ 412532 h 888627"/>
              <a:gd name="connsiteX46" fmla="*/ 444100 w 886754"/>
              <a:gd name="connsiteY46" fmla="*/ 0 h 888627"/>
              <a:gd name="connsiteX47" fmla="*/ 748706 w 886754"/>
              <a:gd name="connsiteY47" fmla="*/ 120893 h 888627"/>
              <a:gd name="connsiteX48" fmla="*/ 814600 w 886754"/>
              <a:gd name="connsiteY48" fmla="*/ 53592 h 888627"/>
              <a:gd name="connsiteX49" fmla="*/ 790978 w 886754"/>
              <a:gd name="connsiteY49" fmla="*/ 53592 h 888627"/>
              <a:gd name="connsiteX50" fmla="*/ 778545 w 886754"/>
              <a:gd name="connsiteY50" fmla="*/ 41128 h 888627"/>
              <a:gd name="connsiteX51" fmla="*/ 790978 w 886754"/>
              <a:gd name="connsiteY51" fmla="*/ 27419 h 888627"/>
              <a:gd name="connsiteX52" fmla="*/ 845682 w 886754"/>
              <a:gd name="connsiteY52" fmla="*/ 27419 h 888627"/>
              <a:gd name="connsiteX53" fmla="*/ 859358 w 886754"/>
              <a:gd name="connsiteY53" fmla="*/ 41128 h 888627"/>
              <a:gd name="connsiteX54" fmla="*/ 859358 w 886754"/>
              <a:gd name="connsiteY54" fmla="*/ 95966 h 888627"/>
              <a:gd name="connsiteX55" fmla="*/ 845682 w 886754"/>
              <a:gd name="connsiteY55" fmla="*/ 109676 h 888627"/>
              <a:gd name="connsiteX56" fmla="*/ 833249 w 886754"/>
              <a:gd name="connsiteY56" fmla="*/ 95966 h 888627"/>
              <a:gd name="connsiteX57" fmla="*/ 833249 w 886754"/>
              <a:gd name="connsiteY57" fmla="*/ 72286 h 888627"/>
              <a:gd name="connsiteX58" fmla="*/ 766112 w 886754"/>
              <a:gd name="connsiteY58" fmla="*/ 139588 h 888627"/>
              <a:gd name="connsiteX59" fmla="*/ 757409 w 886754"/>
              <a:gd name="connsiteY59" fmla="*/ 759009 h 888627"/>
              <a:gd name="connsiteX60" fmla="*/ 444100 w 886754"/>
              <a:gd name="connsiteY60" fmla="*/ 888627 h 888627"/>
              <a:gd name="connsiteX61" fmla="*/ 129548 w 886754"/>
              <a:gd name="connsiteY61" fmla="*/ 759009 h 888627"/>
              <a:gd name="connsiteX62" fmla="*/ 87277 w 886754"/>
              <a:gd name="connsiteY62" fmla="*/ 707910 h 888627"/>
              <a:gd name="connsiteX63" fmla="*/ 22626 w 886754"/>
              <a:gd name="connsiteY63" fmla="*/ 773965 h 888627"/>
              <a:gd name="connsiteX64" fmla="*/ 12679 w 886754"/>
              <a:gd name="connsiteY64" fmla="*/ 777704 h 888627"/>
              <a:gd name="connsiteX65" fmla="*/ 3976 w 886754"/>
              <a:gd name="connsiteY65" fmla="*/ 773965 h 888627"/>
              <a:gd name="connsiteX66" fmla="*/ 3976 w 886754"/>
              <a:gd name="connsiteY66" fmla="*/ 755270 h 888627"/>
              <a:gd name="connsiteX67" fmla="*/ 72357 w 886754"/>
              <a:gd name="connsiteY67" fmla="*/ 686723 h 888627"/>
              <a:gd name="connsiteX68" fmla="*/ 129548 w 886754"/>
              <a:gd name="connsiteY68" fmla="*/ 129617 h 888627"/>
              <a:gd name="connsiteX69" fmla="*/ 444100 w 886754"/>
              <a:gd name="connsiteY69" fmla="*/ 0 h 88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86754" h="888627">
                <a:moveTo>
                  <a:pt x="444100" y="463631"/>
                </a:moveTo>
                <a:lnTo>
                  <a:pt x="328474" y="578293"/>
                </a:lnTo>
                <a:cubicBezTo>
                  <a:pt x="323501" y="583278"/>
                  <a:pt x="318528" y="583278"/>
                  <a:pt x="313555" y="582032"/>
                </a:cubicBezTo>
                <a:cubicBezTo>
                  <a:pt x="308582" y="579539"/>
                  <a:pt x="306095" y="575800"/>
                  <a:pt x="306095" y="569569"/>
                </a:cubicBezTo>
                <a:lnTo>
                  <a:pt x="306095" y="489804"/>
                </a:lnTo>
                <a:lnTo>
                  <a:pt x="105926" y="690462"/>
                </a:lnTo>
                <a:cubicBezTo>
                  <a:pt x="118359" y="707910"/>
                  <a:pt x="133278" y="724112"/>
                  <a:pt x="148198" y="740315"/>
                </a:cubicBezTo>
                <a:cubicBezTo>
                  <a:pt x="227768" y="818833"/>
                  <a:pt x="332204" y="862454"/>
                  <a:pt x="444100" y="862454"/>
                </a:cubicBezTo>
                <a:cubicBezTo>
                  <a:pt x="551023" y="862454"/>
                  <a:pt x="651729" y="822572"/>
                  <a:pt x="728813" y="749039"/>
                </a:cubicBezTo>
                <a:close/>
                <a:moveTo>
                  <a:pt x="663070" y="428456"/>
                </a:moveTo>
                <a:cubicBezTo>
                  <a:pt x="673677" y="428456"/>
                  <a:pt x="682957" y="435519"/>
                  <a:pt x="682957" y="443758"/>
                </a:cubicBezTo>
                <a:cubicBezTo>
                  <a:pt x="682957" y="453175"/>
                  <a:pt x="673677" y="460238"/>
                  <a:pt x="663070" y="460238"/>
                </a:cubicBezTo>
                <a:cubicBezTo>
                  <a:pt x="653790" y="460238"/>
                  <a:pt x="645835" y="453175"/>
                  <a:pt x="645835" y="443758"/>
                </a:cubicBezTo>
                <a:cubicBezTo>
                  <a:pt x="645835" y="435519"/>
                  <a:pt x="653790" y="428456"/>
                  <a:pt x="663070" y="428456"/>
                </a:cubicBezTo>
                <a:close/>
                <a:moveTo>
                  <a:pt x="749026" y="373526"/>
                </a:moveTo>
                <a:cubicBezTo>
                  <a:pt x="758442" y="373526"/>
                  <a:pt x="765505" y="381482"/>
                  <a:pt x="765505" y="392089"/>
                </a:cubicBezTo>
                <a:cubicBezTo>
                  <a:pt x="765505" y="402697"/>
                  <a:pt x="758442" y="410653"/>
                  <a:pt x="749026" y="410653"/>
                </a:cubicBezTo>
                <a:cubicBezTo>
                  <a:pt x="740786" y="410653"/>
                  <a:pt x="733724" y="402697"/>
                  <a:pt x="733724" y="392089"/>
                </a:cubicBezTo>
                <a:cubicBezTo>
                  <a:pt x="733724" y="381482"/>
                  <a:pt x="740786" y="373526"/>
                  <a:pt x="749026" y="373526"/>
                </a:cubicBezTo>
                <a:close/>
                <a:moveTo>
                  <a:pt x="665746" y="358315"/>
                </a:moveTo>
                <a:cubicBezTo>
                  <a:pt x="669195" y="358315"/>
                  <a:pt x="672643" y="359583"/>
                  <a:pt x="675150" y="362118"/>
                </a:cubicBezTo>
                <a:lnTo>
                  <a:pt x="760411" y="448315"/>
                </a:lnTo>
                <a:cubicBezTo>
                  <a:pt x="765426" y="453385"/>
                  <a:pt x="765426" y="462258"/>
                  <a:pt x="760411" y="467329"/>
                </a:cubicBezTo>
                <a:cubicBezTo>
                  <a:pt x="757903" y="469864"/>
                  <a:pt x="754142" y="471131"/>
                  <a:pt x="750380" y="471131"/>
                </a:cubicBezTo>
                <a:cubicBezTo>
                  <a:pt x="747872" y="471131"/>
                  <a:pt x="744111" y="469864"/>
                  <a:pt x="741603" y="467329"/>
                </a:cubicBezTo>
                <a:lnTo>
                  <a:pt x="656342" y="381132"/>
                </a:lnTo>
                <a:cubicBezTo>
                  <a:pt x="651327" y="376062"/>
                  <a:pt x="651327" y="367188"/>
                  <a:pt x="656342" y="362118"/>
                </a:cubicBezTo>
                <a:cubicBezTo>
                  <a:pt x="658850" y="359583"/>
                  <a:pt x="662298" y="358315"/>
                  <a:pt x="665746" y="358315"/>
                </a:cubicBezTo>
                <a:close/>
                <a:moveTo>
                  <a:pt x="748706" y="158282"/>
                </a:moveTo>
                <a:lnTo>
                  <a:pt x="462750" y="443690"/>
                </a:lnTo>
                <a:lnTo>
                  <a:pt x="748706" y="730344"/>
                </a:lnTo>
                <a:cubicBezTo>
                  <a:pt x="899144" y="569569"/>
                  <a:pt x="899144" y="317812"/>
                  <a:pt x="748706" y="158282"/>
                </a:cubicBezTo>
                <a:close/>
                <a:moveTo>
                  <a:pt x="139495" y="158282"/>
                </a:moveTo>
                <a:cubicBezTo>
                  <a:pt x="7706" y="299117"/>
                  <a:pt x="-9700" y="509745"/>
                  <a:pt x="91006" y="668028"/>
                </a:cubicBezTo>
                <a:lnTo>
                  <a:pt x="309825" y="448675"/>
                </a:lnTo>
                <a:cubicBezTo>
                  <a:pt x="313555" y="446183"/>
                  <a:pt x="318528" y="443690"/>
                  <a:pt x="323501" y="446183"/>
                </a:cubicBezTo>
                <a:cubicBezTo>
                  <a:pt x="328474" y="447429"/>
                  <a:pt x="330961" y="453661"/>
                  <a:pt x="330961" y="458646"/>
                </a:cubicBezTo>
                <a:lnTo>
                  <a:pt x="330961" y="537164"/>
                </a:lnTo>
                <a:lnTo>
                  <a:pt x="425451" y="443690"/>
                </a:lnTo>
                <a:close/>
                <a:moveTo>
                  <a:pt x="456533" y="26172"/>
                </a:moveTo>
                <a:lnTo>
                  <a:pt x="456533" y="412532"/>
                </a:lnTo>
                <a:lnTo>
                  <a:pt x="728813" y="139588"/>
                </a:lnTo>
                <a:cubicBezTo>
                  <a:pt x="654216" y="68547"/>
                  <a:pt x="558483" y="29911"/>
                  <a:pt x="456533" y="26172"/>
                </a:cubicBezTo>
                <a:close/>
                <a:moveTo>
                  <a:pt x="430424" y="26172"/>
                </a:moveTo>
                <a:cubicBezTo>
                  <a:pt x="328474" y="29911"/>
                  <a:pt x="232741" y="68547"/>
                  <a:pt x="158144" y="139588"/>
                </a:cubicBezTo>
                <a:lnTo>
                  <a:pt x="430424" y="412532"/>
                </a:lnTo>
                <a:close/>
                <a:moveTo>
                  <a:pt x="444100" y="0"/>
                </a:moveTo>
                <a:cubicBezTo>
                  <a:pt x="558483" y="0"/>
                  <a:pt x="665405" y="43621"/>
                  <a:pt x="748706" y="120893"/>
                </a:cubicBezTo>
                <a:lnTo>
                  <a:pt x="814600" y="53592"/>
                </a:lnTo>
                <a:lnTo>
                  <a:pt x="790978" y="53592"/>
                </a:lnTo>
                <a:cubicBezTo>
                  <a:pt x="783518" y="53592"/>
                  <a:pt x="778545" y="47360"/>
                  <a:pt x="778545" y="41128"/>
                </a:cubicBezTo>
                <a:cubicBezTo>
                  <a:pt x="778545" y="33650"/>
                  <a:pt x="783518" y="27419"/>
                  <a:pt x="790978" y="27419"/>
                </a:cubicBezTo>
                <a:lnTo>
                  <a:pt x="845682" y="27419"/>
                </a:lnTo>
                <a:cubicBezTo>
                  <a:pt x="854385" y="27419"/>
                  <a:pt x="859358" y="33650"/>
                  <a:pt x="859358" y="41128"/>
                </a:cubicBezTo>
                <a:lnTo>
                  <a:pt x="859358" y="95966"/>
                </a:lnTo>
                <a:cubicBezTo>
                  <a:pt x="859358" y="103444"/>
                  <a:pt x="854385" y="109676"/>
                  <a:pt x="845682" y="109676"/>
                </a:cubicBezTo>
                <a:cubicBezTo>
                  <a:pt x="839466" y="109676"/>
                  <a:pt x="833249" y="103444"/>
                  <a:pt x="833249" y="95966"/>
                </a:cubicBezTo>
                <a:lnTo>
                  <a:pt x="833249" y="72286"/>
                </a:lnTo>
                <a:lnTo>
                  <a:pt x="766112" y="139588"/>
                </a:lnTo>
                <a:cubicBezTo>
                  <a:pt x="930226" y="314073"/>
                  <a:pt x="926496" y="588263"/>
                  <a:pt x="757409" y="759009"/>
                </a:cubicBezTo>
                <a:cubicBezTo>
                  <a:pt x="674108" y="842513"/>
                  <a:pt x="562213" y="888627"/>
                  <a:pt x="444100" y="888627"/>
                </a:cubicBezTo>
                <a:cubicBezTo>
                  <a:pt x="324745" y="888627"/>
                  <a:pt x="214092" y="842513"/>
                  <a:pt x="129548" y="759009"/>
                </a:cubicBezTo>
                <a:cubicBezTo>
                  <a:pt x="114629" y="742807"/>
                  <a:pt x="100953" y="726605"/>
                  <a:pt x="87277" y="707910"/>
                </a:cubicBezTo>
                <a:lnTo>
                  <a:pt x="22626" y="773965"/>
                </a:lnTo>
                <a:cubicBezTo>
                  <a:pt x="20139" y="776458"/>
                  <a:pt x="16409" y="777704"/>
                  <a:pt x="12679" y="777704"/>
                </a:cubicBezTo>
                <a:cubicBezTo>
                  <a:pt x="10193" y="777704"/>
                  <a:pt x="6463" y="776458"/>
                  <a:pt x="3976" y="773965"/>
                </a:cubicBezTo>
                <a:cubicBezTo>
                  <a:pt x="-997" y="768980"/>
                  <a:pt x="-997" y="760256"/>
                  <a:pt x="3976" y="755270"/>
                </a:cubicBezTo>
                <a:lnTo>
                  <a:pt x="72357" y="686723"/>
                </a:lnTo>
                <a:cubicBezTo>
                  <a:pt x="-40782" y="514730"/>
                  <a:pt x="-20889" y="280422"/>
                  <a:pt x="129548" y="129617"/>
                </a:cubicBezTo>
                <a:cubicBezTo>
                  <a:pt x="214092" y="46114"/>
                  <a:pt x="324745" y="0"/>
                  <a:pt x="444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A02D449-F76E-7847-A2F2-76DFFB42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908" y="3951464"/>
            <a:ext cx="449012" cy="446437"/>
          </a:xfrm>
          <a:custGeom>
            <a:avLst/>
            <a:gdLst>
              <a:gd name="connsiteX0" fmla="*/ 418964 w 898023"/>
              <a:gd name="connsiteY0" fmla="*/ 767781 h 892874"/>
              <a:gd name="connsiteX1" fmla="*/ 432697 w 898023"/>
              <a:gd name="connsiteY1" fmla="*/ 781514 h 892874"/>
              <a:gd name="connsiteX2" fmla="*/ 432697 w 898023"/>
              <a:gd name="connsiteY2" fmla="*/ 836445 h 892874"/>
              <a:gd name="connsiteX3" fmla="*/ 418964 w 898023"/>
              <a:gd name="connsiteY3" fmla="*/ 848930 h 892874"/>
              <a:gd name="connsiteX4" fmla="*/ 406479 w 898023"/>
              <a:gd name="connsiteY4" fmla="*/ 836445 h 892874"/>
              <a:gd name="connsiteX5" fmla="*/ 406479 w 898023"/>
              <a:gd name="connsiteY5" fmla="*/ 781514 h 892874"/>
              <a:gd name="connsiteX6" fmla="*/ 418964 w 898023"/>
              <a:gd name="connsiteY6" fmla="*/ 767781 h 892874"/>
              <a:gd name="connsiteX7" fmla="*/ 774649 w 898023"/>
              <a:gd name="connsiteY7" fmla="*/ 529988 h 892874"/>
              <a:gd name="connsiteX8" fmla="*/ 753409 w 898023"/>
              <a:gd name="connsiteY8" fmla="*/ 543705 h 892874"/>
              <a:gd name="connsiteX9" fmla="*/ 752159 w 898023"/>
              <a:gd name="connsiteY9" fmla="*/ 544952 h 892874"/>
              <a:gd name="connsiteX10" fmla="*/ 750910 w 898023"/>
              <a:gd name="connsiteY10" fmla="*/ 546199 h 892874"/>
              <a:gd name="connsiteX11" fmla="*/ 750910 w 898023"/>
              <a:gd name="connsiteY11" fmla="*/ 552435 h 892874"/>
              <a:gd name="connsiteX12" fmla="*/ 750910 w 898023"/>
              <a:gd name="connsiteY12" fmla="*/ 553682 h 892874"/>
              <a:gd name="connsiteX13" fmla="*/ 750910 w 898023"/>
              <a:gd name="connsiteY13" fmla="*/ 554929 h 892874"/>
              <a:gd name="connsiteX14" fmla="*/ 769651 w 898023"/>
              <a:gd name="connsiteY14" fmla="*/ 577375 h 892874"/>
              <a:gd name="connsiteX15" fmla="*/ 842119 w 898023"/>
              <a:gd name="connsiteY15" fmla="*/ 592340 h 892874"/>
              <a:gd name="connsiteX16" fmla="*/ 835871 w 898023"/>
              <a:gd name="connsiteY16" fmla="*/ 582363 h 892874"/>
              <a:gd name="connsiteX17" fmla="*/ 842119 w 898023"/>
              <a:gd name="connsiteY17" fmla="*/ 551188 h 892874"/>
              <a:gd name="connsiteX18" fmla="*/ 852114 w 898023"/>
              <a:gd name="connsiteY18" fmla="*/ 544952 h 892874"/>
              <a:gd name="connsiteX19" fmla="*/ 778397 w 898023"/>
              <a:gd name="connsiteY19" fmla="*/ 529988 h 892874"/>
              <a:gd name="connsiteX20" fmla="*/ 774649 w 898023"/>
              <a:gd name="connsiteY20" fmla="*/ 529988 h 892874"/>
              <a:gd name="connsiteX21" fmla="*/ 506021 w 898023"/>
              <a:gd name="connsiteY21" fmla="*/ 407779 h 892874"/>
              <a:gd name="connsiteX22" fmla="*/ 449796 w 898023"/>
              <a:gd name="connsiteY22" fmla="*/ 462648 h 892874"/>
              <a:gd name="connsiteX23" fmla="*/ 452295 w 898023"/>
              <a:gd name="connsiteY23" fmla="*/ 471377 h 892874"/>
              <a:gd name="connsiteX24" fmla="*/ 528511 w 898023"/>
              <a:gd name="connsiteY24" fmla="*/ 487589 h 892874"/>
              <a:gd name="connsiteX25" fmla="*/ 528511 w 898023"/>
              <a:gd name="connsiteY25" fmla="*/ 477613 h 892874"/>
              <a:gd name="connsiteX26" fmla="*/ 506021 w 898023"/>
              <a:gd name="connsiteY26" fmla="*/ 407779 h 892874"/>
              <a:gd name="connsiteX27" fmla="*/ 416062 w 898023"/>
              <a:gd name="connsiteY27" fmla="*/ 365380 h 892874"/>
              <a:gd name="connsiteX28" fmla="*/ 304862 w 898023"/>
              <a:gd name="connsiteY28" fmla="*/ 477613 h 892874"/>
              <a:gd name="connsiteX29" fmla="*/ 416062 w 898023"/>
              <a:gd name="connsiteY29" fmla="*/ 589846 h 892874"/>
              <a:gd name="connsiteX30" fmla="*/ 522263 w 898023"/>
              <a:gd name="connsiteY30" fmla="*/ 513777 h 892874"/>
              <a:gd name="connsiteX31" fmla="*/ 447297 w 898023"/>
              <a:gd name="connsiteY31" fmla="*/ 497565 h 892874"/>
              <a:gd name="connsiteX32" fmla="*/ 416062 w 898023"/>
              <a:gd name="connsiteY32" fmla="*/ 513777 h 892874"/>
              <a:gd name="connsiteX33" fmla="*/ 381077 w 898023"/>
              <a:gd name="connsiteY33" fmla="*/ 477613 h 892874"/>
              <a:gd name="connsiteX34" fmla="*/ 416062 w 898023"/>
              <a:gd name="connsiteY34" fmla="*/ 441449 h 892874"/>
              <a:gd name="connsiteX35" fmla="*/ 431055 w 898023"/>
              <a:gd name="connsiteY35" fmla="*/ 443943 h 892874"/>
              <a:gd name="connsiteX36" fmla="*/ 486030 w 898023"/>
              <a:gd name="connsiteY36" fmla="*/ 389073 h 892874"/>
              <a:gd name="connsiteX37" fmla="*/ 468538 w 898023"/>
              <a:gd name="connsiteY37" fmla="*/ 377850 h 892874"/>
              <a:gd name="connsiteX38" fmla="*/ 416062 w 898023"/>
              <a:gd name="connsiteY38" fmla="*/ 365380 h 892874"/>
              <a:gd name="connsiteX39" fmla="*/ 603477 w 898023"/>
              <a:gd name="connsiteY39" fmla="*/ 309263 h 892874"/>
              <a:gd name="connsiteX40" fmla="*/ 523513 w 898023"/>
              <a:gd name="connsiteY40" fmla="*/ 389073 h 892874"/>
              <a:gd name="connsiteX41" fmla="*/ 554749 w 898023"/>
              <a:gd name="connsiteY41" fmla="*/ 477613 h 892874"/>
              <a:gd name="connsiteX42" fmla="*/ 554749 w 898023"/>
              <a:gd name="connsiteY42" fmla="*/ 493824 h 892874"/>
              <a:gd name="connsiteX43" fmla="*/ 665948 w 898023"/>
              <a:gd name="connsiteY43" fmla="*/ 517518 h 892874"/>
              <a:gd name="connsiteX44" fmla="*/ 668447 w 898023"/>
              <a:gd name="connsiteY44" fmla="*/ 477613 h 892874"/>
              <a:gd name="connsiteX45" fmla="*/ 603477 w 898023"/>
              <a:gd name="connsiteY45" fmla="*/ 309263 h 892874"/>
              <a:gd name="connsiteX46" fmla="*/ 416062 w 898023"/>
              <a:gd name="connsiteY46" fmla="*/ 226959 h 892874"/>
              <a:gd name="connsiteX47" fmla="*/ 164925 w 898023"/>
              <a:gd name="connsiteY47" fmla="*/ 477613 h 892874"/>
              <a:gd name="connsiteX48" fmla="*/ 416062 w 898023"/>
              <a:gd name="connsiteY48" fmla="*/ 729513 h 892874"/>
              <a:gd name="connsiteX49" fmla="*/ 660951 w 898023"/>
              <a:gd name="connsiteY49" fmla="*/ 542458 h 892874"/>
              <a:gd name="connsiteX50" fmla="*/ 548502 w 898023"/>
              <a:gd name="connsiteY50" fmla="*/ 518765 h 892874"/>
              <a:gd name="connsiteX51" fmla="*/ 416062 w 898023"/>
              <a:gd name="connsiteY51" fmla="*/ 616033 h 892874"/>
              <a:gd name="connsiteX52" fmla="*/ 277374 w 898023"/>
              <a:gd name="connsiteY52" fmla="*/ 477613 h 892874"/>
              <a:gd name="connsiteX53" fmla="*/ 416062 w 898023"/>
              <a:gd name="connsiteY53" fmla="*/ 339192 h 892874"/>
              <a:gd name="connsiteX54" fmla="*/ 479783 w 898023"/>
              <a:gd name="connsiteY54" fmla="*/ 354156 h 892874"/>
              <a:gd name="connsiteX55" fmla="*/ 506021 w 898023"/>
              <a:gd name="connsiteY55" fmla="*/ 371615 h 892874"/>
              <a:gd name="connsiteX56" fmla="*/ 585985 w 898023"/>
              <a:gd name="connsiteY56" fmla="*/ 291805 h 892874"/>
              <a:gd name="connsiteX57" fmla="*/ 416062 w 898023"/>
              <a:gd name="connsiteY57" fmla="*/ 226959 h 892874"/>
              <a:gd name="connsiteX58" fmla="*/ 700933 w 898023"/>
              <a:gd name="connsiteY58" fmla="*/ 211995 h 892874"/>
              <a:gd name="connsiteX59" fmla="*/ 622218 w 898023"/>
              <a:gd name="connsiteY59" fmla="*/ 291805 h 892874"/>
              <a:gd name="connsiteX60" fmla="*/ 694685 w 898023"/>
              <a:gd name="connsiteY60" fmla="*/ 477613 h 892874"/>
              <a:gd name="connsiteX61" fmla="*/ 690937 w 898023"/>
              <a:gd name="connsiteY61" fmla="*/ 522506 h 892874"/>
              <a:gd name="connsiteX62" fmla="*/ 729670 w 898023"/>
              <a:gd name="connsiteY62" fmla="*/ 531235 h 892874"/>
              <a:gd name="connsiteX63" fmla="*/ 783395 w 898023"/>
              <a:gd name="connsiteY63" fmla="*/ 505047 h 892874"/>
              <a:gd name="connsiteX64" fmla="*/ 804636 w 898023"/>
              <a:gd name="connsiteY64" fmla="*/ 508789 h 892874"/>
              <a:gd name="connsiteX65" fmla="*/ 807134 w 898023"/>
              <a:gd name="connsiteY65" fmla="*/ 477613 h 892874"/>
              <a:gd name="connsiteX66" fmla="*/ 700933 w 898023"/>
              <a:gd name="connsiteY66" fmla="*/ 211995 h 892874"/>
              <a:gd name="connsiteX67" fmla="*/ 416062 w 898023"/>
              <a:gd name="connsiteY67" fmla="*/ 88539 h 892874"/>
              <a:gd name="connsiteX68" fmla="*/ 27488 w 898023"/>
              <a:gd name="connsiteY68" fmla="*/ 477613 h 892874"/>
              <a:gd name="connsiteX69" fmla="*/ 416062 w 898023"/>
              <a:gd name="connsiteY69" fmla="*/ 866686 h 892874"/>
              <a:gd name="connsiteX70" fmla="*/ 784645 w 898023"/>
              <a:gd name="connsiteY70" fmla="*/ 607304 h 892874"/>
              <a:gd name="connsiteX71" fmla="*/ 764654 w 898023"/>
              <a:gd name="connsiteY71" fmla="*/ 602316 h 892874"/>
              <a:gd name="connsiteX72" fmla="*/ 724672 w 898023"/>
              <a:gd name="connsiteY72" fmla="*/ 557423 h 892874"/>
              <a:gd name="connsiteX73" fmla="*/ 724672 w 898023"/>
              <a:gd name="connsiteY73" fmla="*/ 556176 h 892874"/>
              <a:gd name="connsiteX74" fmla="*/ 685939 w 898023"/>
              <a:gd name="connsiteY74" fmla="*/ 548694 h 892874"/>
              <a:gd name="connsiteX75" fmla="*/ 416062 w 898023"/>
              <a:gd name="connsiteY75" fmla="*/ 755701 h 892874"/>
              <a:gd name="connsiteX76" fmla="*/ 138687 w 898023"/>
              <a:gd name="connsiteY76" fmla="*/ 477613 h 892874"/>
              <a:gd name="connsiteX77" fmla="*/ 416062 w 898023"/>
              <a:gd name="connsiteY77" fmla="*/ 199525 h 892874"/>
              <a:gd name="connsiteX78" fmla="*/ 603477 w 898023"/>
              <a:gd name="connsiteY78" fmla="*/ 271852 h 892874"/>
              <a:gd name="connsiteX79" fmla="*/ 682191 w 898023"/>
              <a:gd name="connsiteY79" fmla="*/ 193290 h 892874"/>
              <a:gd name="connsiteX80" fmla="*/ 416062 w 898023"/>
              <a:gd name="connsiteY80" fmla="*/ 88539 h 892874"/>
              <a:gd name="connsiteX81" fmla="*/ 827125 w 898023"/>
              <a:gd name="connsiteY81" fmla="*/ 38658 h 892874"/>
              <a:gd name="connsiteX82" fmla="*/ 774649 w 898023"/>
              <a:gd name="connsiteY82" fmla="*/ 91033 h 892874"/>
              <a:gd name="connsiteX83" fmla="*/ 770901 w 898023"/>
              <a:gd name="connsiteY83" fmla="*/ 118468 h 892874"/>
              <a:gd name="connsiteX84" fmla="*/ 772150 w 898023"/>
              <a:gd name="connsiteY84" fmla="*/ 119715 h 892874"/>
              <a:gd name="connsiteX85" fmla="*/ 773400 w 898023"/>
              <a:gd name="connsiteY85" fmla="*/ 120962 h 892874"/>
              <a:gd name="connsiteX86" fmla="*/ 777148 w 898023"/>
              <a:gd name="connsiteY86" fmla="*/ 125950 h 892874"/>
              <a:gd name="connsiteX87" fmla="*/ 779647 w 898023"/>
              <a:gd name="connsiteY87" fmla="*/ 127197 h 892874"/>
              <a:gd name="connsiteX88" fmla="*/ 808384 w 898023"/>
              <a:gd name="connsiteY88" fmla="*/ 123456 h 892874"/>
              <a:gd name="connsiteX89" fmla="*/ 859611 w 898023"/>
              <a:gd name="connsiteY89" fmla="*/ 71081 h 892874"/>
              <a:gd name="connsiteX90" fmla="*/ 849615 w 898023"/>
              <a:gd name="connsiteY90" fmla="*/ 71081 h 892874"/>
              <a:gd name="connsiteX91" fmla="*/ 827125 w 898023"/>
              <a:gd name="connsiteY91" fmla="*/ 48634 h 892874"/>
              <a:gd name="connsiteX92" fmla="*/ 842119 w 898023"/>
              <a:gd name="connsiteY92" fmla="*/ 1247 h 892874"/>
              <a:gd name="connsiteX93" fmla="*/ 853364 w 898023"/>
              <a:gd name="connsiteY93" fmla="*/ 18705 h 892874"/>
              <a:gd name="connsiteX94" fmla="*/ 853364 w 898023"/>
              <a:gd name="connsiteY94" fmla="*/ 44893 h 892874"/>
              <a:gd name="connsiteX95" fmla="*/ 879602 w 898023"/>
              <a:gd name="connsiteY95" fmla="*/ 44893 h 892874"/>
              <a:gd name="connsiteX96" fmla="*/ 895844 w 898023"/>
              <a:gd name="connsiteY96" fmla="*/ 56116 h 892874"/>
              <a:gd name="connsiteX97" fmla="*/ 893345 w 898023"/>
              <a:gd name="connsiteY97" fmla="*/ 76069 h 892874"/>
              <a:gd name="connsiteX98" fmla="*/ 825876 w 898023"/>
              <a:gd name="connsiteY98" fmla="*/ 142161 h 892874"/>
              <a:gd name="connsiteX99" fmla="*/ 790892 w 898023"/>
              <a:gd name="connsiteY99" fmla="*/ 155879 h 892874"/>
              <a:gd name="connsiteX100" fmla="*/ 767153 w 898023"/>
              <a:gd name="connsiteY100" fmla="*/ 149643 h 892874"/>
              <a:gd name="connsiteX101" fmla="*/ 764654 w 898023"/>
              <a:gd name="connsiteY101" fmla="*/ 148396 h 892874"/>
              <a:gd name="connsiteX102" fmla="*/ 719674 w 898023"/>
              <a:gd name="connsiteY102" fmla="*/ 193290 h 892874"/>
              <a:gd name="connsiteX103" fmla="*/ 832123 w 898023"/>
              <a:gd name="connsiteY103" fmla="*/ 477613 h 892874"/>
              <a:gd name="connsiteX104" fmla="*/ 830874 w 898023"/>
              <a:gd name="connsiteY104" fmla="*/ 515024 h 892874"/>
              <a:gd name="connsiteX105" fmla="*/ 875853 w 898023"/>
              <a:gd name="connsiteY105" fmla="*/ 523753 h 892874"/>
              <a:gd name="connsiteX106" fmla="*/ 889597 w 898023"/>
              <a:gd name="connsiteY106" fmla="*/ 537470 h 892874"/>
              <a:gd name="connsiteX107" fmla="*/ 882100 w 898023"/>
              <a:gd name="connsiteY107" fmla="*/ 556176 h 892874"/>
              <a:gd name="connsiteX108" fmla="*/ 859611 w 898023"/>
              <a:gd name="connsiteY108" fmla="*/ 571140 h 892874"/>
              <a:gd name="connsiteX109" fmla="*/ 874604 w 898023"/>
              <a:gd name="connsiteY109" fmla="*/ 593587 h 892874"/>
              <a:gd name="connsiteX110" fmla="*/ 874604 w 898023"/>
              <a:gd name="connsiteY110" fmla="*/ 613539 h 892874"/>
              <a:gd name="connsiteX111" fmla="*/ 859611 w 898023"/>
              <a:gd name="connsiteY111" fmla="*/ 621021 h 892874"/>
              <a:gd name="connsiteX112" fmla="*/ 855862 w 898023"/>
              <a:gd name="connsiteY112" fmla="*/ 621021 h 892874"/>
              <a:gd name="connsiteX113" fmla="*/ 809633 w 898023"/>
              <a:gd name="connsiteY113" fmla="*/ 611045 h 892874"/>
              <a:gd name="connsiteX114" fmla="*/ 416062 w 898023"/>
              <a:gd name="connsiteY114" fmla="*/ 892874 h 892874"/>
              <a:gd name="connsiteX115" fmla="*/ 0 w 898023"/>
              <a:gd name="connsiteY115" fmla="*/ 477613 h 892874"/>
              <a:gd name="connsiteX116" fmla="*/ 416062 w 898023"/>
              <a:gd name="connsiteY116" fmla="*/ 62351 h 892874"/>
              <a:gd name="connsiteX117" fmla="*/ 700933 w 898023"/>
              <a:gd name="connsiteY117" fmla="*/ 175831 h 892874"/>
              <a:gd name="connsiteX118" fmla="*/ 747162 w 898023"/>
              <a:gd name="connsiteY118" fmla="*/ 129691 h 892874"/>
              <a:gd name="connsiteX119" fmla="*/ 755908 w 898023"/>
              <a:gd name="connsiteY119" fmla="*/ 71081 h 892874"/>
              <a:gd name="connsiteX120" fmla="*/ 822128 w 898023"/>
              <a:gd name="connsiteY120" fmla="*/ 4988 h 892874"/>
              <a:gd name="connsiteX121" fmla="*/ 842119 w 898023"/>
              <a:gd name="connsiteY121" fmla="*/ 1247 h 89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98023" h="892874">
                <a:moveTo>
                  <a:pt x="418964" y="767781"/>
                </a:moveTo>
                <a:cubicBezTo>
                  <a:pt x="426454" y="767781"/>
                  <a:pt x="432697" y="774023"/>
                  <a:pt x="432697" y="781514"/>
                </a:cubicBezTo>
                <a:lnTo>
                  <a:pt x="432697" y="836445"/>
                </a:lnTo>
                <a:cubicBezTo>
                  <a:pt x="432697" y="843936"/>
                  <a:pt x="426454" y="848930"/>
                  <a:pt x="418964" y="848930"/>
                </a:cubicBezTo>
                <a:cubicBezTo>
                  <a:pt x="412721" y="848930"/>
                  <a:pt x="406479" y="843936"/>
                  <a:pt x="406479" y="836445"/>
                </a:cubicBezTo>
                <a:lnTo>
                  <a:pt x="406479" y="781514"/>
                </a:lnTo>
                <a:cubicBezTo>
                  <a:pt x="406479" y="774023"/>
                  <a:pt x="412721" y="767781"/>
                  <a:pt x="418964" y="767781"/>
                </a:cubicBezTo>
                <a:close/>
                <a:moveTo>
                  <a:pt x="774649" y="529988"/>
                </a:moveTo>
                <a:cubicBezTo>
                  <a:pt x="764654" y="529988"/>
                  <a:pt x="757157" y="534976"/>
                  <a:pt x="753409" y="543705"/>
                </a:cubicBezTo>
                <a:lnTo>
                  <a:pt x="752159" y="544952"/>
                </a:lnTo>
                <a:cubicBezTo>
                  <a:pt x="750910" y="546199"/>
                  <a:pt x="750910" y="546199"/>
                  <a:pt x="750910" y="546199"/>
                </a:cubicBezTo>
                <a:lnTo>
                  <a:pt x="750910" y="552435"/>
                </a:lnTo>
                <a:cubicBezTo>
                  <a:pt x="749660" y="552435"/>
                  <a:pt x="749660" y="552435"/>
                  <a:pt x="750910" y="553682"/>
                </a:cubicBezTo>
                <a:lnTo>
                  <a:pt x="750910" y="554929"/>
                </a:lnTo>
                <a:cubicBezTo>
                  <a:pt x="750910" y="566152"/>
                  <a:pt x="758406" y="574881"/>
                  <a:pt x="769651" y="577375"/>
                </a:cubicBezTo>
                <a:lnTo>
                  <a:pt x="842119" y="592340"/>
                </a:lnTo>
                <a:lnTo>
                  <a:pt x="835871" y="582363"/>
                </a:lnTo>
                <a:cubicBezTo>
                  <a:pt x="829624" y="572387"/>
                  <a:pt x="830874" y="557423"/>
                  <a:pt x="842119" y="551188"/>
                </a:cubicBezTo>
                <a:lnTo>
                  <a:pt x="852114" y="544952"/>
                </a:lnTo>
                <a:lnTo>
                  <a:pt x="778397" y="529988"/>
                </a:lnTo>
                <a:cubicBezTo>
                  <a:pt x="777148" y="529988"/>
                  <a:pt x="775899" y="529988"/>
                  <a:pt x="774649" y="529988"/>
                </a:cubicBezTo>
                <a:close/>
                <a:moveTo>
                  <a:pt x="506021" y="407779"/>
                </a:moveTo>
                <a:lnTo>
                  <a:pt x="449796" y="462648"/>
                </a:lnTo>
                <a:cubicBezTo>
                  <a:pt x="451046" y="465142"/>
                  <a:pt x="452295" y="468883"/>
                  <a:pt x="452295" y="471377"/>
                </a:cubicBezTo>
                <a:lnTo>
                  <a:pt x="528511" y="487589"/>
                </a:lnTo>
                <a:cubicBezTo>
                  <a:pt x="528511" y="485095"/>
                  <a:pt x="528511" y="481354"/>
                  <a:pt x="528511" y="477613"/>
                </a:cubicBezTo>
                <a:cubicBezTo>
                  <a:pt x="528511" y="451425"/>
                  <a:pt x="521014" y="427731"/>
                  <a:pt x="506021" y="407779"/>
                </a:cubicBezTo>
                <a:close/>
                <a:moveTo>
                  <a:pt x="416062" y="365380"/>
                </a:moveTo>
                <a:cubicBezTo>
                  <a:pt x="354839" y="365380"/>
                  <a:pt x="304862" y="415261"/>
                  <a:pt x="304862" y="477613"/>
                </a:cubicBezTo>
                <a:cubicBezTo>
                  <a:pt x="304862" y="539964"/>
                  <a:pt x="354839" y="589846"/>
                  <a:pt x="416062" y="589846"/>
                </a:cubicBezTo>
                <a:cubicBezTo>
                  <a:pt x="466039" y="589846"/>
                  <a:pt x="507270" y="557423"/>
                  <a:pt x="522263" y="513777"/>
                </a:cubicBezTo>
                <a:lnTo>
                  <a:pt x="447297" y="497565"/>
                </a:lnTo>
                <a:cubicBezTo>
                  <a:pt x="441050" y="507542"/>
                  <a:pt x="429805" y="513777"/>
                  <a:pt x="416062" y="513777"/>
                </a:cubicBezTo>
                <a:cubicBezTo>
                  <a:pt x="397320" y="513777"/>
                  <a:pt x="381077" y="497565"/>
                  <a:pt x="381077" y="477613"/>
                </a:cubicBezTo>
                <a:cubicBezTo>
                  <a:pt x="381077" y="457660"/>
                  <a:pt x="397320" y="441449"/>
                  <a:pt x="416062" y="441449"/>
                </a:cubicBezTo>
                <a:cubicBezTo>
                  <a:pt x="422309" y="441449"/>
                  <a:pt x="427306" y="442696"/>
                  <a:pt x="431055" y="443943"/>
                </a:cubicBezTo>
                <a:lnTo>
                  <a:pt x="486030" y="389073"/>
                </a:lnTo>
                <a:cubicBezTo>
                  <a:pt x="481032" y="385332"/>
                  <a:pt x="474785" y="381591"/>
                  <a:pt x="468538" y="377850"/>
                </a:cubicBezTo>
                <a:cubicBezTo>
                  <a:pt x="452295" y="370368"/>
                  <a:pt x="434803" y="365380"/>
                  <a:pt x="416062" y="365380"/>
                </a:cubicBezTo>
                <a:close/>
                <a:moveTo>
                  <a:pt x="603477" y="309263"/>
                </a:moveTo>
                <a:lnTo>
                  <a:pt x="523513" y="389073"/>
                </a:lnTo>
                <a:cubicBezTo>
                  <a:pt x="543504" y="414014"/>
                  <a:pt x="554749" y="443943"/>
                  <a:pt x="554749" y="477613"/>
                </a:cubicBezTo>
                <a:cubicBezTo>
                  <a:pt x="554749" y="483848"/>
                  <a:pt x="554749" y="488836"/>
                  <a:pt x="554749" y="493824"/>
                </a:cubicBezTo>
                <a:lnTo>
                  <a:pt x="665948" y="517518"/>
                </a:lnTo>
                <a:cubicBezTo>
                  <a:pt x="667198" y="505047"/>
                  <a:pt x="668447" y="491330"/>
                  <a:pt x="668447" y="477613"/>
                </a:cubicBezTo>
                <a:cubicBezTo>
                  <a:pt x="668447" y="412767"/>
                  <a:pt x="644708" y="354156"/>
                  <a:pt x="603477" y="309263"/>
                </a:cubicBezTo>
                <a:close/>
                <a:moveTo>
                  <a:pt x="416062" y="226959"/>
                </a:moveTo>
                <a:cubicBezTo>
                  <a:pt x="277374" y="226959"/>
                  <a:pt x="164925" y="339192"/>
                  <a:pt x="164925" y="477613"/>
                </a:cubicBezTo>
                <a:cubicBezTo>
                  <a:pt x="164925" y="616033"/>
                  <a:pt x="277374" y="729513"/>
                  <a:pt x="416062" y="729513"/>
                </a:cubicBezTo>
                <a:cubicBezTo>
                  <a:pt x="533508" y="729513"/>
                  <a:pt x="630964" y="650950"/>
                  <a:pt x="660951" y="542458"/>
                </a:cubicBezTo>
                <a:lnTo>
                  <a:pt x="548502" y="518765"/>
                </a:lnTo>
                <a:cubicBezTo>
                  <a:pt x="531010" y="576128"/>
                  <a:pt x="478533" y="616033"/>
                  <a:pt x="416062" y="616033"/>
                </a:cubicBezTo>
                <a:cubicBezTo>
                  <a:pt x="341096" y="616033"/>
                  <a:pt x="277374" y="554929"/>
                  <a:pt x="277374" y="477613"/>
                </a:cubicBezTo>
                <a:cubicBezTo>
                  <a:pt x="277374" y="400297"/>
                  <a:pt x="341096" y="339192"/>
                  <a:pt x="416062" y="339192"/>
                </a:cubicBezTo>
                <a:cubicBezTo>
                  <a:pt x="438551" y="339192"/>
                  <a:pt x="461041" y="344180"/>
                  <a:pt x="479783" y="354156"/>
                </a:cubicBezTo>
                <a:cubicBezTo>
                  <a:pt x="489778" y="359145"/>
                  <a:pt x="498524" y="364133"/>
                  <a:pt x="506021" y="371615"/>
                </a:cubicBezTo>
                <a:lnTo>
                  <a:pt x="585985" y="291805"/>
                </a:lnTo>
                <a:cubicBezTo>
                  <a:pt x="541005" y="250653"/>
                  <a:pt x="482282" y="226959"/>
                  <a:pt x="416062" y="226959"/>
                </a:cubicBezTo>
                <a:close/>
                <a:moveTo>
                  <a:pt x="700933" y="211995"/>
                </a:moveTo>
                <a:lnTo>
                  <a:pt x="622218" y="291805"/>
                </a:lnTo>
                <a:cubicBezTo>
                  <a:pt x="667198" y="340439"/>
                  <a:pt x="694685" y="405285"/>
                  <a:pt x="694685" y="477613"/>
                </a:cubicBezTo>
                <a:cubicBezTo>
                  <a:pt x="694685" y="492577"/>
                  <a:pt x="693436" y="508789"/>
                  <a:pt x="690937" y="522506"/>
                </a:cubicBezTo>
                <a:lnTo>
                  <a:pt x="729670" y="531235"/>
                </a:lnTo>
                <a:cubicBezTo>
                  <a:pt x="739665" y="511283"/>
                  <a:pt x="762155" y="501306"/>
                  <a:pt x="783395" y="505047"/>
                </a:cubicBezTo>
                <a:lnTo>
                  <a:pt x="804636" y="508789"/>
                </a:lnTo>
                <a:cubicBezTo>
                  <a:pt x="807134" y="498812"/>
                  <a:pt x="807134" y="487589"/>
                  <a:pt x="807134" y="477613"/>
                </a:cubicBezTo>
                <a:cubicBezTo>
                  <a:pt x="807134" y="375356"/>
                  <a:pt x="767153" y="281829"/>
                  <a:pt x="700933" y="211995"/>
                </a:cubicBezTo>
                <a:close/>
                <a:moveTo>
                  <a:pt x="416062" y="88539"/>
                </a:moveTo>
                <a:cubicBezTo>
                  <a:pt x="202408" y="88539"/>
                  <a:pt x="27488" y="263123"/>
                  <a:pt x="27488" y="477613"/>
                </a:cubicBezTo>
                <a:cubicBezTo>
                  <a:pt x="27488" y="692102"/>
                  <a:pt x="202408" y="866686"/>
                  <a:pt x="416062" y="866686"/>
                </a:cubicBezTo>
                <a:cubicBezTo>
                  <a:pt x="583486" y="866686"/>
                  <a:pt x="729670" y="763183"/>
                  <a:pt x="784645" y="607304"/>
                </a:cubicBezTo>
                <a:lnTo>
                  <a:pt x="764654" y="602316"/>
                </a:lnTo>
                <a:cubicBezTo>
                  <a:pt x="742164" y="598575"/>
                  <a:pt x="725921" y="579869"/>
                  <a:pt x="724672" y="557423"/>
                </a:cubicBezTo>
                <a:cubicBezTo>
                  <a:pt x="724672" y="557423"/>
                  <a:pt x="724672" y="557423"/>
                  <a:pt x="724672" y="556176"/>
                </a:cubicBezTo>
                <a:lnTo>
                  <a:pt x="685939" y="548694"/>
                </a:lnTo>
                <a:cubicBezTo>
                  <a:pt x="654704" y="667161"/>
                  <a:pt x="546003" y="755701"/>
                  <a:pt x="416062" y="755701"/>
                </a:cubicBezTo>
                <a:cubicBezTo>
                  <a:pt x="263631" y="755701"/>
                  <a:pt x="138687" y="630998"/>
                  <a:pt x="138687" y="477613"/>
                </a:cubicBezTo>
                <a:cubicBezTo>
                  <a:pt x="138687" y="324228"/>
                  <a:pt x="263631" y="199525"/>
                  <a:pt x="416062" y="199525"/>
                </a:cubicBezTo>
                <a:cubicBezTo>
                  <a:pt x="488529" y="199525"/>
                  <a:pt x="554749" y="226959"/>
                  <a:pt x="603477" y="271852"/>
                </a:cubicBezTo>
                <a:lnTo>
                  <a:pt x="682191" y="193290"/>
                </a:lnTo>
                <a:cubicBezTo>
                  <a:pt x="613472" y="128444"/>
                  <a:pt x="519765" y="88539"/>
                  <a:pt x="416062" y="88539"/>
                </a:cubicBezTo>
                <a:close/>
                <a:moveTo>
                  <a:pt x="827125" y="38658"/>
                </a:moveTo>
                <a:lnTo>
                  <a:pt x="774649" y="91033"/>
                </a:lnTo>
                <a:cubicBezTo>
                  <a:pt x="767153" y="97268"/>
                  <a:pt x="764654" y="109738"/>
                  <a:pt x="770901" y="118468"/>
                </a:cubicBezTo>
                <a:lnTo>
                  <a:pt x="772150" y="119715"/>
                </a:lnTo>
                <a:cubicBezTo>
                  <a:pt x="772150" y="120962"/>
                  <a:pt x="772150" y="120962"/>
                  <a:pt x="773400" y="120962"/>
                </a:cubicBezTo>
                <a:lnTo>
                  <a:pt x="777148" y="125950"/>
                </a:lnTo>
                <a:lnTo>
                  <a:pt x="779647" y="127197"/>
                </a:lnTo>
                <a:cubicBezTo>
                  <a:pt x="788393" y="132185"/>
                  <a:pt x="800887" y="130938"/>
                  <a:pt x="808384" y="123456"/>
                </a:cubicBezTo>
                <a:lnTo>
                  <a:pt x="859611" y="71081"/>
                </a:lnTo>
                <a:lnTo>
                  <a:pt x="849615" y="71081"/>
                </a:lnTo>
                <a:cubicBezTo>
                  <a:pt x="837121" y="71081"/>
                  <a:pt x="827125" y="61104"/>
                  <a:pt x="827125" y="48634"/>
                </a:cubicBezTo>
                <a:close/>
                <a:moveTo>
                  <a:pt x="842119" y="1247"/>
                </a:moveTo>
                <a:cubicBezTo>
                  <a:pt x="848366" y="4988"/>
                  <a:pt x="853364" y="11223"/>
                  <a:pt x="853364" y="18705"/>
                </a:cubicBezTo>
                <a:lnTo>
                  <a:pt x="853364" y="44893"/>
                </a:lnTo>
                <a:lnTo>
                  <a:pt x="879602" y="44893"/>
                </a:lnTo>
                <a:cubicBezTo>
                  <a:pt x="887098" y="44893"/>
                  <a:pt x="893345" y="49881"/>
                  <a:pt x="895844" y="56116"/>
                </a:cubicBezTo>
                <a:cubicBezTo>
                  <a:pt x="899593" y="63598"/>
                  <a:pt x="898343" y="71081"/>
                  <a:pt x="893345" y="76069"/>
                </a:cubicBezTo>
                <a:lnTo>
                  <a:pt x="825876" y="142161"/>
                </a:lnTo>
                <a:cubicBezTo>
                  <a:pt x="815880" y="152138"/>
                  <a:pt x="804636" y="155879"/>
                  <a:pt x="790892" y="155879"/>
                </a:cubicBezTo>
                <a:cubicBezTo>
                  <a:pt x="782146" y="155879"/>
                  <a:pt x="774649" y="154632"/>
                  <a:pt x="767153" y="149643"/>
                </a:cubicBezTo>
                <a:cubicBezTo>
                  <a:pt x="765903" y="149643"/>
                  <a:pt x="764654" y="149643"/>
                  <a:pt x="764654" y="148396"/>
                </a:cubicBezTo>
                <a:lnTo>
                  <a:pt x="719674" y="193290"/>
                </a:lnTo>
                <a:cubicBezTo>
                  <a:pt x="789642" y="268111"/>
                  <a:pt x="832123" y="367874"/>
                  <a:pt x="832123" y="477613"/>
                </a:cubicBezTo>
                <a:cubicBezTo>
                  <a:pt x="832123" y="490083"/>
                  <a:pt x="832123" y="502553"/>
                  <a:pt x="830874" y="515024"/>
                </a:cubicBezTo>
                <a:lnTo>
                  <a:pt x="875853" y="523753"/>
                </a:lnTo>
                <a:cubicBezTo>
                  <a:pt x="883350" y="525000"/>
                  <a:pt x="888348" y="529988"/>
                  <a:pt x="889597" y="537470"/>
                </a:cubicBezTo>
                <a:cubicBezTo>
                  <a:pt x="890846" y="544952"/>
                  <a:pt x="888348" y="552435"/>
                  <a:pt x="882100" y="556176"/>
                </a:cubicBezTo>
                <a:lnTo>
                  <a:pt x="859611" y="571140"/>
                </a:lnTo>
                <a:lnTo>
                  <a:pt x="874604" y="593587"/>
                </a:lnTo>
                <a:cubicBezTo>
                  <a:pt x="879602" y="599822"/>
                  <a:pt x="879602" y="607304"/>
                  <a:pt x="874604" y="613539"/>
                </a:cubicBezTo>
                <a:cubicBezTo>
                  <a:pt x="872105" y="618527"/>
                  <a:pt x="865858" y="621021"/>
                  <a:pt x="859611" y="621021"/>
                </a:cubicBezTo>
                <a:cubicBezTo>
                  <a:pt x="858361" y="621021"/>
                  <a:pt x="857112" y="621021"/>
                  <a:pt x="855862" y="621021"/>
                </a:cubicBezTo>
                <a:lnTo>
                  <a:pt x="809633" y="611045"/>
                </a:lnTo>
                <a:cubicBezTo>
                  <a:pt x="753409" y="779394"/>
                  <a:pt x="595980" y="892874"/>
                  <a:pt x="416062" y="892874"/>
                </a:cubicBezTo>
                <a:cubicBezTo>
                  <a:pt x="187415" y="892874"/>
                  <a:pt x="0" y="707066"/>
                  <a:pt x="0" y="477613"/>
                </a:cubicBezTo>
                <a:cubicBezTo>
                  <a:pt x="0" y="248159"/>
                  <a:pt x="187415" y="62351"/>
                  <a:pt x="416062" y="62351"/>
                </a:cubicBezTo>
                <a:cubicBezTo>
                  <a:pt x="527261" y="62351"/>
                  <a:pt x="627216" y="104750"/>
                  <a:pt x="700933" y="175831"/>
                </a:cubicBezTo>
                <a:lnTo>
                  <a:pt x="747162" y="129691"/>
                </a:lnTo>
                <a:cubicBezTo>
                  <a:pt x="737166" y="110986"/>
                  <a:pt x="740914" y="87292"/>
                  <a:pt x="755908" y="71081"/>
                </a:cubicBezTo>
                <a:lnTo>
                  <a:pt x="822128" y="4988"/>
                </a:lnTo>
                <a:cubicBezTo>
                  <a:pt x="828375" y="0"/>
                  <a:pt x="835871" y="-1247"/>
                  <a:pt x="842119" y="12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800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1EA7-95FB-A943-BC07-CC971327E5DD}"/>
              </a:ext>
            </a:extLst>
          </p:cNvPr>
          <p:cNvSpPr txBox="1"/>
          <p:nvPr/>
        </p:nvSpPr>
        <p:spPr>
          <a:xfrm>
            <a:off x="761690" y="36090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PostgreSQL Index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CECA-AAA7-6344-9FBE-CA70A067A0C2}"/>
              </a:ext>
            </a:extLst>
          </p:cNvPr>
          <p:cNvSpPr txBox="1"/>
          <p:nvPr/>
        </p:nvSpPr>
        <p:spPr>
          <a:xfrm>
            <a:off x="1730532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862F-4958-D34C-B31A-83CD6A860EB1}"/>
              </a:ext>
            </a:extLst>
          </p:cNvPr>
          <p:cNvSpPr txBox="1"/>
          <p:nvPr/>
        </p:nvSpPr>
        <p:spPr>
          <a:xfrm>
            <a:off x="1730532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PostgreSQL default index Based on B-Tree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2577F-0290-C840-BE74-AEA97BB96A10}"/>
              </a:ext>
            </a:extLst>
          </p:cNvPr>
          <p:cNvSpPr txBox="1"/>
          <p:nvPr/>
        </p:nvSpPr>
        <p:spPr>
          <a:xfrm>
            <a:off x="3380159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1CCF-0EBE-7A46-A8CA-204B22535676}"/>
              </a:ext>
            </a:extLst>
          </p:cNvPr>
          <p:cNvSpPr txBox="1"/>
          <p:nvPr/>
        </p:nvSpPr>
        <p:spPr>
          <a:xfrm>
            <a:off x="3380159" y="4793363"/>
            <a:ext cx="2134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373737"/>
              </a:buClr>
              <a:buSzPts val="2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Generalized Search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BDC03-F230-9040-A309-E6EEBB47EF33}"/>
              </a:ext>
            </a:extLst>
          </p:cNvPr>
          <p:cNvSpPr txBox="1"/>
          <p:nvPr/>
        </p:nvSpPr>
        <p:spPr>
          <a:xfrm>
            <a:off x="5029786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7F1A-841E-CD45-9AFE-B5B1A55901DF}"/>
              </a:ext>
            </a:extLst>
          </p:cNvPr>
          <p:cNvSpPr txBox="1"/>
          <p:nvPr/>
        </p:nvSpPr>
        <p:spPr>
          <a:xfrm>
            <a:off x="5029786" y="3065439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PostgreSQL Index Method Based on Hasing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F5AC5-377A-F345-82C4-0ED5FBACC271}"/>
              </a:ext>
            </a:extLst>
          </p:cNvPr>
          <p:cNvSpPr txBox="1"/>
          <p:nvPr/>
        </p:nvSpPr>
        <p:spPr>
          <a:xfrm>
            <a:off x="6679413" y="4420963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46A20-F6AF-0940-868E-635B7ACFB596}"/>
              </a:ext>
            </a:extLst>
          </p:cNvPr>
          <p:cNvSpPr txBox="1"/>
          <p:nvPr/>
        </p:nvSpPr>
        <p:spPr>
          <a:xfrm>
            <a:off x="6679413" y="4793363"/>
            <a:ext cx="213470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Generalized Inverted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368D5-3539-D64B-B823-AFE3B6521AB3}"/>
              </a:ext>
            </a:extLst>
          </p:cNvPr>
          <p:cNvSpPr txBox="1"/>
          <p:nvPr/>
        </p:nvSpPr>
        <p:spPr>
          <a:xfrm>
            <a:off x="8326765" y="2693039"/>
            <a:ext cx="2134705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Brin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9625-98F8-9C44-825A-28E69147BABD}"/>
              </a:ext>
            </a:extLst>
          </p:cNvPr>
          <p:cNvSpPr txBox="1"/>
          <p:nvPr/>
        </p:nvSpPr>
        <p:spPr>
          <a:xfrm>
            <a:off x="8326764" y="3065439"/>
            <a:ext cx="2134705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Block Range Index</a:t>
            </a:r>
          </a:p>
        </p:txBody>
      </p:sp>
      <p:grpSp>
        <p:nvGrpSpPr>
          <p:cNvPr id="26" name="Google Shape;7198;p70">
            <a:extLst>
              <a:ext uri="{FF2B5EF4-FFF2-40B4-BE49-F238E27FC236}">
                <a16:creationId xmlns:a16="http://schemas.microsoft.com/office/drawing/2014/main" id="{11C9F3FE-5A0E-8549-95DE-2B0F2C822EFA}"/>
              </a:ext>
            </a:extLst>
          </p:cNvPr>
          <p:cNvGrpSpPr/>
          <p:nvPr/>
        </p:nvGrpSpPr>
        <p:grpSpPr>
          <a:xfrm>
            <a:off x="2683172" y="2144948"/>
            <a:ext cx="281854" cy="359242"/>
            <a:chOff x="1323907" y="3359888"/>
            <a:chExt cx="281854" cy="359242"/>
          </a:xfrm>
        </p:grpSpPr>
        <p:sp>
          <p:nvSpPr>
            <p:cNvPr id="27" name="Google Shape;7199;p70">
              <a:extLst>
                <a:ext uri="{FF2B5EF4-FFF2-40B4-BE49-F238E27FC236}">
                  <a16:creationId xmlns:a16="http://schemas.microsoft.com/office/drawing/2014/main" id="{606951A2-CCCA-CA47-93F6-717111690A9C}"/>
                </a:ext>
              </a:extLst>
            </p:cNvPr>
            <p:cNvSpPr/>
            <p:nvPr/>
          </p:nvSpPr>
          <p:spPr>
            <a:xfrm>
              <a:off x="1352940" y="3424919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8" y="1"/>
                  </a:moveTo>
                  <a:cubicBezTo>
                    <a:pt x="203" y="1"/>
                    <a:pt x="1" y="178"/>
                    <a:pt x="1" y="404"/>
                  </a:cubicBezTo>
                  <a:lnTo>
                    <a:pt x="1" y="10637"/>
                  </a:lnTo>
                  <a:cubicBezTo>
                    <a:pt x="1" y="10858"/>
                    <a:pt x="203" y="11035"/>
                    <a:pt x="448" y="11035"/>
                  </a:cubicBezTo>
                  <a:lnTo>
                    <a:pt x="8989" y="11035"/>
                  </a:lnTo>
                  <a:cubicBezTo>
                    <a:pt x="9234" y="11035"/>
                    <a:pt x="9436" y="10858"/>
                    <a:pt x="9436" y="10637"/>
                  </a:cubicBezTo>
                  <a:lnTo>
                    <a:pt x="9436" y="404"/>
                  </a:lnTo>
                  <a:cubicBezTo>
                    <a:pt x="9436" y="178"/>
                    <a:pt x="9234" y="1"/>
                    <a:pt x="8989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00;p70">
              <a:extLst>
                <a:ext uri="{FF2B5EF4-FFF2-40B4-BE49-F238E27FC236}">
                  <a16:creationId xmlns:a16="http://schemas.microsoft.com/office/drawing/2014/main" id="{76277034-A228-B747-AAF6-E942C23F73E3}"/>
                </a:ext>
              </a:extLst>
            </p:cNvPr>
            <p:cNvSpPr/>
            <p:nvPr/>
          </p:nvSpPr>
          <p:spPr>
            <a:xfrm>
              <a:off x="1329693" y="3395100"/>
              <a:ext cx="247034" cy="288922"/>
            </a:xfrm>
            <a:custGeom>
              <a:avLst/>
              <a:gdLst/>
              <a:ahLst/>
              <a:cxnLst/>
              <a:rect l="l" t="t" r="r" b="b"/>
              <a:pathLst>
                <a:path w="9436" h="11036" extrusionOk="0">
                  <a:moveTo>
                    <a:pt x="447" y="1"/>
                  </a:moveTo>
                  <a:cubicBezTo>
                    <a:pt x="197" y="1"/>
                    <a:pt x="0" y="179"/>
                    <a:pt x="0" y="405"/>
                  </a:cubicBezTo>
                  <a:lnTo>
                    <a:pt x="0" y="10637"/>
                  </a:lnTo>
                  <a:cubicBezTo>
                    <a:pt x="0" y="10858"/>
                    <a:pt x="202" y="11036"/>
                    <a:pt x="447" y="11036"/>
                  </a:cubicBezTo>
                  <a:lnTo>
                    <a:pt x="8988" y="11036"/>
                  </a:lnTo>
                  <a:cubicBezTo>
                    <a:pt x="9233" y="11036"/>
                    <a:pt x="9435" y="10858"/>
                    <a:pt x="9435" y="10637"/>
                  </a:cubicBezTo>
                  <a:lnTo>
                    <a:pt x="9435" y="405"/>
                  </a:lnTo>
                  <a:cubicBezTo>
                    <a:pt x="9435" y="179"/>
                    <a:pt x="9233" y="1"/>
                    <a:pt x="898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1;p70">
              <a:extLst>
                <a:ext uri="{FF2B5EF4-FFF2-40B4-BE49-F238E27FC236}">
                  <a16:creationId xmlns:a16="http://schemas.microsoft.com/office/drawing/2014/main" id="{E23F884C-D651-A84C-9BF3-1EB25068F5EB}"/>
                </a:ext>
              </a:extLst>
            </p:cNvPr>
            <p:cNvSpPr/>
            <p:nvPr/>
          </p:nvSpPr>
          <p:spPr>
            <a:xfrm>
              <a:off x="1553296" y="3395100"/>
              <a:ext cx="23431" cy="288922"/>
            </a:xfrm>
            <a:custGeom>
              <a:avLst/>
              <a:gdLst/>
              <a:ahLst/>
              <a:cxnLst/>
              <a:rect l="l" t="t" r="r" b="b"/>
              <a:pathLst>
                <a:path w="895" h="11036" extrusionOk="0">
                  <a:moveTo>
                    <a:pt x="1" y="1"/>
                  </a:moveTo>
                  <a:lnTo>
                    <a:pt x="1" y="11036"/>
                  </a:lnTo>
                  <a:lnTo>
                    <a:pt x="447" y="11036"/>
                  </a:lnTo>
                  <a:cubicBezTo>
                    <a:pt x="692" y="11036"/>
                    <a:pt x="894" y="10858"/>
                    <a:pt x="894" y="10637"/>
                  </a:cubicBezTo>
                  <a:lnTo>
                    <a:pt x="894" y="405"/>
                  </a:lnTo>
                  <a:cubicBezTo>
                    <a:pt x="894" y="179"/>
                    <a:pt x="692" y="1"/>
                    <a:pt x="447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02;p70">
              <a:extLst>
                <a:ext uri="{FF2B5EF4-FFF2-40B4-BE49-F238E27FC236}">
                  <a16:creationId xmlns:a16="http://schemas.microsoft.com/office/drawing/2014/main" id="{BAB9F183-3FC2-0741-AC39-B6686F501BE9}"/>
                </a:ext>
              </a:extLst>
            </p:cNvPr>
            <p:cNvSpPr/>
            <p:nvPr/>
          </p:nvSpPr>
          <p:spPr>
            <a:xfrm>
              <a:off x="1368910" y="3473954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3;p70">
              <a:extLst>
                <a:ext uri="{FF2B5EF4-FFF2-40B4-BE49-F238E27FC236}">
                  <a16:creationId xmlns:a16="http://schemas.microsoft.com/office/drawing/2014/main" id="{0355A4F8-1C01-F843-963F-4EF628B2A40B}"/>
                </a:ext>
              </a:extLst>
            </p:cNvPr>
            <p:cNvSpPr/>
            <p:nvPr/>
          </p:nvSpPr>
          <p:spPr>
            <a:xfrm>
              <a:off x="1368910" y="3541996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07"/>
                  </a:cubicBezTo>
                  <a:lnTo>
                    <a:pt x="1" y="1500"/>
                  </a:lnTo>
                  <a:cubicBezTo>
                    <a:pt x="1" y="1562"/>
                    <a:pt x="54" y="1610"/>
                    <a:pt x="121" y="1610"/>
                  </a:cubicBezTo>
                  <a:lnTo>
                    <a:pt x="1663" y="1610"/>
                  </a:lnTo>
                  <a:cubicBezTo>
                    <a:pt x="1726" y="1610"/>
                    <a:pt x="1778" y="1562"/>
                    <a:pt x="1783" y="1500"/>
                  </a:cubicBezTo>
                  <a:lnTo>
                    <a:pt x="1783" y="107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7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4;p70">
              <a:extLst>
                <a:ext uri="{FF2B5EF4-FFF2-40B4-BE49-F238E27FC236}">
                  <a16:creationId xmlns:a16="http://schemas.microsoft.com/office/drawing/2014/main" id="{74EE5F45-F58D-FE41-A962-D97465A2C568}"/>
                </a:ext>
              </a:extLst>
            </p:cNvPr>
            <p:cNvSpPr/>
            <p:nvPr/>
          </p:nvSpPr>
          <p:spPr>
            <a:xfrm>
              <a:off x="1368910" y="3610038"/>
              <a:ext cx="46705" cy="42176"/>
            </a:xfrm>
            <a:custGeom>
              <a:avLst/>
              <a:gdLst/>
              <a:ahLst/>
              <a:cxnLst/>
              <a:rect l="l" t="t" r="r" b="b"/>
              <a:pathLst>
                <a:path w="1784" h="1611" extrusionOk="0">
                  <a:moveTo>
                    <a:pt x="112" y="1"/>
                  </a:moveTo>
                  <a:cubicBezTo>
                    <a:pt x="49" y="1"/>
                    <a:pt x="1" y="47"/>
                    <a:pt x="1" y="112"/>
                  </a:cubicBezTo>
                  <a:lnTo>
                    <a:pt x="1" y="1505"/>
                  </a:lnTo>
                  <a:cubicBezTo>
                    <a:pt x="1" y="1564"/>
                    <a:pt x="49" y="1611"/>
                    <a:pt x="112" y="1611"/>
                  </a:cubicBezTo>
                  <a:cubicBezTo>
                    <a:pt x="115" y="1611"/>
                    <a:pt x="118" y="1611"/>
                    <a:pt x="121" y="1610"/>
                  </a:cubicBezTo>
                  <a:lnTo>
                    <a:pt x="1663" y="1610"/>
                  </a:lnTo>
                  <a:cubicBezTo>
                    <a:pt x="1666" y="1611"/>
                    <a:pt x="1669" y="1611"/>
                    <a:pt x="1672" y="1611"/>
                  </a:cubicBezTo>
                  <a:cubicBezTo>
                    <a:pt x="1730" y="1611"/>
                    <a:pt x="1779" y="1564"/>
                    <a:pt x="1783" y="1505"/>
                  </a:cubicBezTo>
                  <a:lnTo>
                    <a:pt x="1783" y="112"/>
                  </a:lnTo>
                  <a:cubicBezTo>
                    <a:pt x="1779" y="47"/>
                    <a:pt x="1730" y="1"/>
                    <a:pt x="1672" y="1"/>
                  </a:cubicBezTo>
                  <a:cubicBezTo>
                    <a:pt x="1669" y="1"/>
                    <a:pt x="1666" y="1"/>
                    <a:pt x="1663" y="1"/>
                  </a:cubicBezTo>
                  <a:lnTo>
                    <a:pt x="121" y="1"/>
                  </a:ln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05;p70">
              <a:extLst>
                <a:ext uri="{FF2B5EF4-FFF2-40B4-BE49-F238E27FC236}">
                  <a16:creationId xmlns:a16="http://schemas.microsoft.com/office/drawing/2014/main" id="{C5524A55-FFB8-4F43-9A00-827F149801A6}"/>
                </a:ext>
              </a:extLst>
            </p:cNvPr>
            <p:cNvSpPr/>
            <p:nvPr/>
          </p:nvSpPr>
          <p:spPr>
            <a:xfrm>
              <a:off x="1357731" y="3386435"/>
              <a:ext cx="77755" cy="36390"/>
            </a:xfrm>
            <a:custGeom>
              <a:avLst/>
              <a:gdLst/>
              <a:ahLst/>
              <a:cxnLst/>
              <a:rect l="l" t="t" r="r" b="b"/>
              <a:pathLst>
                <a:path w="2970" h="1390" extrusionOk="0">
                  <a:moveTo>
                    <a:pt x="442" y="1"/>
                  </a:moveTo>
                  <a:cubicBezTo>
                    <a:pt x="197" y="1"/>
                    <a:pt x="0" y="178"/>
                    <a:pt x="0" y="394"/>
                  </a:cubicBezTo>
                  <a:lnTo>
                    <a:pt x="0" y="1211"/>
                  </a:lnTo>
                  <a:cubicBezTo>
                    <a:pt x="10" y="1314"/>
                    <a:pt x="91" y="1389"/>
                    <a:pt x="193" y="1389"/>
                  </a:cubicBezTo>
                  <a:cubicBezTo>
                    <a:pt x="196" y="1389"/>
                    <a:pt x="199" y="1389"/>
                    <a:pt x="202" y="1389"/>
                  </a:cubicBezTo>
                  <a:lnTo>
                    <a:pt x="2767" y="1389"/>
                  </a:lnTo>
                  <a:cubicBezTo>
                    <a:pt x="2770" y="1389"/>
                    <a:pt x="2773" y="1389"/>
                    <a:pt x="2776" y="1389"/>
                  </a:cubicBezTo>
                  <a:cubicBezTo>
                    <a:pt x="2878" y="1389"/>
                    <a:pt x="2965" y="1309"/>
                    <a:pt x="2969" y="1206"/>
                  </a:cubicBezTo>
                  <a:lnTo>
                    <a:pt x="2969" y="394"/>
                  </a:lnTo>
                  <a:cubicBezTo>
                    <a:pt x="2969" y="178"/>
                    <a:pt x="2767" y="1"/>
                    <a:pt x="2527" y="1"/>
                  </a:cubicBezTo>
                  <a:close/>
                </a:path>
              </a:pathLst>
            </a:custGeom>
            <a:solidFill>
              <a:srgbClr val="A2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06;p70">
              <a:extLst>
                <a:ext uri="{FF2B5EF4-FFF2-40B4-BE49-F238E27FC236}">
                  <a16:creationId xmlns:a16="http://schemas.microsoft.com/office/drawing/2014/main" id="{0C6CDDEA-9899-ED48-B1C9-CEF3AE12E21A}"/>
                </a:ext>
              </a:extLst>
            </p:cNvPr>
            <p:cNvSpPr/>
            <p:nvPr/>
          </p:nvSpPr>
          <p:spPr>
            <a:xfrm>
              <a:off x="1400614" y="3386304"/>
              <a:ext cx="34872" cy="36390"/>
            </a:xfrm>
            <a:custGeom>
              <a:avLst/>
              <a:gdLst/>
              <a:ahLst/>
              <a:cxnLst/>
              <a:rect l="l" t="t" r="r" b="b"/>
              <a:pathLst>
                <a:path w="1332" h="1390" extrusionOk="0">
                  <a:moveTo>
                    <a:pt x="236" y="1389"/>
                  </a:moveTo>
                  <a:cubicBezTo>
                    <a:pt x="239" y="1389"/>
                    <a:pt x="242" y="1389"/>
                    <a:pt x="245" y="1389"/>
                  </a:cubicBezTo>
                  <a:cubicBezTo>
                    <a:pt x="248" y="1389"/>
                    <a:pt x="251" y="1389"/>
                    <a:pt x="254" y="1389"/>
                  </a:cubicBezTo>
                  <a:close/>
                  <a:moveTo>
                    <a:pt x="1" y="1"/>
                  </a:moveTo>
                  <a:cubicBezTo>
                    <a:pt x="241" y="1"/>
                    <a:pt x="443" y="183"/>
                    <a:pt x="443" y="399"/>
                  </a:cubicBezTo>
                  <a:lnTo>
                    <a:pt x="443" y="1211"/>
                  </a:lnTo>
                  <a:cubicBezTo>
                    <a:pt x="433" y="1307"/>
                    <a:pt x="352" y="1385"/>
                    <a:pt x="254" y="1389"/>
                  </a:cubicBezTo>
                  <a:lnTo>
                    <a:pt x="1129" y="1389"/>
                  </a:lnTo>
                  <a:cubicBezTo>
                    <a:pt x="1132" y="1389"/>
                    <a:pt x="1135" y="1389"/>
                    <a:pt x="1138" y="1389"/>
                  </a:cubicBezTo>
                  <a:cubicBezTo>
                    <a:pt x="1240" y="1389"/>
                    <a:pt x="1322" y="1309"/>
                    <a:pt x="1331" y="1211"/>
                  </a:cubicBezTo>
                  <a:lnTo>
                    <a:pt x="1331" y="395"/>
                  </a:lnTo>
                  <a:cubicBezTo>
                    <a:pt x="1331" y="178"/>
                    <a:pt x="1134" y="1"/>
                    <a:pt x="889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07;p70">
              <a:extLst>
                <a:ext uri="{FF2B5EF4-FFF2-40B4-BE49-F238E27FC236}">
                  <a16:creationId xmlns:a16="http://schemas.microsoft.com/office/drawing/2014/main" id="{9AD7733E-94E5-404C-A63B-DF6594E26233}"/>
                </a:ext>
              </a:extLst>
            </p:cNvPr>
            <p:cNvSpPr/>
            <p:nvPr/>
          </p:nvSpPr>
          <p:spPr>
            <a:xfrm>
              <a:off x="1323907" y="3389917"/>
              <a:ext cx="281854" cy="329214"/>
            </a:xfrm>
            <a:custGeom>
              <a:avLst/>
              <a:gdLst/>
              <a:ahLst/>
              <a:cxnLst/>
              <a:rect l="l" t="t" r="r" b="b"/>
              <a:pathLst>
                <a:path w="10766" h="12575" extrusionOk="0">
                  <a:moveTo>
                    <a:pt x="8199" y="1"/>
                  </a:moveTo>
                  <a:cubicBezTo>
                    <a:pt x="7939" y="1"/>
                    <a:pt x="7940" y="406"/>
                    <a:pt x="8203" y="406"/>
                  </a:cubicBezTo>
                  <a:cubicBezTo>
                    <a:pt x="8210" y="406"/>
                    <a:pt x="8217" y="406"/>
                    <a:pt x="8225" y="406"/>
                  </a:cubicBezTo>
                  <a:lnTo>
                    <a:pt x="9209" y="406"/>
                  </a:lnTo>
                  <a:cubicBezTo>
                    <a:pt x="9215" y="405"/>
                    <a:pt x="9221" y="405"/>
                    <a:pt x="9226" y="405"/>
                  </a:cubicBezTo>
                  <a:cubicBezTo>
                    <a:pt x="9334" y="405"/>
                    <a:pt x="9426" y="493"/>
                    <a:pt x="9430" y="603"/>
                  </a:cubicBezTo>
                  <a:lnTo>
                    <a:pt x="9430" y="10840"/>
                  </a:lnTo>
                  <a:cubicBezTo>
                    <a:pt x="9426" y="10950"/>
                    <a:pt x="9334" y="11038"/>
                    <a:pt x="9226" y="11038"/>
                  </a:cubicBezTo>
                  <a:cubicBezTo>
                    <a:pt x="9221" y="11038"/>
                    <a:pt x="9215" y="11037"/>
                    <a:pt x="9209" y="11037"/>
                  </a:cubicBezTo>
                  <a:lnTo>
                    <a:pt x="668" y="11037"/>
                  </a:lnTo>
                  <a:cubicBezTo>
                    <a:pt x="662" y="11037"/>
                    <a:pt x="656" y="11038"/>
                    <a:pt x="651" y="11038"/>
                  </a:cubicBezTo>
                  <a:cubicBezTo>
                    <a:pt x="539" y="11038"/>
                    <a:pt x="451" y="10950"/>
                    <a:pt x="442" y="10840"/>
                  </a:cubicBezTo>
                  <a:lnTo>
                    <a:pt x="442" y="10018"/>
                  </a:lnTo>
                  <a:cubicBezTo>
                    <a:pt x="430" y="9884"/>
                    <a:pt x="326" y="9817"/>
                    <a:pt x="221" y="9817"/>
                  </a:cubicBezTo>
                  <a:cubicBezTo>
                    <a:pt x="117" y="9817"/>
                    <a:pt x="12" y="9884"/>
                    <a:pt x="0" y="10018"/>
                  </a:cubicBezTo>
                  <a:lnTo>
                    <a:pt x="0" y="10835"/>
                  </a:lnTo>
                  <a:cubicBezTo>
                    <a:pt x="0" y="11167"/>
                    <a:pt x="298" y="11436"/>
                    <a:pt x="668" y="11436"/>
                  </a:cubicBezTo>
                  <a:lnTo>
                    <a:pt x="889" y="11436"/>
                  </a:lnTo>
                  <a:lnTo>
                    <a:pt x="889" y="11974"/>
                  </a:lnTo>
                  <a:cubicBezTo>
                    <a:pt x="889" y="12305"/>
                    <a:pt x="1191" y="12574"/>
                    <a:pt x="1557" y="12574"/>
                  </a:cubicBezTo>
                  <a:lnTo>
                    <a:pt x="10098" y="12574"/>
                  </a:lnTo>
                  <a:cubicBezTo>
                    <a:pt x="10468" y="12574"/>
                    <a:pt x="10766" y="12300"/>
                    <a:pt x="10766" y="11974"/>
                  </a:cubicBezTo>
                  <a:lnTo>
                    <a:pt x="10766" y="11714"/>
                  </a:lnTo>
                  <a:cubicBezTo>
                    <a:pt x="10754" y="11580"/>
                    <a:pt x="10649" y="11512"/>
                    <a:pt x="10545" y="11512"/>
                  </a:cubicBezTo>
                  <a:cubicBezTo>
                    <a:pt x="10440" y="11512"/>
                    <a:pt x="10336" y="11580"/>
                    <a:pt x="10324" y="11714"/>
                  </a:cubicBezTo>
                  <a:lnTo>
                    <a:pt x="10324" y="11974"/>
                  </a:lnTo>
                  <a:cubicBezTo>
                    <a:pt x="10315" y="12086"/>
                    <a:pt x="10223" y="12176"/>
                    <a:pt x="10107" y="12176"/>
                  </a:cubicBezTo>
                  <a:cubicBezTo>
                    <a:pt x="10104" y="12176"/>
                    <a:pt x="10101" y="12176"/>
                    <a:pt x="10098" y="12175"/>
                  </a:cubicBezTo>
                  <a:lnTo>
                    <a:pt x="1557" y="12175"/>
                  </a:lnTo>
                  <a:cubicBezTo>
                    <a:pt x="1554" y="12176"/>
                    <a:pt x="1551" y="12176"/>
                    <a:pt x="1548" y="12176"/>
                  </a:cubicBezTo>
                  <a:cubicBezTo>
                    <a:pt x="1436" y="12176"/>
                    <a:pt x="1340" y="12086"/>
                    <a:pt x="1336" y="11974"/>
                  </a:cubicBezTo>
                  <a:lnTo>
                    <a:pt x="1336" y="11436"/>
                  </a:lnTo>
                  <a:lnTo>
                    <a:pt x="9209" y="11436"/>
                  </a:lnTo>
                  <a:cubicBezTo>
                    <a:pt x="9579" y="11436"/>
                    <a:pt x="9877" y="11167"/>
                    <a:pt x="9877" y="10835"/>
                  </a:cubicBezTo>
                  <a:lnTo>
                    <a:pt x="9877" y="1539"/>
                  </a:lnTo>
                  <a:lnTo>
                    <a:pt x="10098" y="1539"/>
                  </a:lnTo>
                  <a:cubicBezTo>
                    <a:pt x="10101" y="1539"/>
                    <a:pt x="10105" y="1539"/>
                    <a:pt x="10108" y="1539"/>
                  </a:cubicBezTo>
                  <a:cubicBezTo>
                    <a:pt x="10223" y="1539"/>
                    <a:pt x="10315" y="1624"/>
                    <a:pt x="10324" y="1741"/>
                  </a:cubicBezTo>
                  <a:lnTo>
                    <a:pt x="10324" y="10854"/>
                  </a:lnTo>
                  <a:cubicBezTo>
                    <a:pt x="10329" y="10967"/>
                    <a:pt x="10424" y="11051"/>
                    <a:pt x="10536" y="11051"/>
                  </a:cubicBezTo>
                  <a:cubicBezTo>
                    <a:pt x="10539" y="11051"/>
                    <a:pt x="10542" y="11051"/>
                    <a:pt x="10545" y="11051"/>
                  </a:cubicBezTo>
                  <a:cubicBezTo>
                    <a:pt x="10548" y="11051"/>
                    <a:pt x="10551" y="11051"/>
                    <a:pt x="10554" y="11051"/>
                  </a:cubicBezTo>
                  <a:cubicBezTo>
                    <a:pt x="10666" y="11051"/>
                    <a:pt x="10761" y="10966"/>
                    <a:pt x="10766" y="10850"/>
                  </a:cubicBezTo>
                  <a:lnTo>
                    <a:pt x="10766" y="1736"/>
                  </a:lnTo>
                  <a:cubicBezTo>
                    <a:pt x="10766" y="1405"/>
                    <a:pt x="10468" y="1136"/>
                    <a:pt x="10098" y="1136"/>
                  </a:cubicBezTo>
                  <a:lnTo>
                    <a:pt x="9877" y="1136"/>
                  </a:lnTo>
                  <a:lnTo>
                    <a:pt x="9877" y="603"/>
                  </a:lnTo>
                  <a:cubicBezTo>
                    <a:pt x="9877" y="271"/>
                    <a:pt x="9575" y="2"/>
                    <a:pt x="9209" y="2"/>
                  </a:cubicBezTo>
                  <a:lnTo>
                    <a:pt x="8225" y="2"/>
                  </a:lnTo>
                  <a:cubicBezTo>
                    <a:pt x="8216" y="1"/>
                    <a:pt x="8207" y="1"/>
                    <a:pt x="819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08;p70">
              <a:extLst>
                <a:ext uri="{FF2B5EF4-FFF2-40B4-BE49-F238E27FC236}">
                  <a16:creationId xmlns:a16="http://schemas.microsoft.com/office/drawing/2014/main" id="{1BFD7371-5269-AE45-A417-3751161A60C6}"/>
                </a:ext>
              </a:extLst>
            </p:cNvPr>
            <p:cNvSpPr/>
            <p:nvPr/>
          </p:nvSpPr>
          <p:spPr>
            <a:xfrm>
              <a:off x="1323907" y="3359888"/>
              <a:ext cx="196219" cy="274471"/>
            </a:xfrm>
            <a:custGeom>
              <a:avLst/>
              <a:gdLst/>
              <a:ahLst/>
              <a:cxnLst/>
              <a:rect l="l" t="t" r="r" b="b"/>
              <a:pathLst>
                <a:path w="7495" h="10484" extrusionOk="0">
                  <a:moveTo>
                    <a:pt x="3069" y="409"/>
                  </a:moveTo>
                  <a:cubicBezTo>
                    <a:pt x="3142" y="409"/>
                    <a:pt x="3205" y="470"/>
                    <a:pt x="3209" y="544"/>
                  </a:cubicBezTo>
                  <a:lnTo>
                    <a:pt x="3209" y="813"/>
                  </a:lnTo>
                  <a:lnTo>
                    <a:pt x="2344" y="813"/>
                  </a:lnTo>
                  <a:lnTo>
                    <a:pt x="2344" y="544"/>
                  </a:lnTo>
                  <a:lnTo>
                    <a:pt x="2349" y="544"/>
                  </a:lnTo>
                  <a:cubicBezTo>
                    <a:pt x="2354" y="470"/>
                    <a:pt x="2417" y="409"/>
                    <a:pt x="2490" y="409"/>
                  </a:cubicBezTo>
                  <a:cubicBezTo>
                    <a:pt x="2493" y="409"/>
                    <a:pt x="2495" y="409"/>
                    <a:pt x="2498" y="409"/>
                  </a:cubicBezTo>
                  <a:lnTo>
                    <a:pt x="3060" y="409"/>
                  </a:lnTo>
                  <a:cubicBezTo>
                    <a:pt x="3063" y="409"/>
                    <a:pt x="3066" y="409"/>
                    <a:pt x="3069" y="409"/>
                  </a:cubicBezTo>
                  <a:close/>
                  <a:moveTo>
                    <a:pt x="3833" y="1211"/>
                  </a:moveTo>
                  <a:cubicBezTo>
                    <a:pt x="3940" y="1211"/>
                    <a:pt x="4031" y="1296"/>
                    <a:pt x="4040" y="1408"/>
                  </a:cubicBezTo>
                  <a:lnTo>
                    <a:pt x="4040" y="2201"/>
                  </a:lnTo>
                  <a:lnTo>
                    <a:pt x="1518" y="2201"/>
                  </a:lnTo>
                  <a:lnTo>
                    <a:pt x="1518" y="1408"/>
                  </a:lnTo>
                  <a:cubicBezTo>
                    <a:pt x="1523" y="1296"/>
                    <a:pt x="1614" y="1211"/>
                    <a:pt x="1725" y="1211"/>
                  </a:cubicBezTo>
                  <a:cubicBezTo>
                    <a:pt x="1728" y="1211"/>
                    <a:pt x="1731" y="1211"/>
                    <a:pt x="1734" y="1211"/>
                  </a:cubicBezTo>
                  <a:lnTo>
                    <a:pt x="3824" y="1211"/>
                  </a:lnTo>
                  <a:cubicBezTo>
                    <a:pt x="3827" y="1211"/>
                    <a:pt x="3830" y="1211"/>
                    <a:pt x="3833" y="1211"/>
                  </a:cubicBezTo>
                  <a:close/>
                  <a:moveTo>
                    <a:pt x="2498" y="1"/>
                  </a:moveTo>
                  <a:cubicBezTo>
                    <a:pt x="2167" y="1"/>
                    <a:pt x="1902" y="241"/>
                    <a:pt x="1902" y="539"/>
                  </a:cubicBezTo>
                  <a:lnTo>
                    <a:pt x="1902" y="808"/>
                  </a:lnTo>
                  <a:lnTo>
                    <a:pt x="1734" y="808"/>
                  </a:lnTo>
                  <a:cubicBezTo>
                    <a:pt x="1730" y="808"/>
                    <a:pt x="1725" y="808"/>
                    <a:pt x="1721" y="808"/>
                  </a:cubicBezTo>
                  <a:cubicBezTo>
                    <a:pt x="1481" y="808"/>
                    <a:pt x="1261" y="932"/>
                    <a:pt x="1139" y="1144"/>
                  </a:cubicBezTo>
                  <a:lnTo>
                    <a:pt x="668" y="1144"/>
                  </a:lnTo>
                  <a:cubicBezTo>
                    <a:pt x="298" y="1144"/>
                    <a:pt x="0" y="1413"/>
                    <a:pt x="0" y="1745"/>
                  </a:cubicBezTo>
                  <a:lnTo>
                    <a:pt x="0" y="10281"/>
                  </a:lnTo>
                  <a:cubicBezTo>
                    <a:pt x="5" y="10398"/>
                    <a:pt x="100" y="10483"/>
                    <a:pt x="212" y="10483"/>
                  </a:cubicBezTo>
                  <a:cubicBezTo>
                    <a:pt x="215" y="10483"/>
                    <a:pt x="218" y="10483"/>
                    <a:pt x="221" y="10483"/>
                  </a:cubicBezTo>
                  <a:lnTo>
                    <a:pt x="226" y="10483"/>
                  </a:lnTo>
                  <a:cubicBezTo>
                    <a:pt x="229" y="10483"/>
                    <a:pt x="232" y="10483"/>
                    <a:pt x="235" y="10483"/>
                  </a:cubicBezTo>
                  <a:cubicBezTo>
                    <a:pt x="346" y="10483"/>
                    <a:pt x="442" y="10398"/>
                    <a:pt x="447" y="10281"/>
                  </a:cubicBezTo>
                  <a:lnTo>
                    <a:pt x="447" y="1750"/>
                  </a:lnTo>
                  <a:cubicBezTo>
                    <a:pt x="451" y="1635"/>
                    <a:pt x="543" y="1547"/>
                    <a:pt x="651" y="1547"/>
                  </a:cubicBezTo>
                  <a:cubicBezTo>
                    <a:pt x="657" y="1547"/>
                    <a:pt x="662" y="1547"/>
                    <a:pt x="668" y="1548"/>
                  </a:cubicBezTo>
                  <a:lnTo>
                    <a:pt x="1071" y="1548"/>
                  </a:lnTo>
                  <a:lnTo>
                    <a:pt x="1071" y="2220"/>
                  </a:lnTo>
                  <a:cubicBezTo>
                    <a:pt x="1071" y="2432"/>
                    <a:pt x="1264" y="2600"/>
                    <a:pt x="1499" y="2600"/>
                  </a:cubicBezTo>
                  <a:lnTo>
                    <a:pt x="4059" y="2600"/>
                  </a:lnTo>
                  <a:cubicBezTo>
                    <a:pt x="4295" y="2600"/>
                    <a:pt x="4487" y="2432"/>
                    <a:pt x="4487" y="2220"/>
                  </a:cubicBezTo>
                  <a:lnTo>
                    <a:pt x="4487" y="1543"/>
                  </a:lnTo>
                  <a:lnTo>
                    <a:pt x="7273" y="1543"/>
                  </a:lnTo>
                  <a:cubicBezTo>
                    <a:pt x="7279" y="1543"/>
                    <a:pt x="7285" y="1544"/>
                    <a:pt x="7291" y="1544"/>
                  </a:cubicBezTo>
                  <a:cubicBezTo>
                    <a:pt x="7403" y="1544"/>
                    <a:pt x="7494" y="1455"/>
                    <a:pt x="7494" y="1341"/>
                  </a:cubicBezTo>
                  <a:cubicBezTo>
                    <a:pt x="7494" y="1234"/>
                    <a:pt x="7407" y="1143"/>
                    <a:pt x="7297" y="1143"/>
                  </a:cubicBezTo>
                  <a:cubicBezTo>
                    <a:pt x="7289" y="1143"/>
                    <a:pt x="7281" y="1143"/>
                    <a:pt x="7273" y="1144"/>
                  </a:cubicBezTo>
                  <a:lnTo>
                    <a:pt x="4415" y="1144"/>
                  </a:lnTo>
                  <a:cubicBezTo>
                    <a:pt x="4292" y="932"/>
                    <a:pt x="4073" y="808"/>
                    <a:pt x="3833" y="808"/>
                  </a:cubicBezTo>
                  <a:cubicBezTo>
                    <a:pt x="3828" y="808"/>
                    <a:pt x="3824" y="808"/>
                    <a:pt x="3819" y="808"/>
                  </a:cubicBezTo>
                  <a:lnTo>
                    <a:pt x="3651" y="808"/>
                  </a:lnTo>
                  <a:lnTo>
                    <a:pt x="3651" y="539"/>
                  </a:lnTo>
                  <a:cubicBezTo>
                    <a:pt x="3651" y="246"/>
                    <a:pt x="3387" y="1"/>
                    <a:pt x="305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09;p70">
              <a:extLst>
                <a:ext uri="{FF2B5EF4-FFF2-40B4-BE49-F238E27FC236}">
                  <a16:creationId xmlns:a16="http://schemas.microsoft.com/office/drawing/2014/main" id="{76971AB2-3F46-F645-A692-9448B139166B}"/>
                </a:ext>
              </a:extLst>
            </p:cNvPr>
            <p:cNvSpPr/>
            <p:nvPr/>
          </p:nvSpPr>
          <p:spPr>
            <a:xfrm>
              <a:off x="1436690" y="3477070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2"/>
                    <a:pt x="3866" y="2"/>
                  </a:cubicBezTo>
                  <a:cubicBezTo>
                    <a:pt x="3861" y="2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10;p70">
              <a:extLst>
                <a:ext uri="{FF2B5EF4-FFF2-40B4-BE49-F238E27FC236}">
                  <a16:creationId xmlns:a16="http://schemas.microsoft.com/office/drawing/2014/main" id="{9B76537D-FA33-6946-A982-FE04E5435210}"/>
                </a:ext>
              </a:extLst>
            </p:cNvPr>
            <p:cNvSpPr/>
            <p:nvPr/>
          </p:nvSpPr>
          <p:spPr>
            <a:xfrm>
              <a:off x="1436690" y="3499585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204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11;p70">
              <a:extLst>
                <a:ext uri="{FF2B5EF4-FFF2-40B4-BE49-F238E27FC236}">
                  <a16:creationId xmlns:a16="http://schemas.microsoft.com/office/drawing/2014/main" id="{EA002D04-EF20-E440-97B7-AA3771671C5A}"/>
                </a:ext>
              </a:extLst>
            </p:cNvPr>
            <p:cNvSpPr/>
            <p:nvPr/>
          </p:nvSpPr>
          <p:spPr>
            <a:xfrm>
              <a:off x="1436690" y="3545112"/>
              <a:ext cx="106579" cy="10681"/>
            </a:xfrm>
            <a:custGeom>
              <a:avLst/>
              <a:gdLst/>
              <a:ahLst/>
              <a:cxnLst/>
              <a:rect l="l" t="t" r="r" b="b"/>
              <a:pathLst>
                <a:path w="4071" h="408" extrusionOk="0">
                  <a:moveTo>
                    <a:pt x="263" y="1"/>
                  </a:moveTo>
                  <a:cubicBezTo>
                    <a:pt x="0" y="1"/>
                    <a:pt x="0" y="407"/>
                    <a:pt x="263" y="407"/>
                  </a:cubicBezTo>
                  <a:cubicBezTo>
                    <a:pt x="272" y="407"/>
                    <a:pt x="281" y="407"/>
                    <a:pt x="290" y="406"/>
                  </a:cubicBezTo>
                  <a:lnTo>
                    <a:pt x="3849" y="406"/>
                  </a:lnTo>
                  <a:cubicBezTo>
                    <a:pt x="3855" y="406"/>
                    <a:pt x="3861" y="406"/>
                    <a:pt x="3866" y="406"/>
                  </a:cubicBezTo>
                  <a:cubicBezTo>
                    <a:pt x="3975" y="406"/>
                    <a:pt x="4070" y="318"/>
                    <a:pt x="4070" y="204"/>
                  </a:cubicBezTo>
                  <a:cubicBezTo>
                    <a:pt x="4070" y="90"/>
                    <a:pt x="3975" y="1"/>
                    <a:pt x="3866" y="1"/>
                  </a:cubicBezTo>
                  <a:cubicBezTo>
                    <a:pt x="3861" y="1"/>
                    <a:pt x="3855" y="2"/>
                    <a:pt x="3849" y="2"/>
                  </a:cubicBezTo>
                  <a:lnTo>
                    <a:pt x="290" y="2"/>
                  </a:lnTo>
                  <a:cubicBezTo>
                    <a:pt x="281" y="1"/>
                    <a:pt x="272" y="1"/>
                    <a:pt x="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12;p70">
              <a:extLst>
                <a:ext uri="{FF2B5EF4-FFF2-40B4-BE49-F238E27FC236}">
                  <a16:creationId xmlns:a16="http://schemas.microsoft.com/office/drawing/2014/main" id="{404869E6-4317-8D4D-ABF9-7FBCA4AF9CDB}"/>
                </a:ext>
              </a:extLst>
            </p:cNvPr>
            <p:cNvSpPr/>
            <p:nvPr/>
          </p:nvSpPr>
          <p:spPr>
            <a:xfrm>
              <a:off x="1436690" y="3567626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7" y="402"/>
                    <a:pt x="3865" y="402"/>
                    <a:pt x="3872" y="402"/>
                  </a:cubicBezTo>
                  <a:cubicBezTo>
                    <a:pt x="3978" y="402"/>
                    <a:pt x="4070" y="311"/>
                    <a:pt x="4070" y="199"/>
                  </a:cubicBezTo>
                  <a:cubicBezTo>
                    <a:pt x="4070" y="92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13;p70">
              <a:extLst>
                <a:ext uri="{FF2B5EF4-FFF2-40B4-BE49-F238E27FC236}">
                  <a16:creationId xmlns:a16="http://schemas.microsoft.com/office/drawing/2014/main" id="{F810C7C8-5FBC-E347-AF77-F6241D7472B4}"/>
                </a:ext>
              </a:extLst>
            </p:cNvPr>
            <p:cNvSpPr/>
            <p:nvPr/>
          </p:nvSpPr>
          <p:spPr>
            <a:xfrm>
              <a:off x="1436664" y="3613153"/>
              <a:ext cx="106605" cy="10655"/>
            </a:xfrm>
            <a:custGeom>
              <a:avLst/>
              <a:gdLst/>
              <a:ahLst/>
              <a:cxnLst/>
              <a:rect l="l" t="t" r="r" b="b"/>
              <a:pathLst>
                <a:path w="4072" h="407" extrusionOk="0">
                  <a:moveTo>
                    <a:pt x="264" y="1"/>
                  </a:moveTo>
                  <a:cubicBezTo>
                    <a:pt x="0" y="1"/>
                    <a:pt x="2" y="407"/>
                    <a:pt x="268" y="407"/>
                  </a:cubicBezTo>
                  <a:cubicBezTo>
                    <a:pt x="275" y="407"/>
                    <a:pt x="283" y="406"/>
                    <a:pt x="291" y="406"/>
                  </a:cubicBezTo>
                  <a:lnTo>
                    <a:pt x="3850" y="406"/>
                  </a:lnTo>
                  <a:cubicBezTo>
                    <a:pt x="3856" y="406"/>
                    <a:pt x="3862" y="406"/>
                    <a:pt x="3867" y="406"/>
                  </a:cubicBezTo>
                  <a:cubicBezTo>
                    <a:pt x="3976" y="406"/>
                    <a:pt x="4071" y="318"/>
                    <a:pt x="4071" y="204"/>
                  </a:cubicBezTo>
                  <a:cubicBezTo>
                    <a:pt x="4071" y="90"/>
                    <a:pt x="3976" y="1"/>
                    <a:pt x="3867" y="1"/>
                  </a:cubicBezTo>
                  <a:cubicBezTo>
                    <a:pt x="3862" y="1"/>
                    <a:pt x="3856" y="2"/>
                    <a:pt x="3850" y="2"/>
                  </a:cubicBezTo>
                  <a:lnTo>
                    <a:pt x="291" y="2"/>
                  </a:lnTo>
                  <a:cubicBezTo>
                    <a:pt x="281" y="1"/>
                    <a:pt x="273" y="1"/>
                    <a:pt x="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4;p70">
              <a:extLst>
                <a:ext uri="{FF2B5EF4-FFF2-40B4-BE49-F238E27FC236}">
                  <a16:creationId xmlns:a16="http://schemas.microsoft.com/office/drawing/2014/main" id="{FCC43EAC-B500-DA42-84BF-B3181EA260DE}"/>
                </a:ext>
              </a:extLst>
            </p:cNvPr>
            <p:cNvSpPr/>
            <p:nvPr/>
          </p:nvSpPr>
          <p:spPr>
            <a:xfrm>
              <a:off x="1436690" y="3635668"/>
              <a:ext cx="106579" cy="10551"/>
            </a:xfrm>
            <a:custGeom>
              <a:avLst/>
              <a:gdLst/>
              <a:ahLst/>
              <a:cxnLst/>
              <a:rect l="l" t="t" r="r" b="b"/>
              <a:pathLst>
                <a:path w="4071" h="403" extrusionOk="0">
                  <a:moveTo>
                    <a:pt x="3872" y="1"/>
                  </a:moveTo>
                  <a:cubicBezTo>
                    <a:pt x="3865" y="1"/>
                    <a:pt x="3857" y="1"/>
                    <a:pt x="3849" y="2"/>
                  </a:cubicBezTo>
                  <a:lnTo>
                    <a:pt x="290" y="2"/>
                  </a:lnTo>
                  <a:cubicBezTo>
                    <a:pt x="280" y="1"/>
                    <a:pt x="272" y="1"/>
                    <a:pt x="263" y="1"/>
                  </a:cubicBezTo>
                  <a:cubicBezTo>
                    <a:pt x="1" y="1"/>
                    <a:pt x="1" y="402"/>
                    <a:pt x="263" y="402"/>
                  </a:cubicBezTo>
                  <a:cubicBezTo>
                    <a:pt x="272" y="402"/>
                    <a:pt x="280" y="402"/>
                    <a:pt x="290" y="401"/>
                  </a:cubicBezTo>
                  <a:lnTo>
                    <a:pt x="3849" y="401"/>
                  </a:lnTo>
                  <a:cubicBezTo>
                    <a:pt x="3855" y="401"/>
                    <a:pt x="3861" y="402"/>
                    <a:pt x="3866" y="402"/>
                  </a:cubicBezTo>
                  <a:cubicBezTo>
                    <a:pt x="3975" y="402"/>
                    <a:pt x="4070" y="313"/>
                    <a:pt x="4070" y="199"/>
                  </a:cubicBezTo>
                  <a:cubicBezTo>
                    <a:pt x="4070" y="91"/>
                    <a:pt x="3978" y="1"/>
                    <a:pt x="38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15;p70">
              <a:extLst>
                <a:ext uri="{FF2B5EF4-FFF2-40B4-BE49-F238E27FC236}">
                  <a16:creationId xmlns:a16="http://schemas.microsoft.com/office/drawing/2014/main" id="{67F225C8-7DD5-FF4A-B8BE-685990452B9F}"/>
                </a:ext>
              </a:extLst>
            </p:cNvPr>
            <p:cNvSpPr/>
            <p:nvPr/>
          </p:nvSpPr>
          <p:spPr>
            <a:xfrm>
              <a:off x="1363124" y="3467671"/>
              <a:ext cx="72859" cy="53748"/>
            </a:xfrm>
            <a:custGeom>
              <a:avLst/>
              <a:gdLst/>
              <a:ahLst/>
              <a:cxnLst/>
              <a:rect l="l" t="t" r="r" b="b"/>
              <a:pathLst>
                <a:path w="2783" h="2053" extrusionOk="0">
                  <a:moveTo>
                    <a:pt x="1778" y="443"/>
                  </a:moveTo>
                  <a:lnTo>
                    <a:pt x="1778" y="520"/>
                  </a:lnTo>
                  <a:lnTo>
                    <a:pt x="1336" y="861"/>
                  </a:lnTo>
                  <a:lnTo>
                    <a:pt x="1125" y="654"/>
                  </a:lnTo>
                  <a:cubicBezTo>
                    <a:pt x="1080" y="612"/>
                    <a:pt x="1022" y="590"/>
                    <a:pt x="963" y="590"/>
                  </a:cubicBezTo>
                  <a:cubicBezTo>
                    <a:pt x="910" y="590"/>
                    <a:pt x="856" y="608"/>
                    <a:pt x="813" y="645"/>
                  </a:cubicBezTo>
                  <a:cubicBezTo>
                    <a:pt x="722" y="717"/>
                    <a:pt x="717" y="851"/>
                    <a:pt x="798" y="928"/>
                  </a:cubicBezTo>
                  <a:lnTo>
                    <a:pt x="1154" y="1274"/>
                  </a:lnTo>
                  <a:cubicBezTo>
                    <a:pt x="1197" y="1317"/>
                    <a:pt x="1260" y="1341"/>
                    <a:pt x="1317" y="1341"/>
                  </a:cubicBezTo>
                  <a:cubicBezTo>
                    <a:pt x="1370" y="1341"/>
                    <a:pt x="1423" y="1327"/>
                    <a:pt x="1461" y="1293"/>
                  </a:cubicBezTo>
                  <a:lnTo>
                    <a:pt x="1778" y="1053"/>
                  </a:lnTo>
                  <a:lnTo>
                    <a:pt x="1778" y="1649"/>
                  </a:lnTo>
                  <a:lnTo>
                    <a:pt x="443" y="1649"/>
                  </a:lnTo>
                  <a:lnTo>
                    <a:pt x="443" y="443"/>
                  </a:lnTo>
                  <a:close/>
                  <a:moveTo>
                    <a:pt x="2534" y="1"/>
                  </a:moveTo>
                  <a:cubicBezTo>
                    <a:pt x="2484" y="1"/>
                    <a:pt x="2434" y="17"/>
                    <a:pt x="2393" y="49"/>
                  </a:cubicBezTo>
                  <a:lnTo>
                    <a:pt x="2187" y="207"/>
                  </a:lnTo>
                  <a:cubicBezTo>
                    <a:pt x="2120" y="102"/>
                    <a:pt x="2009" y="39"/>
                    <a:pt x="1884" y="39"/>
                  </a:cubicBezTo>
                  <a:lnTo>
                    <a:pt x="342" y="39"/>
                  </a:lnTo>
                  <a:cubicBezTo>
                    <a:pt x="339" y="39"/>
                    <a:pt x="336" y="39"/>
                    <a:pt x="333" y="39"/>
                  </a:cubicBezTo>
                  <a:cubicBezTo>
                    <a:pt x="154" y="39"/>
                    <a:pt x="10" y="172"/>
                    <a:pt x="1" y="352"/>
                  </a:cubicBezTo>
                  <a:lnTo>
                    <a:pt x="1" y="1745"/>
                  </a:lnTo>
                  <a:cubicBezTo>
                    <a:pt x="10" y="1919"/>
                    <a:pt x="154" y="2052"/>
                    <a:pt x="333" y="2052"/>
                  </a:cubicBezTo>
                  <a:cubicBezTo>
                    <a:pt x="336" y="2052"/>
                    <a:pt x="339" y="2052"/>
                    <a:pt x="342" y="2052"/>
                  </a:cubicBezTo>
                  <a:lnTo>
                    <a:pt x="1884" y="2052"/>
                  </a:lnTo>
                  <a:cubicBezTo>
                    <a:pt x="1887" y="2052"/>
                    <a:pt x="1890" y="2052"/>
                    <a:pt x="1893" y="2052"/>
                  </a:cubicBezTo>
                  <a:cubicBezTo>
                    <a:pt x="2067" y="2052"/>
                    <a:pt x="2216" y="1919"/>
                    <a:pt x="2225" y="1745"/>
                  </a:cubicBezTo>
                  <a:lnTo>
                    <a:pt x="2225" y="707"/>
                  </a:lnTo>
                  <a:lnTo>
                    <a:pt x="2682" y="356"/>
                  </a:lnTo>
                  <a:cubicBezTo>
                    <a:pt x="2773" y="289"/>
                    <a:pt x="2782" y="155"/>
                    <a:pt x="2706" y="73"/>
                  </a:cubicBezTo>
                  <a:cubicBezTo>
                    <a:pt x="2658" y="25"/>
                    <a:pt x="2595" y="1"/>
                    <a:pt x="25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16;p70">
              <a:extLst>
                <a:ext uri="{FF2B5EF4-FFF2-40B4-BE49-F238E27FC236}">
                  <a16:creationId xmlns:a16="http://schemas.microsoft.com/office/drawing/2014/main" id="{FAC66D6E-6585-EC43-B597-AA3120DFDB77}"/>
                </a:ext>
              </a:extLst>
            </p:cNvPr>
            <p:cNvSpPr/>
            <p:nvPr/>
          </p:nvSpPr>
          <p:spPr>
            <a:xfrm>
              <a:off x="1363124" y="3536184"/>
              <a:ext cx="72859" cy="53145"/>
            </a:xfrm>
            <a:custGeom>
              <a:avLst/>
              <a:gdLst/>
              <a:ahLst/>
              <a:cxnLst/>
              <a:rect l="l" t="t" r="r" b="b"/>
              <a:pathLst>
                <a:path w="2783" h="2030" extrusionOk="0">
                  <a:moveTo>
                    <a:pt x="1778" y="425"/>
                  </a:moveTo>
                  <a:lnTo>
                    <a:pt x="1778" y="521"/>
                  </a:lnTo>
                  <a:lnTo>
                    <a:pt x="1336" y="862"/>
                  </a:lnTo>
                  <a:lnTo>
                    <a:pt x="1125" y="655"/>
                  </a:lnTo>
                  <a:cubicBezTo>
                    <a:pt x="1080" y="613"/>
                    <a:pt x="1022" y="591"/>
                    <a:pt x="963" y="591"/>
                  </a:cubicBezTo>
                  <a:cubicBezTo>
                    <a:pt x="910" y="591"/>
                    <a:pt x="856" y="609"/>
                    <a:pt x="813" y="646"/>
                  </a:cubicBezTo>
                  <a:cubicBezTo>
                    <a:pt x="722" y="713"/>
                    <a:pt x="717" y="852"/>
                    <a:pt x="798" y="929"/>
                  </a:cubicBezTo>
                  <a:lnTo>
                    <a:pt x="1154" y="1275"/>
                  </a:lnTo>
                  <a:cubicBezTo>
                    <a:pt x="1197" y="1318"/>
                    <a:pt x="1260" y="1342"/>
                    <a:pt x="1317" y="1342"/>
                  </a:cubicBezTo>
                  <a:cubicBezTo>
                    <a:pt x="1370" y="1342"/>
                    <a:pt x="1423" y="1323"/>
                    <a:pt x="1461" y="1294"/>
                  </a:cubicBezTo>
                  <a:lnTo>
                    <a:pt x="1778" y="1054"/>
                  </a:lnTo>
                  <a:lnTo>
                    <a:pt x="1778" y="1631"/>
                  </a:lnTo>
                  <a:lnTo>
                    <a:pt x="443" y="1631"/>
                  </a:lnTo>
                  <a:lnTo>
                    <a:pt x="443" y="425"/>
                  </a:lnTo>
                  <a:close/>
                  <a:moveTo>
                    <a:pt x="2531" y="0"/>
                  </a:moveTo>
                  <a:cubicBezTo>
                    <a:pt x="2481" y="0"/>
                    <a:pt x="2431" y="16"/>
                    <a:pt x="2389" y="50"/>
                  </a:cubicBezTo>
                  <a:lnTo>
                    <a:pt x="2192" y="199"/>
                  </a:lnTo>
                  <a:cubicBezTo>
                    <a:pt x="2131" y="92"/>
                    <a:pt x="2017" y="21"/>
                    <a:pt x="1892" y="21"/>
                  </a:cubicBezTo>
                  <a:cubicBezTo>
                    <a:pt x="1887" y="21"/>
                    <a:pt x="1883" y="21"/>
                    <a:pt x="1879" y="21"/>
                  </a:cubicBezTo>
                  <a:lnTo>
                    <a:pt x="342" y="21"/>
                  </a:lnTo>
                  <a:cubicBezTo>
                    <a:pt x="336" y="21"/>
                    <a:pt x="330" y="21"/>
                    <a:pt x="324" y="21"/>
                  </a:cubicBezTo>
                  <a:cubicBezTo>
                    <a:pt x="150" y="21"/>
                    <a:pt x="10" y="157"/>
                    <a:pt x="1" y="329"/>
                  </a:cubicBezTo>
                  <a:lnTo>
                    <a:pt x="1" y="1722"/>
                  </a:lnTo>
                  <a:cubicBezTo>
                    <a:pt x="10" y="1894"/>
                    <a:pt x="150" y="2030"/>
                    <a:pt x="324" y="2030"/>
                  </a:cubicBezTo>
                  <a:cubicBezTo>
                    <a:pt x="330" y="2030"/>
                    <a:pt x="336" y="2030"/>
                    <a:pt x="342" y="2029"/>
                  </a:cubicBezTo>
                  <a:lnTo>
                    <a:pt x="1884" y="2029"/>
                  </a:lnTo>
                  <a:cubicBezTo>
                    <a:pt x="1890" y="2030"/>
                    <a:pt x="1896" y="2030"/>
                    <a:pt x="1901" y="2030"/>
                  </a:cubicBezTo>
                  <a:cubicBezTo>
                    <a:pt x="2072" y="2030"/>
                    <a:pt x="2216" y="1894"/>
                    <a:pt x="2225" y="1722"/>
                  </a:cubicBezTo>
                  <a:lnTo>
                    <a:pt x="2225" y="708"/>
                  </a:lnTo>
                  <a:lnTo>
                    <a:pt x="2682" y="358"/>
                  </a:lnTo>
                  <a:cubicBezTo>
                    <a:pt x="2773" y="290"/>
                    <a:pt x="2782" y="156"/>
                    <a:pt x="2706" y="74"/>
                  </a:cubicBezTo>
                  <a:cubicBezTo>
                    <a:pt x="2657" y="26"/>
                    <a:pt x="2594" y="0"/>
                    <a:pt x="253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17;p70">
              <a:extLst>
                <a:ext uri="{FF2B5EF4-FFF2-40B4-BE49-F238E27FC236}">
                  <a16:creationId xmlns:a16="http://schemas.microsoft.com/office/drawing/2014/main" id="{970A049C-B414-2E45-A31B-1F8BA848E542}"/>
                </a:ext>
              </a:extLst>
            </p:cNvPr>
            <p:cNvSpPr/>
            <p:nvPr/>
          </p:nvSpPr>
          <p:spPr>
            <a:xfrm>
              <a:off x="1363124" y="3604750"/>
              <a:ext cx="72859" cy="52753"/>
            </a:xfrm>
            <a:custGeom>
              <a:avLst/>
              <a:gdLst/>
              <a:ahLst/>
              <a:cxnLst/>
              <a:rect l="l" t="t" r="r" b="b"/>
              <a:pathLst>
                <a:path w="2783" h="2015" extrusionOk="0">
                  <a:moveTo>
                    <a:pt x="1778" y="405"/>
                  </a:moveTo>
                  <a:lnTo>
                    <a:pt x="1778" y="554"/>
                  </a:lnTo>
                  <a:lnTo>
                    <a:pt x="1336" y="890"/>
                  </a:lnTo>
                  <a:lnTo>
                    <a:pt x="1125" y="688"/>
                  </a:lnTo>
                  <a:cubicBezTo>
                    <a:pt x="1079" y="645"/>
                    <a:pt x="1020" y="623"/>
                    <a:pt x="960" y="623"/>
                  </a:cubicBezTo>
                  <a:cubicBezTo>
                    <a:pt x="908" y="623"/>
                    <a:pt x="856" y="640"/>
                    <a:pt x="813" y="674"/>
                  </a:cubicBezTo>
                  <a:cubicBezTo>
                    <a:pt x="722" y="746"/>
                    <a:pt x="717" y="880"/>
                    <a:pt x="798" y="957"/>
                  </a:cubicBezTo>
                  <a:lnTo>
                    <a:pt x="1154" y="1308"/>
                  </a:lnTo>
                  <a:cubicBezTo>
                    <a:pt x="1197" y="1351"/>
                    <a:pt x="1260" y="1370"/>
                    <a:pt x="1317" y="1370"/>
                  </a:cubicBezTo>
                  <a:cubicBezTo>
                    <a:pt x="1370" y="1370"/>
                    <a:pt x="1423" y="1356"/>
                    <a:pt x="1461" y="1322"/>
                  </a:cubicBezTo>
                  <a:lnTo>
                    <a:pt x="1778" y="1082"/>
                  </a:lnTo>
                  <a:lnTo>
                    <a:pt x="1778" y="1611"/>
                  </a:lnTo>
                  <a:lnTo>
                    <a:pt x="443" y="1611"/>
                  </a:lnTo>
                  <a:lnTo>
                    <a:pt x="443" y="405"/>
                  </a:lnTo>
                  <a:close/>
                  <a:moveTo>
                    <a:pt x="324" y="1"/>
                  </a:moveTo>
                  <a:cubicBezTo>
                    <a:pt x="150" y="1"/>
                    <a:pt x="10" y="137"/>
                    <a:pt x="1" y="309"/>
                  </a:cubicBezTo>
                  <a:lnTo>
                    <a:pt x="1" y="1702"/>
                  </a:lnTo>
                  <a:cubicBezTo>
                    <a:pt x="10" y="1881"/>
                    <a:pt x="154" y="2014"/>
                    <a:pt x="333" y="2014"/>
                  </a:cubicBezTo>
                  <a:cubicBezTo>
                    <a:pt x="336" y="2014"/>
                    <a:pt x="339" y="2014"/>
                    <a:pt x="342" y="2014"/>
                  </a:cubicBezTo>
                  <a:lnTo>
                    <a:pt x="1884" y="2014"/>
                  </a:lnTo>
                  <a:cubicBezTo>
                    <a:pt x="1887" y="2014"/>
                    <a:pt x="1890" y="2014"/>
                    <a:pt x="1893" y="2014"/>
                  </a:cubicBezTo>
                  <a:cubicBezTo>
                    <a:pt x="2067" y="2014"/>
                    <a:pt x="2216" y="1881"/>
                    <a:pt x="2225" y="1702"/>
                  </a:cubicBezTo>
                  <a:lnTo>
                    <a:pt x="2225" y="732"/>
                  </a:lnTo>
                  <a:lnTo>
                    <a:pt x="2682" y="381"/>
                  </a:lnTo>
                  <a:cubicBezTo>
                    <a:pt x="2773" y="314"/>
                    <a:pt x="2782" y="179"/>
                    <a:pt x="2706" y="97"/>
                  </a:cubicBezTo>
                  <a:cubicBezTo>
                    <a:pt x="2658" y="50"/>
                    <a:pt x="2595" y="25"/>
                    <a:pt x="2533" y="25"/>
                  </a:cubicBezTo>
                  <a:cubicBezTo>
                    <a:pt x="2482" y="25"/>
                    <a:pt x="2432" y="41"/>
                    <a:pt x="2389" y="73"/>
                  </a:cubicBezTo>
                  <a:lnTo>
                    <a:pt x="2389" y="78"/>
                  </a:lnTo>
                  <a:lnTo>
                    <a:pt x="2211" y="217"/>
                  </a:lnTo>
                  <a:cubicBezTo>
                    <a:pt x="2159" y="87"/>
                    <a:pt x="2035" y="1"/>
                    <a:pt x="1896" y="1"/>
                  </a:cubicBezTo>
                  <a:cubicBezTo>
                    <a:pt x="1892" y="1"/>
                    <a:pt x="1888" y="1"/>
                    <a:pt x="1884" y="1"/>
                  </a:cubicBezTo>
                  <a:lnTo>
                    <a:pt x="342" y="1"/>
                  </a:lnTo>
                  <a:cubicBezTo>
                    <a:pt x="336" y="1"/>
                    <a:pt x="330" y="1"/>
                    <a:pt x="3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5522;p67">
            <a:extLst>
              <a:ext uri="{FF2B5EF4-FFF2-40B4-BE49-F238E27FC236}">
                <a16:creationId xmlns:a16="http://schemas.microsoft.com/office/drawing/2014/main" id="{CCB1B6C8-DCCD-BB48-BEC3-D20D72559AE8}"/>
              </a:ext>
            </a:extLst>
          </p:cNvPr>
          <p:cNvGrpSpPr/>
          <p:nvPr/>
        </p:nvGrpSpPr>
        <p:grpSpPr>
          <a:xfrm>
            <a:off x="9044082" y="1944941"/>
            <a:ext cx="698104" cy="698208"/>
            <a:chOff x="2565073" y="2075876"/>
            <a:chExt cx="672482" cy="672518"/>
          </a:xfrm>
        </p:grpSpPr>
        <p:sp>
          <p:nvSpPr>
            <p:cNvPr id="47" name="Google Shape;5523;p67">
              <a:extLst>
                <a:ext uri="{FF2B5EF4-FFF2-40B4-BE49-F238E27FC236}">
                  <a16:creationId xmlns:a16="http://schemas.microsoft.com/office/drawing/2014/main" id="{9AAD1688-027E-6A40-9294-36C9CAB6C22A}"/>
                </a:ext>
              </a:extLst>
            </p:cNvPr>
            <p:cNvSpPr/>
            <p:nvPr/>
          </p:nvSpPr>
          <p:spPr>
            <a:xfrm>
              <a:off x="2642193" y="2530650"/>
              <a:ext cx="419588" cy="217743"/>
            </a:xfrm>
            <a:custGeom>
              <a:avLst/>
              <a:gdLst/>
              <a:ahLst/>
              <a:cxnLst/>
              <a:rect l="l" t="t" r="r" b="b"/>
              <a:pathLst>
                <a:path w="130611" h="67780" extrusionOk="0">
                  <a:moveTo>
                    <a:pt x="28498" y="0"/>
                  </a:moveTo>
                  <a:cubicBezTo>
                    <a:pt x="24484" y="0"/>
                    <a:pt x="20456" y="1023"/>
                    <a:pt x="16802" y="3132"/>
                  </a:cubicBezTo>
                  <a:lnTo>
                    <a:pt x="16191" y="3487"/>
                  </a:lnTo>
                  <a:cubicBezTo>
                    <a:pt x="1795" y="11796"/>
                    <a:pt x="1" y="31826"/>
                    <a:pt x="12628" y="42639"/>
                  </a:cubicBezTo>
                  <a:cubicBezTo>
                    <a:pt x="28340" y="56094"/>
                    <a:pt x="48088" y="64970"/>
                    <a:pt x="69808" y="67207"/>
                  </a:cubicBezTo>
                  <a:cubicBezTo>
                    <a:pt x="70015" y="67227"/>
                    <a:pt x="70217" y="67252"/>
                    <a:pt x="70419" y="67271"/>
                  </a:cubicBezTo>
                  <a:cubicBezTo>
                    <a:pt x="70804" y="67306"/>
                    <a:pt x="71188" y="67345"/>
                    <a:pt x="71572" y="67375"/>
                  </a:cubicBezTo>
                  <a:cubicBezTo>
                    <a:pt x="72080" y="67419"/>
                    <a:pt x="72588" y="67464"/>
                    <a:pt x="73100" y="67498"/>
                  </a:cubicBezTo>
                  <a:lnTo>
                    <a:pt x="73440" y="67523"/>
                  </a:lnTo>
                  <a:cubicBezTo>
                    <a:pt x="75877" y="67694"/>
                    <a:pt x="78323" y="67780"/>
                    <a:pt x="80773" y="67780"/>
                  </a:cubicBezTo>
                  <a:cubicBezTo>
                    <a:pt x="97672" y="67780"/>
                    <a:pt x="114788" y="63683"/>
                    <a:pt x="130611" y="55083"/>
                  </a:cubicBezTo>
                  <a:lnTo>
                    <a:pt x="106348" y="13068"/>
                  </a:lnTo>
                  <a:cubicBezTo>
                    <a:pt x="98422" y="17162"/>
                    <a:pt x="89641" y="19287"/>
                    <a:pt x="80747" y="19287"/>
                  </a:cubicBezTo>
                  <a:cubicBezTo>
                    <a:pt x="79675" y="19287"/>
                    <a:pt x="78601" y="19256"/>
                    <a:pt x="77526" y="19194"/>
                  </a:cubicBezTo>
                  <a:cubicBezTo>
                    <a:pt x="77220" y="19174"/>
                    <a:pt x="76910" y="19149"/>
                    <a:pt x="76599" y="19130"/>
                  </a:cubicBezTo>
                  <a:cubicBezTo>
                    <a:pt x="76072" y="19090"/>
                    <a:pt x="75545" y="19051"/>
                    <a:pt x="75017" y="18997"/>
                  </a:cubicBezTo>
                  <a:cubicBezTo>
                    <a:pt x="74943" y="18992"/>
                    <a:pt x="74865" y="18982"/>
                    <a:pt x="74791" y="18972"/>
                  </a:cubicBezTo>
                  <a:cubicBezTo>
                    <a:pt x="73347" y="18819"/>
                    <a:pt x="71908" y="18612"/>
                    <a:pt x="70478" y="18351"/>
                  </a:cubicBezTo>
                  <a:cubicBezTo>
                    <a:pt x="70409" y="18336"/>
                    <a:pt x="70340" y="18331"/>
                    <a:pt x="70266" y="18317"/>
                  </a:cubicBezTo>
                  <a:cubicBezTo>
                    <a:pt x="60646" y="16518"/>
                    <a:pt x="51666" y="12220"/>
                    <a:pt x="44224" y="5857"/>
                  </a:cubicBezTo>
                  <a:cubicBezTo>
                    <a:pt x="39725" y="2011"/>
                    <a:pt x="34125" y="0"/>
                    <a:pt x="28498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24;p67">
              <a:extLst>
                <a:ext uri="{FF2B5EF4-FFF2-40B4-BE49-F238E27FC236}">
                  <a16:creationId xmlns:a16="http://schemas.microsoft.com/office/drawing/2014/main" id="{581BC15F-109D-224B-9522-F92A04AFA3F6}"/>
                </a:ext>
              </a:extLst>
            </p:cNvPr>
            <p:cNvSpPr/>
            <p:nvPr/>
          </p:nvSpPr>
          <p:spPr>
            <a:xfrm>
              <a:off x="2910083" y="2420918"/>
              <a:ext cx="327379" cy="312727"/>
            </a:xfrm>
            <a:custGeom>
              <a:avLst/>
              <a:gdLst/>
              <a:ahLst/>
              <a:cxnLst/>
              <a:rect l="l" t="t" r="r" b="b"/>
              <a:pathLst>
                <a:path w="101908" h="97347" extrusionOk="0">
                  <a:moveTo>
                    <a:pt x="53377" y="1"/>
                  </a:moveTo>
                  <a:cubicBezTo>
                    <a:pt x="52884" y="9843"/>
                    <a:pt x="49823" y="19390"/>
                    <a:pt x="44495" y="27689"/>
                  </a:cubicBezTo>
                  <a:lnTo>
                    <a:pt x="44490" y="27684"/>
                  </a:lnTo>
                  <a:cubicBezTo>
                    <a:pt x="37847" y="37980"/>
                    <a:pt x="27936" y="45964"/>
                    <a:pt x="16216" y="50163"/>
                  </a:cubicBezTo>
                  <a:cubicBezTo>
                    <a:pt x="6521" y="53638"/>
                    <a:pt x="1" y="62746"/>
                    <a:pt x="1" y="73041"/>
                  </a:cubicBezTo>
                  <a:cubicBezTo>
                    <a:pt x="1" y="86873"/>
                    <a:pt x="11336" y="97347"/>
                    <a:pt x="24173" y="97347"/>
                  </a:cubicBezTo>
                  <a:cubicBezTo>
                    <a:pt x="26820" y="97347"/>
                    <a:pt x="29530" y="96902"/>
                    <a:pt x="32219" y="95949"/>
                  </a:cubicBezTo>
                  <a:cubicBezTo>
                    <a:pt x="49306" y="89897"/>
                    <a:pt x="64347" y="79537"/>
                    <a:pt x="76048" y="66171"/>
                  </a:cubicBezTo>
                  <a:cubicBezTo>
                    <a:pt x="76329" y="65870"/>
                    <a:pt x="76609" y="65570"/>
                    <a:pt x="76881" y="65254"/>
                  </a:cubicBezTo>
                  <a:cubicBezTo>
                    <a:pt x="92548" y="46905"/>
                    <a:pt x="101267" y="23751"/>
                    <a:pt x="101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25;p67">
              <a:extLst>
                <a:ext uri="{FF2B5EF4-FFF2-40B4-BE49-F238E27FC236}">
                  <a16:creationId xmlns:a16="http://schemas.microsoft.com/office/drawing/2014/main" id="{26DF8CBD-C31E-D345-95C1-12285194BC34}"/>
                </a:ext>
              </a:extLst>
            </p:cNvPr>
            <p:cNvSpPr/>
            <p:nvPr/>
          </p:nvSpPr>
          <p:spPr>
            <a:xfrm>
              <a:off x="2999034" y="2125384"/>
              <a:ext cx="238522" cy="411351"/>
            </a:xfrm>
            <a:custGeom>
              <a:avLst/>
              <a:gdLst/>
              <a:ahLst/>
              <a:cxnLst/>
              <a:rect l="l" t="t" r="r" b="b"/>
              <a:pathLst>
                <a:path w="74248" h="128047" extrusionOk="0">
                  <a:moveTo>
                    <a:pt x="24273" y="0"/>
                  </a:moveTo>
                  <a:lnTo>
                    <a:pt x="0" y="42036"/>
                  </a:lnTo>
                  <a:cubicBezTo>
                    <a:pt x="7521" y="46866"/>
                    <a:pt x="13775" y="53430"/>
                    <a:pt x="18236" y="61173"/>
                  </a:cubicBezTo>
                  <a:cubicBezTo>
                    <a:pt x="18694" y="61966"/>
                    <a:pt x="19128" y="62765"/>
                    <a:pt x="19542" y="63573"/>
                  </a:cubicBezTo>
                  <a:cubicBezTo>
                    <a:pt x="19601" y="63696"/>
                    <a:pt x="19665" y="63829"/>
                    <a:pt x="19729" y="63953"/>
                  </a:cubicBezTo>
                  <a:cubicBezTo>
                    <a:pt x="19970" y="64426"/>
                    <a:pt x="20202" y="64904"/>
                    <a:pt x="20429" y="65382"/>
                  </a:cubicBezTo>
                  <a:cubicBezTo>
                    <a:pt x="20557" y="65658"/>
                    <a:pt x="20685" y="65929"/>
                    <a:pt x="20808" y="66210"/>
                  </a:cubicBezTo>
                  <a:cubicBezTo>
                    <a:pt x="21079" y="66806"/>
                    <a:pt x="21346" y="67408"/>
                    <a:pt x="21592" y="68014"/>
                  </a:cubicBezTo>
                  <a:cubicBezTo>
                    <a:pt x="21676" y="68226"/>
                    <a:pt x="21755" y="68433"/>
                    <a:pt x="21838" y="68645"/>
                  </a:cubicBezTo>
                  <a:cubicBezTo>
                    <a:pt x="22036" y="69142"/>
                    <a:pt x="22223" y="69645"/>
                    <a:pt x="22405" y="70148"/>
                  </a:cubicBezTo>
                  <a:cubicBezTo>
                    <a:pt x="25816" y="79561"/>
                    <a:pt x="26649" y="89714"/>
                    <a:pt x="24815" y="99561"/>
                  </a:cubicBezTo>
                  <a:cubicBezTo>
                    <a:pt x="22952" y="109586"/>
                    <a:pt x="27738" y="119679"/>
                    <a:pt x="36570" y="124780"/>
                  </a:cubicBezTo>
                  <a:cubicBezTo>
                    <a:pt x="40441" y="127014"/>
                    <a:pt x="44590" y="128047"/>
                    <a:pt x="48651" y="128047"/>
                  </a:cubicBezTo>
                  <a:cubicBezTo>
                    <a:pt x="59837" y="128047"/>
                    <a:pt x="70356" y="120215"/>
                    <a:pt x="72558" y="108102"/>
                  </a:cubicBezTo>
                  <a:cubicBezTo>
                    <a:pt x="73686" y="101887"/>
                    <a:pt x="74248" y="95579"/>
                    <a:pt x="74248" y="89261"/>
                  </a:cubicBezTo>
                  <a:cubicBezTo>
                    <a:pt x="74243" y="71168"/>
                    <a:pt x="69655" y="54150"/>
                    <a:pt x="61577" y="39305"/>
                  </a:cubicBezTo>
                  <a:lnTo>
                    <a:pt x="61557" y="39315"/>
                  </a:lnTo>
                  <a:cubicBezTo>
                    <a:pt x="61123" y="38517"/>
                    <a:pt x="60680" y="37723"/>
                    <a:pt x="60222" y="36930"/>
                  </a:cubicBezTo>
                  <a:cubicBezTo>
                    <a:pt x="51178" y="21262"/>
                    <a:pt x="38694" y="8818"/>
                    <a:pt x="24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26;p67">
              <a:extLst>
                <a:ext uri="{FF2B5EF4-FFF2-40B4-BE49-F238E27FC236}">
                  <a16:creationId xmlns:a16="http://schemas.microsoft.com/office/drawing/2014/main" id="{6B83F034-6750-1343-A8CB-AA1B933732A9}"/>
                </a:ext>
              </a:extLst>
            </p:cNvPr>
            <p:cNvSpPr/>
            <p:nvPr/>
          </p:nvSpPr>
          <p:spPr>
            <a:xfrm>
              <a:off x="2740849" y="2075876"/>
              <a:ext cx="419604" cy="217734"/>
            </a:xfrm>
            <a:custGeom>
              <a:avLst/>
              <a:gdLst/>
              <a:ahLst/>
              <a:cxnLst/>
              <a:rect l="l" t="t" r="r" b="b"/>
              <a:pathLst>
                <a:path w="130616" h="67777" extrusionOk="0">
                  <a:moveTo>
                    <a:pt x="49853" y="1"/>
                  </a:moveTo>
                  <a:cubicBezTo>
                    <a:pt x="32949" y="1"/>
                    <a:pt x="15828" y="4093"/>
                    <a:pt x="0" y="12696"/>
                  </a:cubicBezTo>
                  <a:lnTo>
                    <a:pt x="24263" y="54711"/>
                  </a:lnTo>
                  <a:cubicBezTo>
                    <a:pt x="32189" y="50621"/>
                    <a:pt x="40970" y="48497"/>
                    <a:pt x="49860" y="48497"/>
                  </a:cubicBezTo>
                  <a:cubicBezTo>
                    <a:pt x="50932" y="48497"/>
                    <a:pt x="52006" y="48528"/>
                    <a:pt x="53080" y="48590"/>
                  </a:cubicBezTo>
                  <a:cubicBezTo>
                    <a:pt x="53391" y="48605"/>
                    <a:pt x="53701" y="48630"/>
                    <a:pt x="54012" y="48649"/>
                  </a:cubicBezTo>
                  <a:cubicBezTo>
                    <a:pt x="54539" y="48689"/>
                    <a:pt x="55066" y="48728"/>
                    <a:pt x="55594" y="48782"/>
                  </a:cubicBezTo>
                  <a:cubicBezTo>
                    <a:pt x="55668" y="48792"/>
                    <a:pt x="55746" y="48802"/>
                    <a:pt x="55820" y="48807"/>
                  </a:cubicBezTo>
                  <a:cubicBezTo>
                    <a:pt x="57264" y="48960"/>
                    <a:pt x="58704" y="49172"/>
                    <a:pt x="60133" y="49433"/>
                  </a:cubicBezTo>
                  <a:cubicBezTo>
                    <a:pt x="60202" y="49448"/>
                    <a:pt x="60271" y="49453"/>
                    <a:pt x="60345" y="49462"/>
                  </a:cubicBezTo>
                  <a:cubicBezTo>
                    <a:pt x="69965" y="51266"/>
                    <a:pt x="78945" y="55564"/>
                    <a:pt x="86387" y="61927"/>
                  </a:cubicBezTo>
                  <a:cubicBezTo>
                    <a:pt x="90886" y="65767"/>
                    <a:pt x="96484" y="67777"/>
                    <a:pt x="102111" y="67777"/>
                  </a:cubicBezTo>
                  <a:cubicBezTo>
                    <a:pt x="106125" y="67777"/>
                    <a:pt x="110154" y="66754"/>
                    <a:pt x="113809" y="64642"/>
                  </a:cubicBezTo>
                  <a:lnTo>
                    <a:pt x="114420" y="64292"/>
                  </a:lnTo>
                  <a:cubicBezTo>
                    <a:pt x="128816" y="55983"/>
                    <a:pt x="130615" y="35958"/>
                    <a:pt x="117988" y="25140"/>
                  </a:cubicBezTo>
                  <a:cubicBezTo>
                    <a:pt x="102271" y="11685"/>
                    <a:pt x="82523" y="2809"/>
                    <a:pt x="60803" y="572"/>
                  </a:cubicBezTo>
                  <a:cubicBezTo>
                    <a:pt x="60596" y="552"/>
                    <a:pt x="60394" y="532"/>
                    <a:pt x="60192" y="513"/>
                  </a:cubicBezTo>
                  <a:cubicBezTo>
                    <a:pt x="59808" y="473"/>
                    <a:pt x="59423" y="439"/>
                    <a:pt x="59039" y="404"/>
                  </a:cubicBezTo>
                  <a:cubicBezTo>
                    <a:pt x="58531" y="360"/>
                    <a:pt x="58023" y="320"/>
                    <a:pt x="57511" y="281"/>
                  </a:cubicBezTo>
                  <a:lnTo>
                    <a:pt x="57171" y="256"/>
                  </a:lnTo>
                  <a:cubicBezTo>
                    <a:pt x="54739" y="86"/>
                    <a:pt x="52298" y="1"/>
                    <a:pt x="4985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27;p67">
              <a:extLst>
                <a:ext uri="{FF2B5EF4-FFF2-40B4-BE49-F238E27FC236}">
                  <a16:creationId xmlns:a16="http://schemas.microsoft.com/office/drawing/2014/main" id="{9DDF3569-80B0-AD40-91BC-97902F12293B}"/>
                </a:ext>
              </a:extLst>
            </p:cNvPr>
            <p:cNvSpPr/>
            <p:nvPr/>
          </p:nvSpPr>
          <p:spPr>
            <a:xfrm>
              <a:off x="2565167" y="2090625"/>
              <a:ext cx="327379" cy="312740"/>
            </a:xfrm>
            <a:custGeom>
              <a:avLst/>
              <a:gdLst/>
              <a:ahLst/>
              <a:cxnLst/>
              <a:rect l="l" t="t" r="r" b="b"/>
              <a:pathLst>
                <a:path w="101908" h="97351" extrusionOk="0">
                  <a:moveTo>
                    <a:pt x="77732" y="1"/>
                  </a:moveTo>
                  <a:cubicBezTo>
                    <a:pt x="75086" y="1"/>
                    <a:pt x="72377" y="446"/>
                    <a:pt x="69690" y="1397"/>
                  </a:cubicBezTo>
                  <a:cubicBezTo>
                    <a:pt x="52607" y="7449"/>
                    <a:pt x="37561" y="17814"/>
                    <a:pt x="25865" y="31175"/>
                  </a:cubicBezTo>
                  <a:cubicBezTo>
                    <a:pt x="25580" y="31476"/>
                    <a:pt x="25299" y="31776"/>
                    <a:pt x="25028" y="32097"/>
                  </a:cubicBezTo>
                  <a:cubicBezTo>
                    <a:pt x="9365" y="50441"/>
                    <a:pt x="646" y="73600"/>
                    <a:pt x="1" y="97350"/>
                  </a:cubicBezTo>
                  <a:lnTo>
                    <a:pt x="48536" y="97350"/>
                  </a:lnTo>
                  <a:cubicBezTo>
                    <a:pt x="49024" y="87503"/>
                    <a:pt x="52085" y="77956"/>
                    <a:pt x="57413" y="69662"/>
                  </a:cubicBezTo>
                  <a:lnTo>
                    <a:pt x="57418" y="69662"/>
                  </a:lnTo>
                  <a:cubicBezTo>
                    <a:pt x="64061" y="59371"/>
                    <a:pt x="73977" y="51382"/>
                    <a:pt x="85697" y="47183"/>
                  </a:cubicBezTo>
                  <a:cubicBezTo>
                    <a:pt x="95382" y="43708"/>
                    <a:pt x="101907" y="34605"/>
                    <a:pt x="101907" y="24310"/>
                  </a:cubicBezTo>
                  <a:cubicBezTo>
                    <a:pt x="101907" y="10473"/>
                    <a:pt x="90570" y="1"/>
                    <a:pt x="77732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28;p67">
              <a:extLst>
                <a:ext uri="{FF2B5EF4-FFF2-40B4-BE49-F238E27FC236}">
                  <a16:creationId xmlns:a16="http://schemas.microsoft.com/office/drawing/2014/main" id="{ED2FDB22-8EC3-5441-8BD1-EB9133719EA0}"/>
                </a:ext>
              </a:extLst>
            </p:cNvPr>
            <p:cNvSpPr/>
            <p:nvPr/>
          </p:nvSpPr>
          <p:spPr>
            <a:xfrm>
              <a:off x="2565073" y="2287538"/>
              <a:ext cx="218572" cy="409555"/>
            </a:xfrm>
            <a:custGeom>
              <a:avLst/>
              <a:gdLst/>
              <a:ahLst/>
              <a:cxnLst/>
              <a:rect l="l" t="t" r="r" b="b"/>
              <a:pathLst>
                <a:path w="68038" h="127488" extrusionOk="0">
                  <a:moveTo>
                    <a:pt x="25598" y="0"/>
                  </a:moveTo>
                  <a:cubicBezTo>
                    <a:pt x="14413" y="0"/>
                    <a:pt x="3897" y="7831"/>
                    <a:pt x="1695" y="19943"/>
                  </a:cubicBezTo>
                  <a:cubicBezTo>
                    <a:pt x="567" y="26163"/>
                    <a:pt x="0" y="32466"/>
                    <a:pt x="5" y="38785"/>
                  </a:cubicBezTo>
                  <a:cubicBezTo>
                    <a:pt x="5" y="56877"/>
                    <a:pt x="4598" y="73900"/>
                    <a:pt x="12676" y="88745"/>
                  </a:cubicBezTo>
                  <a:lnTo>
                    <a:pt x="12696" y="88735"/>
                  </a:lnTo>
                  <a:cubicBezTo>
                    <a:pt x="13125" y="89533"/>
                    <a:pt x="13568" y="90327"/>
                    <a:pt x="14027" y="91120"/>
                  </a:cubicBezTo>
                  <a:cubicBezTo>
                    <a:pt x="22888" y="106463"/>
                    <a:pt x="35052" y="118705"/>
                    <a:pt x="49093" y="127488"/>
                  </a:cubicBezTo>
                  <a:cubicBezTo>
                    <a:pt x="44721" y="124742"/>
                    <a:pt x="40552" y="121677"/>
                    <a:pt x="36634" y="118316"/>
                  </a:cubicBezTo>
                  <a:cubicBezTo>
                    <a:pt x="24002" y="107503"/>
                    <a:pt x="25801" y="87473"/>
                    <a:pt x="40197" y="79164"/>
                  </a:cubicBezTo>
                  <a:lnTo>
                    <a:pt x="40808" y="78809"/>
                  </a:lnTo>
                  <a:cubicBezTo>
                    <a:pt x="44459" y="76702"/>
                    <a:pt x="48483" y="75681"/>
                    <a:pt x="52492" y="75681"/>
                  </a:cubicBezTo>
                  <a:cubicBezTo>
                    <a:pt x="58042" y="75681"/>
                    <a:pt x="63566" y="77637"/>
                    <a:pt x="68038" y="81377"/>
                  </a:cubicBezTo>
                  <a:cubicBezTo>
                    <a:pt x="63238" y="77256"/>
                    <a:pt x="59172" y="72353"/>
                    <a:pt x="56017" y="66877"/>
                  </a:cubicBezTo>
                  <a:cubicBezTo>
                    <a:pt x="55559" y="66083"/>
                    <a:pt x="55120" y="65280"/>
                    <a:pt x="54706" y="64472"/>
                  </a:cubicBezTo>
                  <a:cubicBezTo>
                    <a:pt x="54647" y="64349"/>
                    <a:pt x="54583" y="64221"/>
                    <a:pt x="54519" y="64092"/>
                  </a:cubicBezTo>
                  <a:cubicBezTo>
                    <a:pt x="54278" y="63619"/>
                    <a:pt x="54046" y="63141"/>
                    <a:pt x="53824" y="62663"/>
                  </a:cubicBezTo>
                  <a:cubicBezTo>
                    <a:pt x="53691" y="62392"/>
                    <a:pt x="53568" y="62116"/>
                    <a:pt x="53440" y="61840"/>
                  </a:cubicBezTo>
                  <a:cubicBezTo>
                    <a:pt x="53169" y="61239"/>
                    <a:pt x="52907" y="60637"/>
                    <a:pt x="52656" y="60031"/>
                  </a:cubicBezTo>
                  <a:cubicBezTo>
                    <a:pt x="52572" y="59824"/>
                    <a:pt x="52493" y="59612"/>
                    <a:pt x="52410" y="59400"/>
                  </a:cubicBezTo>
                  <a:cubicBezTo>
                    <a:pt x="52217" y="58903"/>
                    <a:pt x="52025" y="58400"/>
                    <a:pt x="51843" y="57902"/>
                  </a:cubicBezTo>
                  <a:cubicBezTo>
                    <a:pt x="48437" y="48484"/>
                    <a:pt x="47604" y="38331"/>
                    <a:pt x="49433" y="28484"/>
                  </a:cubicBezTo>
                  <a:cubicBezTo>
                    <a:pt x="51301" y="18459"/>
                    <a:pt x="46515" y="8366"/>
                    <a:pt x="37683" y="3270"/>
                  </a:cubicBezTo>
                  <a:cubicBezTo>
                    <a:pt x="33811" y="1033"/>
                    <a:pt x="29660" y="0"/>
                    <a:pt x="2559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04;p63">
            <a:extLst>
              <a:ext uri="{FF2B5EF4-FFF2-40B4-BE49-F238E27FC236}">
                <a16:creationId xmlns:a16="http://schemas.microsoft.com/office/drawing/2014/main" id="{F63B79DE-E916-804C-902F-D48FAD8A6DF6}"/>
              </a:ext>
            </a:extLst>
          </p:cNvPr>
          <p:cNvGrpSpPr/>
          <p:nvPr/>
        </p:nvGrpSpPr>
        <p:grpSpPr>
          <a:xfrm>
            <a:off x="5842865" y="2069241"/>
            <a:ext cx="505650" cy="504006"/>
            <a:chOff x="6039282" y="1042577"/>
            <a:chExt cx="734315" cy="731929"/>
          </a:xfrm>
        </p:grpSpPr>
        <p:sp>
          <p:nvSpPr>
            <p:cNvPr id="54" name="Google Shape;1705;p63">
              <a:extLst>
                <a:ext uri="{FF2B5EF4-FFF2-40B4-BE49-F238E27FC236}">
                  <a16:creationId xmlns:a16="http://schemas.microsoft.com/office/drawing/2014/main" id="{EF61B687-2299-4842-80EB-42805E3747E9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6;p63">
              <a:extLst>
                <a:ext uri="{FF2B5EF4-FFF2-40B4-BE49-F238E27FC236}">
                  <a16:creationId xmlns:a16="http://schemas.microsoft.com/office/drawing/2014/main" id="{6D18B071-1B2C-604C-B14A-D4535203D562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;p63">
              <a:extLst>
                <a:ext uri="{FF2B5EF4-FFF2-40B4-BE49-F238E27FC236}">
                  <a16:creationId xmlns:a16="http://schemas.microsoft.com/office/drawing/2014/main" id="{FD1E7EB6-1DA5-E449-A350-A08FF5F1F58E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8;p63">
              <a:extLst>
                <a:ext uri="{FF2B5EF4-FFF2-40B4-BE49-F238E27FC236}">
                  <a16:creationId xmlns:a16="http://schemas.microsoft.com/office/drawing/2014/main" id="{21E8DE52-2712-2745-8035-12F3CD24C834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09;p63">
              <a:extLst>
                <a:ext uri="{FF2B5EF4-FFF2-40B4-BE49-F238E27FC236}">
                  <a16:creationId xmlns:a16="http://schemas.microsoft.com/office/drawing/2014/main" id="{52279981-910A-A64F-9510-CA8A1FD3AE7D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0;p63">
              <a:extLst>
                <a:ext uri="{FF2B5EF4-FFF2-40B4-BE49-F238E27FC236}">
                  <a16:creationId xmlns:a16="http://schemas.microsoft.com/office/drawing/2014/main" id="{A203CA9B-6B27-634C-9540-8D41D6BAA3D7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1;p63">
              <a:extLst>
                <a:ext uri="{FF2B5EF4-FFF2-40B4-BE49-F238E27FC236}">
                  <a16:creationId xmlns:a16="http://schemas.microsoft.com/office/drawing/2014/main" id="{69E57B2E-7A12-FD49-9EB7-0E6FCE8C4FA2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2;p63">
              <a:extLst>
                <a:ext uri="{FF2B5EF4-FFF2-40B4-BE49-F238E27FC236}">
                  <a16:creationId xmlns:a16="http://schemas.microsoft.com/office/drawing/2014/main" id="{A2567E2C-D8E8-2049-9083-F036401B0D57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3;p63">
              <a:extLst>
                <a:ext uri="{FF2B5EF4-FFF2-40B4-BE49-F238E27FC236}">
                  <a16:creationId xmlns:a16="http://schemas.microsoft.com/office/drawing/2014/main" id="{C7C00C3C-A438-C740-A270-12DA1FEB0443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4;p63">
              <a:extLst>
                <a:ext uri="{FF2B5EF4-FFF2-40B4-BE49-F238E27FC236}">
                  <a16:creationId xmlns:a16="http://schemas.microsoft.com/office/drawing/2014/main" id="{A68EA434-BBE5-F248-BF59-02482CD2D45A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15;p63">
              <a:extLst>
                <a:ext uri="{FF2B5EF4-FFF2-40B4-BE49-F238E27FC236}">
                  <a16:creationId xmlns:a16="http://schemas.microsoft.com/office/drawing/2014/main" id="{FC69B650-529D-C94B-A1F2-9EA4CF05379F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6;p63">
              <a:extLst>
                <a:ext uri="{FF2B5EF4-FFF2-40B4-BE49-F238E27FC236}">
                  <a16:creationId xmlns:a16="http://schemas.microsoft.com/office/drawing/2014/main" id="{2D7BF0DB-A6A1-0546-A149-4518CBB0A848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7;p63">
              <a:extLst>
                <a:ext uri="{FF2B5EF4-FFF2-40B4-BE49-F238E27FC236}">
                  <a16:creationId xmlns:a16="http://schemas.microsoft.com/office/drawing/2014/main" id="{D2A7655E-8FFC-034F-AF89-EEAFADFFF53D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8;p63">
              <a:extLst>
                <a:ext uri="{FF2B5EF4-FFF2-40B4-BE49-F238E27FC236}">
                  <a16:creationId xmlns:a16="http://schemas.microsoft.com/office/drawing/2014/main" id="{0F101B3D-B608-AD45-A4F7-ECAF57D3CB5D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19;p63">
              <a:extLst>
                <a:ext uri="{FF2B5EF4-FFF2-40B4-BE49-F238E27FC236}">
                  <a16:creationId xmlns:a16="http://schemas.microsoft.com/office/drawing/2014/main" id="{545A1F7F-B2B7-9F45-A09F-6E9B131B9EBB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20;p63">
              <a:extLst>
                <a:ext uri="{FF2B5EF4-FFF2-40B4-BE49-F238E27FC236}">
                  <a16:creationId xmlns:a16="http://schemas.microsoft.com/office/drawing/2014/main" id="{F68435C8-1919-0F47-BBD4-FBF74BF1ACAB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21;p63">
              <a:extLst>
                <a:ext uri="{FF2B5EF4-FFF2-40B4-BE49-F238E27FC236}">
                  <a16:creationId xmlns:a16="http://schemas.microsoft.com/office/drawing/2014/main" id="{0847767D-05D2-0641-92FF-09D3B5A3087E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22;p63">
              <a:extLst>
                <a:ext uri="{FF2B5EF4-FFF2-40B4-BE49-F238E27FC236}">
                  <a16:creationId xmlns:a16="http://schemas.microsoft.com/office/drawing/2014/main" id="{D2D8A619-6C73-9745-9734-80B54D64526E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23;p63">
              <a:extLst>
                <a:ext uri="{FF2B5EF4-FFF2-40B4-BE49-F238E27FC236}">
                  <a16:creationId xmlns:a16="http://schemas.microsoft.com/office/drawing/2014/main" id="{37B2A682-F05E-F84B-BFED-5796A5D3FB80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24;p63">
              <a:extLst>
                <a:ext uri="{FF2B5EF4-FFF2-40B4-BE49-F238E27FC236}">
                  <a16:creationId xmlns:a16="http://schemas.microsoft.com/office/drawing/2014/main" id="{A475C25B-F192-1F4B-AEE0-DC6EFE8A3929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5;p63">
              <a:extLst>
                <a:ext uri="{FF2B5EF4-FFF2-40B4-BE49-F238E27FC236}">
                  <a16:creationId xmlns:a16="http://schemas.microsoft.com/office/drawing/2014/main" id="{1BE018F3-2818-444B-9C21-F8A8DE13C6C8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99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B-Tree Index</a:t>
            </a:r>
            <a:endParaRPr b="0" dirty="0"/>
          </a:p>
        </p:txBody>
      </p:sp>
      <p:sp>
        <p:nvSpPr>
          <p:cNvPr id="214" name="Google Shape;214;p21"/>
          <p:cNvSpPr txBox="1"/>
          <p:nvPr/>
        </p:nvSpPr>
        <p:spPr>
          <a:xfrm>
            <a:off x="172104" y="2490910"/>
            <a:ext cx="11880000" cy="44217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idx</a:t>
            </a:r>
            <a:r>
              <a:rPr lang="en-US" sz="1600" b="1" i="1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BTREE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</p:txBody>
      </p:sp>
      <p:sp>
        <p:nvSpPr>
          <p:cNvPr id="215" name="Google Shape;215;p21"/>
          <p:cNvSpPr txBox="1"/>
          <p:nvPr/>
        </p:nvSpPr>
        <p:spPr>
          <a:xfrm>
            <a:off x="180000" y="792937"/>
            <a:ext cx="11880000" cy="1597349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What is a B-Tree index?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Supported Operators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Less than equal to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Equal           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equal to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&gt;=</a:t>
            </a:r>
            <a:endParaRPr dirty="0"/>
          </a:p>
          <a:p>
            <a:pPr marL="678941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Greater than               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</p:txBody>
      </p:sp>
      <p:sp>
        <p:nvSpPr>
          <p:cNvPr id="216" name="Google Shape;216;p21"/>
          <p:cNvSpPr txBox="1"/>
          <p:nvPr/>
        </p:nvSpPr>
        <p:spPr>
          <a:xfrm>
            <a:off x="4686900" y="823600"/>
            <a:ext cx="7325100" cy="149182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Exo 2"/>
              <a:buNone/>
            </a:pP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Wikipedia: (</a:t>
            </a:r>
            <a:r>
              <a:rPr lang="en-US" sz="1800" b="0" i="0" u="sng" strike="noStrike" cap="none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  <a:hlinkClick r:id="rId3"/>
              </a:rPr>
              <a:t>https://en.wikipedia.org/wiki/Self-balancing_binary_search_tree</a:t>
            </a:r>
            <a:r>
              <a:rPr lang="en-US" sz="1800" b="0" i="0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Exo 2"/>
              <a:buNone/>
            </a:pPr>
            <a:r>
              <a:rPr lang="en-US" sz="1600" b="0" i="1" u="none" strike="noStrike" cap="none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In computer science, a self-balancing (or height-balanced) binary search tree is any node-based binary search tree that automatically keeps its height small in the face of arbitrary item insertions and deletions.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72100" y="3064400"/>
            <a:ext cx="11880000" cy="297000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postgres=#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admin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name = 'text%';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                                                QUERY PLAN                                                   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----------------------------------------------------------------------------------------------------------------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Index Scan using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idx_btree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on admin  (cost=0.43..8.45 rows=1 width=19) (actual time=0.015..0.015 rows=0 loops=1)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  Index Cond: ((name)::text = 'text%'::text)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Planning Time: 0.105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 Execution Time: 0.031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(4 rows)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6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F6BA41-3034-1A43-9604-3B1326E27D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r="14670"/>
          <a:stretch>
            <a:fillRect/>
          </a:stretch>
        </p:blipFill>
        <p:spPr>
          <a:xfrm>
            <a:off x="899458" y="1522582"/>
            <a:ext cx="2770188" cy="45085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67E5-1455-4C4E-835A-1DCC5075AD13}"/>
              </a:ext>
            </a:extLst>
          </p:cNvPr>
          <p:cNvGrpSpPr/>
          <p:nvPr/>
        </p:nvGrpSpPr>
        <p:grpSpPr>
          <a:xfrm>
            <a:off x="8340167" y="1522582"/>
            <a:ext cx="3364154" cy="601745"/>
            <a:chOff x="827584" y="4922584"/>
            <a:chExt cx="1830680" cy="601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C29F5-88C4-4A1A-81FC-B9BF2F29E1CA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Software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9E5934-21A8-461F-883E-BF7341C5D1A0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3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Software industries since 1998.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1BBCD-3C3B-44FD-8213-156042CB37CD}"/>
              </a:ext>
            </a:extLst>
          </p:cNvPr>
          <p:cNvGrpSpPr/>
          <p:nvPr/>
        </p:nvGrpSpPr>
        <p:grpSpPr>
          <a:xfrm>
            <a:off x="8340167" y="2269679"/>
            <a:ext cx="3364154" cy="3371734"/>
            <a:chOff x="827584" y="4922584"/>
            <a:chExt cx="1830680" cy="33717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192BDD-253D-4055-B9F5-D8A510D7A138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PostgreSQL Career</a:t>
              </a:r>
              <a:endParaRPr lang="ko-KR" altLang="en-US" sz="1400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DC5BA-D6AF-4C10-A9F5-886FD1AA93E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310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Working on PostgreSQL Since 2006.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(Associate Software Architect core Database Engine) 2006-2009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(Software Architect core Database Engine) 2011 - 2016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EnterpriseDB (Senior Software Architect core Database Engine) 2016 – 2018</a:t>
              </a:r>
            </a:p>
            <a:p>
              <a:pPr marL="285750" indent="-285750">
                <a:lnSpc>
                  <a:spcPct val="150000"/>
                </a:lnSpc>
                <a:spcBef>
                  <a:spcPts val="0"/>
                </a:spcBef>
                <a:buSzPts val="2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Percona (Senior Software Architect core Database Engine) 2018 – Present</a:t>
              </a:r>
            </a:p>
            <a:p>
              <a:pPr marL="285750" lvl="0" indent="-285750">
                <a:lnSpc>
                  <a:spcPct val="150000"/>
                </a:lnSpc>
                <a:spcBef>
                  <a:spcPts val="0"/>
                </a:spcBef>
                <a:buClr>
                  <a:srgbClr val="373737"/>
                </a:buClr>
                <a:buSzPts val="2000"/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12483-5E7A-41ED-B2C5-768E79BE80DD}"/>
              </a:ext>
            </a:extLst>
          </p:cNvPr>
          <p:cNvSpPr/>
          <p:nvPr/>
        </p:nvSpPr>
        <p:spPr>
          <a:xfrm>
            <a:off x="905523" y="4413744"/>
            <a:ext cx="2769493" cy="161692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989A0BB-E81A-4C0F-9712-D12C56A8BE6D}"/>
              </a:ext>
            </a:extLst>
          </p:cNvPr>
          <p:cNvSpPr txBox="1">
            <a:spLocks/>
          </p:cNvSpPr>
          <p:nvPr/>
        </p:nvSpPr>
        <p:spPr>
          <a:xfrm>
            <a:off x="1034596" y="4547992"/>
            <a:ext cx="2499912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dirty="0">
                <a:solidFill>
                  <a:srgbClr val="0070C0"/>
                </a:solidFill>
                <a:latin typeface="+mj-lt"/>
              </a:rPr>
              <a:t>IBRAR AHMED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029AF10C-8AB1-4293-9819-F566471FCC27}"/>
              </a:ext>
            </a:extLst>
          </p:cNvPr>
          <p:cNvSpPr txBox="1">
            <a:spLocks/>
          </p:cNvSpPr>
          <p:nvPr/>
        </p:nvSpPr>
        <p:spPr>
          <a:xfrm>
            <a:off x="1034596" y="4943920"/>
            <a:ext cx="2499912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  <a:latin typeface="+mj-lt"/>
              </a:rPr>
              <a:t>Senior Software Architect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7D6167-04AD-4380-8845-26E40C78215C}"/>
              </a:ext>
            </a:extLst>
          </p:cNvPr>
          <p:cNvSpPr txBox="1"/>
          <p:nvPr/>
        </p:nvSpPr>
        <p:spPr>
          <a:xfrm>
            <a:off x="1740876" y="5475496"/>
            <a:ext cx="186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Percona LLC</a:t>
            </a:r>
            <a:endParaRPr lang="ko-KR" altLang="en-US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9195-5A50-8043-89B9-2D54F12526D9}"/>
              </a:ext>
            </a:extLst>
          </p:cNvPr>
          <p:cNvSpPr txBox="1"/>
          <p:nvPr/>
        </p:nvSpPr>
        <p:spPr>
          <a:xfrm>
            <a:off x="4741007" y="3937608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C14F3A-4DF8-A841-A56A-40C284A8A70C}"/>
              </a:ext>
            </a:extLst>
          </p:cNvPr>
          <p:cNvSpPr txBox="1"/>
          <p:nvPr/>
        </p:nvSpPr>
        <p:spPr>
          <a:xfrm>
            <a:off x="4741007" y="48722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2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46D59-E922-0447-942C-3AF9AA2C83B0}"/>
              </a:ext>
            </a:extLst>
          </p:cNvPr>
          <p:cNvSpPr txBox="1"/>
          <p:nvPr/>
        </p:nvSpPr>
        <p:spPr>
          <a:xfrm>
            <a:off x="4741007" y="5824039"/>
            <a:ext cx="3364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2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98D5FF-A60C-5D49-BA7C-BF85BC99054E}"/>
              </a:ext>
            </a:extLst>
          </p:cNvPr>
          <p:cNvSpPr txBox="1"/>
          <p:nvPr/>
        </p:nvSpPr>
        <p:spPr>
          <a:xfrm>
            <a:off x="8340167" y="5792733"/>
            <a:ext cx="3364154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Developer's Guide</a:t>
            </a:r>
          </a:p>
          <a:p>
            <a:pPr marL="285750" lvl="1" indent="-2857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PostgreSQL 9.6 High Performance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994B3-A881-C64F-B6AF-F9939D27F7FA}"/>
              </a:ext>
            </a:extLst>
          </p:cNvPr>
          <p:cNvSpPr txBox="1"/>
          <p:nvPr/>
        </p:nvSpPr>
        <p:spPr>
          <a:xfrm>
            <a:off x="8275620" y="5448487"/>
            <a:ext cx="336415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lr>
                <a:srgbClr val="373737"/>
              </a:buClr>
              <a:buSzPts val="2000"/>
            </a:pP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PostgreSQL</a:t>
            </a:r>
            <a:r>
              <a:rPr 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Books</a:t>
            </a:r>
          </a:p>
        </p:txBody>
      </p:sp>
      <p:grpSp>
        <p:nvGrpSpPr>
          <p:cNvPr id="22" name="Google Shape;16970;p75">
            <a:extLst>
              <a:ext uri="{FF2B5EF4-FFF2-40B4-BE49-F238E27FC236}">
                <a16:creationId xmlns:a16="http://schemas.microsoft.com/office/drawing/2014/main" id="{70B1B09F-265C-7345-BA25-0D1A1856CE01}"/>
              </a:ext>
            </a:extLst>
          </p:cNvPr>
          <p:cNvGrpSpPr/>
          <p:nvPr/>
        </p:nvGrpSpPr>
        <p:grpSpPr>
          <a:xfrm>
            <a:off x="4253183" y="4767115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7" name="Google Shape;16971;p75">
              <a:extLst>
                <a:ext uri="{FF2B5EF4-FFF2-40B4-BE49-F238E27FC236}">
                  <a16:creationId xmlns:a16="http://schemas.microsoft.com/office/drawing/2014/main" id="{ADDD582E-C925-7F47-B93B-9A12DA297162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2;p75">
              <a:extLst>
                <a:ext uri="{FF2B5EF4-FFF2-40B4-BE49-F238E27FC236}">
                  <a16:creationId xmlns:a16="http://schemas.microsoft.com/office/drawing/2014/main" id="{0ABFB0C0-9EE1-9747-92DE-C71A8D32D389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73;p75">
              <a:extLst>
                <a:ext uri="{FF2B5EF4-FFF2-40B4-BE49-F238E27FC236}">
                  <a16:creationId xmlns:a16="http://schemas.microsoft.com/office/drawing/2014/main" id="{DFECB5BA-7FBE-AF4F-8D9A-E369D1B0E8C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74;p75">
              <a:extLst>
                <a:ext uri="{FF2B5EF4-FFF2-40B4-BE49-F238E27FC236}">
                  <a16:creationId xmlns:a16="http://schemas.microsoft.com/office/drawing/2014/main" id="{18F85DB0-8A40-9B42-9972-153DA262E92E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065;p75">
            <a:extLst>
              <a:ext uri="{FF2B5EF4-FFF2-40B4-BE49-F238E27FC236}">
                <a16:creationId xmlns:a16="http://schemas.microsoft.com/office/drawing/2014/main" id="{2F6B7F4C-B8B4-8240-B724-B3D6522FDDA1}"/>
              </a:ext>
            </a:extLst>
          </p:cNvPr>
          <p:cNvGrpSpPr/>
          <p:nvPr/>
        </p:nvGrpSpPr>
        <p:grpSpPr>
          <a:xfrm>
            <a:off x="4274056" y="56815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49" name="Google Shape;17066;p75">
              <a:extLst>
                <a:ext uri="{FF2B5EF4-FFF2-40B4-BE49-F238E27FC236}">
                  <a16:creationId xmlns:a16="http://schemas.microsoft.com/office/drawing/2014/main" id="{BEA0FC39-2FDA-6A4B-AC21-EFC0F3B0077D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067;p75">
              <a:extLst>
                <a:ext uri="{FF2B5EF4-FFF2-40B4-BE49-F238E27FC236}">
                  <a16:creationId xmlns:a16="http://schemas.microsoft.com/office/drawing/2014/main" id="{CB1DE677-1091-794E-A3D3-9539EC37DC97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68;p75">
              <a:extLst>
                <a:ext uri="{FF2B5EF4-FFF2-40B4-BE49-F238E27FC236}">
                  <a16:creationId xmlns:a16="http://schemas.microsoft.com/office/drawing/2014/main" id="{422CAF92-FAA1-0647-B540-0E8F5EFA366B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69;p75">
              <a:extLst>
                <a:ext uri="{FF2B5EF4-FFF2-40B4-BE49-F238E27FC236}">
                  <a16:creationId xmlns:a16="http://schemas.microsoft.com/office/drawing/2014/main" id="{3D4960EE-06EF-8549-A1D8-B2C106D85908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70;p75">
              <a:extLst>
                <a:ext uri="{FF2B5EF4-FFF2-40B4-BE49-F238E27FC236}">
                  <a16:creationId xmlns:a16="http://schemas.microsoft.com/office/drawing/2014/main" id="{426C9450-6288-8D4C-8387-5DB9E9F7B212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71;p75">
              <a:extLst>
                <a:ext uri="{FF2B5EF4-FFF2-40B4-BE49-F238E27FC236}">
                  <a16:creationId xmlns:a16="http://schemas.microsoft.com/office/drawing/2014/main" id="{A86E44E7-EFB0-064B-96B3-079F72962679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2;p75">
              <a:extLst>
                <a:ext uri="{FF2B5EF4-FFF2-40B4-BE49-F238E27FC236}">
                  <a16:creationId xmlns:a16="http://schemas.microsoft.com/office/drawing/2014/main" id="{EB41E621-B015-C148-A168-599AC87EDD51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73;p75">
              <a:extLst>
                <a:ext uri="{FF2B5EF4-FFF2-40B4-BE49-F238E27FC236}">
                  <a16:creationId xmlns:a16="http://schemas.microsoft.com/office/drawing/2014/main" id="{2E7BC7C3-08EA-B349-9476-4C7CDDE1D0DA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74;p75">
              <a:extLst>
                <a:ext uri="{FF2B5EF4-FFF2-40B4-BE49-F238E27FC236}">
                  <a16:creationId xmlns:a16="http://schemas.microsoft.com/office/drawing/2014/main" id="{CBA259EA-7693-3240-BBB4-799353FC5D80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7206;p75">
            <a:extLst>
              <a:ext uri="{FF2B5EF4-FFF2-40B4-BE49-F238E27FC236}">
                <a16:creationId xmlns:a16="http://schemas.microsoft.com/office/drawing/2014/main" id="{3B26565C-A9C7-CC48-A122-BCE242AFCF48}"/>
              </a:ext>
            </a:extLst>
          </p:cNvPr>
          <p:cNvGrpSpPr/>
          <p:nvPr/>
        </p:nvGrpSpPr>
        <p:grpSpPr>
          <a:xfrm>
            <a:off x="4212422" y="3891378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59" name="Google Shape;17207;p75">
              <a:extLst>
                <a:ext uri="{FF2B5EF4-FFF2-40B4-BE49-F238E27FC236}">
                  <a16:creationId xmlns:a16="http://schemas.microsoft.com/office/drawing/2014/main" id="{4C4D0225-0169-CE42-B0BA-B81CBF0ECADD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08;p75">
              <a:extLst>
                <a:ext uri="{FF2B5EF4-FFF2-40B4-BE49-F238E27FC236}">
                  <a16:creationId xmlns:a16="http://schemas.microsoft.com/office/drawing/2014/main" id="{F9313CBC-1607-CC41-B3E6-883F720BFA60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209;p75">
              <a:extLst>
                <a:ext uri="{FF2B5EF4-FFF2-40B4-BE49-F238E27FC236}">
                  <a16:creationId xmlns:a16="http://schemas.microsoft.com/office/drawing/2014/main" id="{CC0445A4-B953-EC47-BB7B-BB5F8E1746EC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7210;p75">
              <a:extLst>
                <a:ext uri="{FF2B5EF4-FFF2-40B4-BE49-F238E27FC236}">
                  <a16:creationId xmlns:a16="http://schemas.microsoft.com/office/drawing/2014/main" id="{FE5DC5C5-9D50-C440-8757-6BD18DB745E2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11;p75">
              <a:extLst>
                <a:ext uri="{FF2B5EF4-FFF2-40B4-BE49-F238E27FC236}">
                  <a16:creationId xmlns:a16="http://schemas.microsoft.com/office/drawing/2014/main" id="{FFC4D3B5-BDAB-6E4A-8265-7B89F73A911D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297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B-Tree Index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3642656" cy="24492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id, 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  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8   | 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EA2E55-984D-7F4D-9DA7-31E41E36B89C}"/>
              </a:ext>
            </a:extLst>
          </p:cNvPr>
          <p:cNvGrpSpPr/>
          <p:nvPr/>
        </p:nvGrpSpPr>
        <p:grpSpPr>
          <a:xfrm>
            <a:off x="0" y="3632281"/>
            <a:ext cx="11858773" cy="2810162"/>
            <a:chOff x="138113" y="3429000"/>
            <a:chExt cx="11858773" cy="281016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AB98BE-E264-E642-BDB5-7A7C9455F6AC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CAC4CD-AF6F-4746-BC23-9727DAE93835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1BBD023-DB80-0544-B291-4095C49BEA53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E0481D4-26C8-1C4C-8960-C85BC09706C5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3CDCE3D-CD14-2148-AC24-F37C8F350371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18D78E-E96A-E74D-A4EC-FDE6B7F49520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8000B7-D620-D347-9587-6593139ED75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641C925-8B42-164F-B419-AB548194A95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676C3BF-8A1D-9148-8ED7-10442F8A2DF6}"/>
                  </a:ext>
                </a:extLst>
              </p:cNvPr>
              <p:cNvCxnSpPr>
                <a:cxnSpLocks/>
                <a:stCxn id="108" idx="3"/>
                <a:endCxn id="104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6D377EB-9A26-C94D-AA6A-E322984D017F}"/>
                  </a:ext>
                </a:extLst>
              </p:cNvPr>
              <p:cNvCxnSpPr>
                <a:cxnSpLocks/>
                <a:stCxn id="104" idx="3"/>
                <a:endCxn id="105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2F6B5A-C550-384A-84D8-FD7506AF5C0C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7699FA8-0242-E84B-9B50-6CC5DBD32F3E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F49931-60CE-8B4B-8B8B-45F377A74CFA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FF9960-84A0-5140-BAEB-E56C30C2A388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73BC929-E133-CA46-97C5-1069E7A1F2B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E361342-2616-154F-8A17-7503301ECE7B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6E2E112-B2B3-3C4D-9E34-8146BC6A481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5FDE555-CA48-A841-9B59-CD3817D48814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5F98A65-0E3B-2F4B-AF3A-AC23A9707E3C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3BB69E-6397-0D41-BA5D-BC555324E4E8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5539991-12F8-F041-ADEF-5DE85A55FE30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69FFFDF-ECF0-1848-A9A4-4F48B4D35D2A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B5C49D0-5263-8547-8F14-B9B84211BDE6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277BEF-A5E8-E943-97A3-BC5A87DCE689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C0DEE5-2285-0545-8732-934E8E8EB2E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A5E6300-5040-6240-BD17-CC169A91FDF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637465-11A8-A14A-8BE1-EE0E8D330C00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AAB2DC91-FCF6-0941-B45D-00ED681EB9C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763DC6-30F9-5E4E-8A7A-AAEFD0F5CEA2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6B832F27-ABB2-4C45-97D5-4A6DDF4F8747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DF834A60-E87A-BE4B-B7B3-A4F5C5D306AB}"/>
                  </a:ext>
                </a:extLst>
              </p:cNvPr>
              <p:cNvCxnSpPr>
                <a:cxnSpLocks/>
                <a:stCxn id="108" idx="2"/>
                <a:endCxn id="109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5CCFDD6A-287E-6744-AD77-C3D698B4C390}"/>
                  </a:ext>
                </a:extLst>
              </p:cNvPr>
              <p:cNvCxnSpPr>
                <a:cxnSpLocks/>
                <a:stCxn id="104" idx="2"/>
                <a:endCxn id="119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A87D5C89-FE4D-DD4E-9C93-A1308241C1A6}"/>
                  </a:ext>
                </a:extLst>
              </p:cNvPr>
              <p:cNvCxnSpPr>
                <a:cxnSpLocks/>
                <a:stCxn id="105" idx="2"/>
                <a:endCxn id="122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eft Brace 130">
                <a:extLst>
                  <a:ext uri="{FF2B5EF4-FFF2-40B4-BE49-F238E27FC236}">
                    <a16:creationId xmlns:a16="http://schemas.microsoft.com/office/drawing/2014/main" id="{A749EE69-0ADD-334B-8F4B-7093DC32B10C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2B554D-EF8F-1146-B005-95CA282D442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46E02D31-FF81-9546-A990-A3743A23D1E3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667AC291-D552-EA43-A23C-9D17D867585D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2EA611-BD09-3342-883A-5DBDFAC01F62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21CF8C-EE25-814B-9D5E-77B9973EAC3E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041F010-5D1F-834E-8CA0-5D9952BF730A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CF2AA3-8E24-C742-AF6D-B0C184703EB6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5E6F521-AE7C-9D4B-A1C2-AB1FE88CA26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FF57F4-1D1D-FC44-A5FB-DFA2857BDC49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DEC89-CC8D-5A4A-8146-77EF2300DFF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06AA30-F03C-1845-976E-AF7223378E46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FC8C20C-36E8-A84A-9320-B7FFEE2C49DF}"/>
                  </a:ext>
                </a:extLst>
              </p:cNvPr>
              <p:cNvCxnSpPr>
                <a:cxnSpLocks/>
                <a:stCxn id="74" idx="3"/>
                <a:endCxn id="70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FFF32D5-BC4B-8B4F-86C1-BC4C4DD0BA01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231434-C357-E640-A674-BD9C63ADF046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AD7284-C933-D945-B727-325E1A59D350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B6B3E1-2628-F14E-A8EE-D646EE13D36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F2347F-4F96-F64D-A6C1-A2D44AB5EE9D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5DF3F0-40A6-BD42-976E-59027146F01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1D51292-3B06-8B4D-8B0A-397EFB2881B8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6CB633-5FA8-5341-ABF2-9032F52FE85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964CD6C-A4FE-9C44-94A8-0A0F8077F745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32C792-9BC0-F941-BA34-2B654D12A29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AC2D33-281A-DF4E-B885-DC409BBC87C1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0ED138-E648-F448-AC80-8174BB68A50F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6B75369-6B78-9A46-B314-D64E8F7D184B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6CA49D-0135-CD46-A2AD-708DEF3134D2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83F1E44-ACAC-F44F-9ECE-5101AF76E6DB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36527-74D4-9843-BF57-76216FDA33D5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61AD198-A955-3841-82EC-641A140B6B0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78A2E3-469A-7A41-8BAF-F82758A90622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91" name="Left Brace 90">
                <a:extLst>
                  <a:ext uri="{FF2B5EF4-FFF2-40B4-BE49-F238E27FC236}">
                    <a16:creationId xmlns:a16="http://schemas.microsoft.com/office/drawing/2014/main" id="{C16480F7-CD2F-F14C-B514-EDEB920CCAB2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68B3EC-5FB1-4247-9ACD-88A2C191C1D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5DA591F0-1518-9946-AAFE-3F53BCC74442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A6516860-7A37-274E-B920-AFD26DA080B6}"/>
                  </a:ext>
                </a:extLst>
              </p:cNvPr>
              <p:cNvCxnSpPr>
                <a:stCxn id="74" idx="2"/>
                <a:endCxn id="75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61E81FD-F4DE-294F-84FC-7B6AD0D40EC8}"/>
                  </a:ext>
                </a:extLst>
              </p:cNvPr>
              <p:cNvCxnSpPr>
                <a:stCxn id="70" idx="2"/>
                <a:endCxn id="85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>
                <a:extLst>
                  <a:ext uri="{FF2B5EF4-FFF2-40B4-BE49-F238E27FC236}">
                    <a16:creationId xmlns:a16="http://schemas.microsoft.com/office/drawing/2014/main" id="{7FCCEEB5-0DBB-1244-B649-BF9214473C0C}"/>
                  </a:ext>
                </a:extLst>
              </p:cNvPr>
              <p:cNvCxnSpPr>
                <a:stCxn id="71" idx="2"/>
                <a:endCxn id="88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BE3BBF7A-3253-4C4F-9286-412E0416E0B7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2546F7-03BC-8844-827F-E678228F973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40395-1D27-3C40-A359-98D265406FBD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A778-A80F-9F45-812F-4579A6154C55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F0B165E-867F-B041-B6F7-BF9BE7287397}"/>
              </a:ext>
            </a:extLst>
          </p:cNvPr>
          <p:cNvGrpSpPr/>
          <p:nvPr/>
        </p:nvGrpSpPr>
        <p:grpSpPr>
          <a:xfrm>
            <a:off x="4003689" y="946133"/>
            <a:ext cx="7647065" cy="2659646"/>
            <a:chOff x="3957913" y="974708"/>
            <a:chExt cx="7692841" cy="3148989"/>
          </a:xfrm>
        </p:grpSpPr>
        <p:sp>
          <p:nvSpPr>
            <p:cNvPr id="236" name="Left Brace 235">
              <a:extLst>
                <a:ext uri="{FF2B5EF4-FFF2-40B4-BE49-F238E27FC236}">
                  <a16:creationId xmlns:a16="http://schemas.microsoft.com/office/drawing/2014/main" id="{30A222A9-A1C7-3445-8E28-BBDDBC17183A}"/>
                </a:ext>
              </a:extLst>
            </p:cNvPr>
            <p:cNvSpPr/>
            <p:nvPr/>
          </p:nvSpPr>
          <p:spPr>
            <a:xfrm rot="16200000">
              <a:off x="7718596" y="-494005"/>
              <a:ext cx="133273" cy="7654639"/>
            </a:xfrm>
            <a:prstGeom prst="leftBrace">
              <a:avLst>
                <a:gd name="adj1" fmla="val 8333"/>
                <a:gd name="adj2" fmla="val 489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E32805-9BAF-3444-8C1B-5BDA10FA68C6}"/>
                </a:ext>
              </a:extLst>
            </p:cNvPr>
            <p:cNvGrpSpPr/>
            <p:nvPr/>
          </p:nvGrpSpPr>
          <p:grpSpPr>
            <a:xfrm>
              <a:off x="7331162" y="974708"/>
              <a:ext cx="1291359" cy="384527"/>
              <a:chOff x="5476461" y="3985591"/>
              <a:chExt cx="1858617" cy="4472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8CC37F-15D8-3941-B036-8CF8A6CAB3AF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47C19-E01E-7C49-8E19-8849999D729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0C7BB0-8D07-EB4C-9A61-3327E442F536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18A703-9C32-F045-8A6F-B5FF00BD26D7}"/>
                </a:ext>
              </a:extLst>
            </p:cNvPr>
            <p:cNvGrpSpPr/>
            <p:nvPr/>
          </p:nvGrpSpPr>
          <p:grpSpPr>
            <a:xfrm>
              <a:off x="4766039" y="1712722"/>
              <a:ext cx="1291359" cy="384527"/>
              <a:chOff x="5476461" y="3985591"/>
              <a:chExt cx="1858617" cy="44726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2F4C775-7BC3-2A41-B2B7-DD98FFFAD6FE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5162C5-C6E9-A843-9E0A-4AC090C5DA05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DE5682-5141-364C-A85E-41ED7B9686F4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851CB6-D956-E147-82F5-A63FA5654D33}"/>
                </a:ext>
              </a:extLst>
            </p:cNvPr>
            <p:cNvGrpSpPr/>
            <p:nvPr/>
          </p:nvGrpSpPr>
          <p:grpSpPr>
            <a:xfrm>
              <a:off x="7338067" y="1677104"/>
              <a:ext cx="1291359" cy="384527"/>
              <a:chOff x="5476461" y="3985591"/>
              <a:chExt cx="1858617" cy="44726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734630-BEC3-AE4E-9AD2-6FABBFA451E7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3DB5D4-3FA9-B043-ADCB-FC0C1EEEBA8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CFD708-E784-8045-894D-7B54D06C8ED0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58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D2DA79-83C4-BB4B-9A10-685115B766EA}"/>
                </a:ext>
              </a:extLst>
            </p:cNvPr>
            <p:cNvGrpSpPr/>
            <p:nvPr/>
          </p:nvGrpSpPr>
          <p:grpSpPr>
            <a:xfrm>
              <a:off x="9946622" y="1660295"/>
              <a:ext cx="1291359" cy="384527"/>
              <a:chOff x="5476461" y="3985591"/>
              <a:chExt cx="1858617" cy="4472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8D3CBD5-BFB0-0A4A-9D77-57486B0F1E4B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1E90AB2-18A6-4541-912A-CC31E8BE7562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74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4C995DB-6CD6-6F44-BE4F-929CECEBB833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713886-61C1-E747-9523-A27DA0AF0A9B}"/>
                </a:ext>
              </a:extLst>
            </p:cNvPr>
            <p:cNvGrpSpPr/>
            <p:nvPr/>
          </p:nvGrpSpPr>
          <p:grpSpPr>
            <a:xfrm>
              <a:off x="6552041" y="2342151"/>
              <a:ext cx="2501265" cy="383787"/>
              <a:chOff x="4945139" y="5748699"/>
              <a:chExt cx="3870338" cy="4710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8FCB7C-A454-8F41-A6B4-28BC71AEAC0F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E8AE6B-3F8F-5746-8283-30216F509B6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54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EA8F39F-9DCA-AC4E-B837-C2D76D881688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61CE060-B87C-7548-B01F-E6777B1D5AE3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BBE033F-CBD2-284B-B694-B45F6EE5B023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39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978DB13-BB91-8346-864F-C81845A7661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5A94C0B-DEC8-C247-B90F-EC8DD3415CB9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D52D30E-5AA6-1B4C-9243-783316A5E58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1F57027-C59D-3F4B-8F41-49855B85FC99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58</a:t>
                  </a: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366057B-3FB3-3E44-846C-380E845C192C}"/>
                </a:ext>
              </a:extLst>
            </p:cNvPr>
            <p:cNvGrpSpPr/>
            <p:nvPr/>
          </p:nvGrpSpPr>
          <p:grpSpPr>
            <a:xfrm>
              <a:off x="3967437" y="2358031"/>
              <a:ext cx="2501265" cy="383785"/>
              <a:chOff x="4945138" y="5748699"/>
              <a:chExt cx="3870339" cy="47099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40917D7-5C2D-F947-8F9D-8FAC39BD3C45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A31A6E-CFE4-2C43-950F-8FF223A2163B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E9C4B4D-487D-C744-899A-87FA6DD6A0BA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EBC683B-F9A2-7A46-A51B-FA40144079B9}"/>
                  </a:ext>
                </a:extLst>
              </p:cNvPr>
              <p:cNvGrpSpPr/>
              <p:nvPr/>
            </p:nvGrpSpPr>
            <p:grpSpPr>
              <a:xfrm>
                <a:off x="4945138" y="5769339"/>
                <a:ext cx="1235765" cy="450359"/>
                <a:chOff x="6262425" y="5755763"/>
                <a:chExt cx="1235765" cy="450359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225AF88-5B7B-FE48-9D9A-7EB4F7617980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91288CE-68EB-BD45-ACD3-927368D51CE1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ED70C84-BCCB-144D-8959-8A45AB5403AC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614697E-9E68-A44A-AB2B-2296B797C16F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347</a:t>
                  </a: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83D1FF-883B-9145-B9F8-A0E7CDFDD90B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32</a:t>
                  </a:r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3BF5873-0031-BD40-A5D8-459985038454}"/>
                </a:ext>
              </a:extLst>
            </p:cNvPr>
            <p:cNvGrpSpPr/>
            <p:nvPr/>
          </p:nvGrpSpPr>
          <p:grpSpPr>
            <a:xfrm>
              <a:off x="9149489" y="2334210"/>
              <a:ext cx="2501265" cy="383787"/>
              <a:chOff x="4945139" y="5748699"/>
              <a:chExt cx="3870338" cy="471001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9EEE839-11DD-3447-8D0C-9F48727D1D18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88F3516-082F-3548-827B-5F5904D62F5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4C64E6B-3EE7-AC4F-BCDF-05C3BA92E9E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74</a:t>
                  </a: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6D0EB2A-78E1-984F-AC4E-6A4445654C8E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5D4E349-C7CB-7B4C-8A74-69970BBED469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44CF471-D747-4D4B-B0BD-3B7F5C1BFC90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69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FC0F4C-9E74-3B48-9EDA-5B0DA64AE8F5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7EEE791-A14E-C74D-BBA4-AA89835BEADA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105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DD5392E-A17B-444C-A69A-454115D8BF33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</p:grpSp>
        </p:grp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07C782D2-7A95-F543-AC02-F109AEE80FC6}"/>
                </a:ext>
              </a:extLst>
            </p:cNvPr>
            <p:cNvCxnSpPr>
              <a:cxnSpLocks/>
              <a:stCxn id="2" idx="1"/>
              <a:endCxn id="51" idx="0"/>
            </p:cNvCxnSpPr>
            <p:nvPr/>
          </p:nvCxnSpPr>
          <p:spPr>
            <a:xfrm rot="10800000" flipV="1">
              <a:off x="5411719" y="1166971"/>
              <a:ext cx="1919443" cy="5457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DEA3F79F-5F17-DF4F-B0B0-0E1BBFDA78DE}"/>
                </a:ext>
              </a:extLst>
            </p:cNvPr>
            <p:cNvCxnSpPr>
              <a:cxnSpLocks/>
              <a:stCxn id="9" idx="3"/>
              <a:endCxn id="138" idx="1"/>
            </p:cNvCxnSpPr>
            <p:nvPr/>
          </p:nvCxnSpPr>
          <p:spPr>
            <a:xfrm>
              <a:off x="8622521" y="1166972"/>
              <a:ext cx="1324101" cy="685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9F5941-3FC5-DF4C-9BB8-9C493042F7E1}"/>
                </a:ext>
              </a:extLst>
            </p:cNvPr>
            <p:cNvCxnSpPr>
              <a:stCxn id="7" idx="2"/>
              <a:endCxn id="55" idx="0"/>
            </p:cNvCxnSpPr>
            <p:nvPr/>
          </p:nvCxnSpPr>
          <p:spPr>
            <a:xfrm>
              <a:off x="7976842" y="1359235"/>
              <a:ext cx="6906" cy="317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B0DAD24-0006-8546-854E-EFAE4038F1FE}"/>
                </a:ext>
              </a:extLst>
            </p:cNvPr>
            <p:cNvCxnSpPr>
              <a:cxnSpLocks/>
              <a:stCxn id="54" idx="1"/>
              <a:endCxn id="144" idx="0"/>
            </p:cNvCxnSpPr>
            <p:nvPr/>
          </p:nvCxnSpPr>
          <p:spPr>
            <a:xfrm flipH="1">
              <a:off x="7150480" y="1869368"/>
              <a:ext cx="187588" cy="48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F231565-FAEF-9D40-B7E2-4308F950ACF0}"/>
                </a:ext>
              </a:extLst>
            </p:cNvPr>
            <p:cNvCxnSpPr>
              <a:cxnSpLocks/>
              <a:stCxn id="55" idx="2"/>
              <a:endCxn id="135" idx="0"/>
            </p:cNvCxnSpPr>
            <p:nvPr/>
          </p:nvCxnSpPr>
          <p:spPr>
            <a:xfrm>
              <a:off x="7983747" y="2061631"/>
              <a:ext cx="18049" cy="28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B86D92CB-93AA-334F-A92E-0D21AD321292}"/>
                </a:ext>
              </a:extLst>
            </p:cNvPr>
            <p:cNvCxnSpPr>
              <a:cxnSpLocks/>
              <a:stCxn id="56" idx="3"/>
              <a:endCxn id="147" idx="0"/>
            </p:cNvCxnSpPr>
            <p:nvPr/>
          </p:nvCxnSpPr>
          <p:spPr>
            <a:xfrm>
              <a:off x="8629427" y="1869368"/>
              <a:ext cx="223686" cy="47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DCBEC08-48A7-6645-A7F2-049C34AE5049}"/>
                </a:ext>
              </a:extLst>
            </p:cNvPr>
            <p:cNvCxnSpPr>
              <a:cxnSpLocks/>
              <a:stCxn id="50" idx="1"/>
              <a:endCxn id="165" idx="0"/>
            </p:cNvCxnSpPr>
            <p:nvPr/>
          </p:nvCxnSpPr>
          <p:spPr>
            <a:xfrm flipH="1">
              <a:off x="4565876" y="1904986"/>
              <a:ext cx="200162" cy="46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C76E6B6-13EC-F249-897A-7421A34EC2C0}"/>
                </a:ext>
              </a:extLst>
            </p:cNvPr>
            <p:cNvCxnSpPr>
              <a:cxnSpLocks/>
              <a:stCxn id="51" idx="2"/>
              <a:endCxn id="167" idx="0"/>
            </p:cNvCxnSpPr>
            <p:nvPr/>
          </p:nvCxnSpPr>
          <p:spPr>
            <a:xfrm>
              <a:off x="5411719" y="2097249"/>
              <a:ext cx="5474" cy="266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6B4BC9A-624B-3D47-8AC2-D1C9092F4DF3}"/>
                </a:ext>
              </a:extLst>
            </p:cNvPr>
            <p:cNvCxnSpPr>
              <a:cxnSpLocks/>
              <a:stCxn id="52" idx="3"/>
              <a:endCxn id="163" idx="0"/>
            </p:cNvCxnSpPr>
            <p:nvPr/>
          </p:nvCxnSpPr>
          <p:spPr>
            <a:xfrm>
              <a:off x="6057398" y="1904986"/>
              <a:ext cx="211112" cy="453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6D711D6B-7853-8D40-8D63-9F5CCCBFEB0B}"/>
                </a:ext>
              </a:extLst>
            </p:cNvPr>
            <p:cNvCxnSpPr>
              <a:cxnSpLocks/>
              <a:stCxn id="138" idx="1"/>
              <a:endCxn id="175" idx="0"/>
            </p:cNvCxnSpPr>
            <p:nvPr/>
          </p:nvCxnSpPr>
          <p:spPr>
            <a:xfrm flipH="1">
              <a:off x="9747928" y="1852559"/>
              <a:ext cx="198694" cy="498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1267B69-9C07-174F-BF43-CC16052079C5}"/>
                </a:ext>
              </a:extLst>
            </p:cNvPr>
            <p:cNvCxnSpPr>
              <a:cxnSpLocks/>
              <a:stCxn id="139" idx="2"/>
              <a:endCxn id="177" idx="0"/>
            </p:cNvCxnSpPr>
            <p:nvPr/>
          </p:nvCxnSpPr>
          <p:spPr>
            <a:xfrm>
              <a:off x="10592302" y="2044823"/>
              <a:ext cx="6942" cy="295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12B830F-F4CB-BC4E-8C5C-E5BB8836E944}"/>
                </a:ext>
              </a:extLst>
            </p:cNvPr>
            <p:cNvCxnSpPr>
              <a:cxnSpLocks/>
              <a:stCxn id="140" idx="3"/>
              <a:endCxn id="173" idx="0"/>
            </p:cNvCxnSpPr>
            <p:nvPr/>
          </p:nvCxnSpPr>
          <p:spPr>
            <a:xfrm>
              <a:off x="11237981" y="1852559"/>
              <a:ext cx="212580" cy="481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9C58F34-1E68-E347-8601-3ADF2AD83BC7}"/>
                </a:ext>
              </a:extLst>
            </p:cNvPr>
            <p:cNvSpPr txBox="1"/>
            <p:nvPr/>
          </p:nvSpPr>
          <p:spPr>
            <a:xfrm>
              <a:off x="7246179" y="3431330"/>
              <a:ext cx="811470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K" sz="3200" dirty="0">
                  <a:latin typeface="Fairwater Script" panose="020F0502020204030204" pitchFamily="34" charset="0"/>
                  <a:cs typeface="Fairwater Script" panose="020F0502020204030204" pitchFamily="34" charset="0"/>
                </a:rPr>
                <a:t>ctid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878B3BA-C69F-5A4A-8941-25781641AA50}"/>
                </a:ext>
              </a:extLst>
            </p:cNvPr>
            <p:cNvSpPr/>
            <p:nvPr/>
          </p:nvSpPr>
          <p:spPr>
            <a:xfrm>
              <a:off x="7792077" y="27940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BF63ED2-B4C0-724B-BE92-02A1D7C977B6}"/>
                </a:ext>
              </a:extLst>
            </p:cNvPr>
            <p:cNvSpPr/>
            <p:nvPr/>
          </p:nvSpPr>
          <p:spPr>
            <a:xfrm>
              <a:off x="7393832" y="279661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(2,8)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CA5D53-C885-8E41-9DC6-3CA319E907CF}"/>
                </a:ext>
              </a:extLst>
            </p:cNvPr>
            <p:cNvSpPr/>
            <p:nvPr/>
          </p:nvSpPr>
          <p:spPr>
            <a:xfrm>
              <a:off x="6940761" y="280531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F67D303-7BEF-C547-A7FE-89AC22279C3D}"/>
                </a:ext>
              </a:extLst>
            </p:cNvPr>
            <p:cNvSpPr/>
            <p:nvPr/>
          </p:nvSpPr>
          <p:spPr>
            <a:xfrm>
              <a:off x="6542516" y="280789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369248D-1854-504B-80BD-C214707F8E4B}"/>
                </a:ext>
              </a:extLst>
            </p:cNvPr>
            <p:cNvSpPr/>
            <p:nvPr/>
          </p:nvSpPr>
          <p:spPr>
            <a:xfrm>
              <a:off x="8643394" y="2788167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9FDBC7-875B-0B43-B7EA-68C7A3396725}"/>
                </a:ext>
              </a:extLst>
            </p:cNvPr>
            <p:cNvSpPr/>
            <p:nvPr/>
          </p:nvSpPr>
          <p:spPr>
            <a:xfrm>
              <a:off x="8245149" y="2790743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(3,2)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E4951A-7768-144D-807E-900FC88E055D}"/>
                </a:ext>
              </a:extLst>
            </p:cNvPr>
            <p:cNvSpPr/>
            <p:nvPr/>
          </p:nvSpPr>
          <p:spPr>
            <a:xfrm>
              <a:off x="5207474" y="281022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(1,3)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DF06984-6927-4748-BCB9-D6E549D3060B}"/>
                </a:ext>
              </a:extLst>
            </p:cNvPr>
            <p:cNvSpPr/>
            <p:nvPr/>
          </p:nvSpPr>
          <p:spPr>
            <a:xfrm>
              <a:off x="4809229" y="281280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9C20217-BDF3-2E41-AE60-C5B970AB9491}"/>
                </a:ext>
              </a:extLst>
            </p:cNvPr>
            <p:cNvSpPr/>
            <p:nvPr/>
          </p:nvSpPr>
          <p:spPr>
            <a:xfrm>
              <a:off x="4356157" y="2821509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76F6E9E-8309-A140-AF76-9C78CFE763DF}"/>
                </a:ext>
              </a:extLst>
            </p:cNvPr>
            <p:cNvSpPr/>
            <p:nvPr/>
          </p:nvSpPr>
          <p:spPr>
            <a:xfrm>
              <a:off x="3957913" y="2824085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78833D-CD52-2D44-A8CE-FAFF6949D355}"/>
                </a:ext>
              </a:extLst>
            </p:cNvPr>
            <p:cNvSpPr/>
            <p:nvPr/>
          </p:nvSpPr>
          <p:spPr>
            <a:xfrm>
              <a:off x="6058791" y="280436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(1,8)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C58FF1F-170D-1E4A-8F5A-8472F0559289}"/>
                </a:ext>
              </a:extLst>
            </p:cNvPr>
            <p:cNvSpPr/>
            <p:nvPr/>
          </p:nvSpPr>
          <p:spPr>
            <a:xfrm>
              <a:off x="5660546" y="28069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458E446-2D78-B64D-BD44-C50A8D689108}"/>
                </a:ext>
              </a:extLst>
            </p:cNvPr>
            <p:cNvSpPr/>
            <p:nvPr/>
          </p:nvSpPr>
          <p:spPr>
            <a:xfrm>
              <a:off x="10389526" y="278593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E6B903E-F54A-014A-8261-1AEB8DA4DFAE}"/>
                </a:ext>
              </a:extLst>
            </p:cNvPr>
            <p:cNvSpPr/>
            <p:nvPr/>
          </p:nvSpPr>
          <p:spPr>
            <a:xfrm>
              <a:off x="9991281" y="278851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(4,8)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16624D4-BC06-7249-B4A3-24EDB0FC9AC8}"/>
                </a:ext>
              </a:extLst>
            </p:cNvPr>
            <p:cNvSpPr/>
            <p:nvPr/>
          </p:nvSpPr>
          <p:spPr>
            <a:xfrm>
              <a:off x="9538210" y="279721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(4,7)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15E410E-6543-1B45-B238-0E2BEF939460}"/>
                </a:ext>
              </a:extLst>
            </p:cNvPr>
            <p:cNvSpPr/>
            <p:nvPr/>
          </p:nvSpPr>
          <p:spPr>
            <a:xfrm>
              <a:off x="9139965" y="279979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(4,3)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E7D3E1-3EB5-7A48-BAFA-5B7839EBD121}"/>
                </a:ext>
              </a:extLst>
            </p:cNvPr>
            <p:cNvSpPr/>
            <p:nvPr/>
          </p:nvSpPr>
          <p:spPr>
            <a:xfrm>
              <a:off x="11240843" y="278007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(7,2)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40E132D-0587-5A4B-B59C-4FF4FA8EDF53}"/>
                </a:ext>
              </a:extLst>
            </p:cNvPr>
            <p:cNvSpPr/>
            <p:nvPr/>
          </p:nvSpPr>
          <p:spPr>
            <a:xfrm>
              <a:off x="10842598" y="278264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6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180000" y="900000"/>
            <a:ext cx="11839895" cy="44217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(id);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649704"/>
            <a:ext cx="11839895" cy="2412966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Only Scan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using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on </a:t>
            </a:r>
            <a:r>
              <a:rPr lang="en-US" sz="1600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(cost=0.56..99.20 rows=25 width=15)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b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1" y="1566453"/>
            <a:ext cx="11839895" cy="184152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dt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admin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&gt; 100000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&lt;100010;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using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on admin  (cost=0.56..99.20 rows=25 width=19)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((id &gt; 100000) AND (id &lt; 100010))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(2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3919-2244-6C40-AA92-BCC2DD28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Only Scans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893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B-Tree Index (Index Only Scans)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3642656" cy="24492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id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8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EA2E55-984D-7F4D-9DA7-31E41E36B89C}"/>
              </a:ext>
            </a:extLst>
          </p:cNvPr>
          <p:cNvGrpSpPr/>
          <p:nvPr/>
        </p:nvGrpSpPr>
        <p:grpSpPr>
          <a:xfrm>
            <a:off x="0" y="3632281"/>
            <a:ext cx="11858773" cy="2810162"/>
            <a:chOff x="138113" y="3429000"/>
            <a:chExt cx="11858773" cy="281016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AB98BE-E264-E642-BDB5-7A7C9455F6AC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CAC4CD-AF6F-4746-BC23-9727DAE93835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1BBD023-DB80-0544-B291-4095C49BEA53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E0481D4-26C8-1C4C-8960-C85BC09706C5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3CDCE3D-CD14-2148-AC24-F37C8F350371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18D78E-E96A-E74D-A4EC-FDE6B7F49520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8000B7-D620-D347-9587-6593139ED75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641C925-8B42-164F-B419-AB548194A95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676C3BF-8A1D-9148-8ED7-10442F8A2DF6}"/>
                  </a:ext>
                </a:extLst>
              </p:cNvPr>
              <p:cNvCxnSpPr>
                <a:cxnSpLocks/>
                <a:stCxn id="108" idx="3"/>
                <a:endCxn id="104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6D377EB-9A26-C94D-AA6A-E322984D017F}"/>
                  </a:ext>
                </a:extLst>
              </p:cNvPr>
              <p:cNvCxnSpPr>
                <a:cxnSpLocks/>
                <a:stCxn id="104" idx="3"/>
                <a:endCxn id="105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62F6B5A-C550-384A-84D8-FD7506AF5C0C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7699FA8-0242-E84B-9B50-6CC5DBD32F3E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F49931-60CE-8B4B-8B8B-45F377A74CFA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FF9960-84A0-5140-BAEB-E56C30C2A388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73BC929-E133-CA46-97C5-1069E7A1F2B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E361342-2616-154F-8A17-7503301ECE7B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6E2E112-B2B3-3C4D-9E34-8146BC6A481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5FDE555-CA48-A841-9B59-CD3817D48814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5F98A65-0E3B-2F4B-AF3A-AC23A9707E3C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43BB69E-6397-0D41-BA5D-BC555324E4E8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5539991-12F8-F041-ADEF-5DE85A55FE30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69FFFDF-ECF0-1848-A9A4-4F48B4D35D2A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B5C49D0-5263-8547-8F14-B9B84211BDE6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F277BEF-A5E8-E943-97A3-BC5A87DCE689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BC0DEE5-2285-0545-8732-934E8E8EB2E1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A5E6300-5040-6240-BD17-CC169A91FDF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637465-11A8-A14A-8BE1-EE0E8D330C00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AAB2DC91-FCF6-0941-B45D-00ED681EB9C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763DC6-30F9-5E4E-8A7A-AAEFD0F5CEA2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6B832F27-ABB2-4C45-97D5-4A6DDF4F8747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DF834A60-E87A-BE4B-B7B3-A4F5C5D306AB}"/>
                  </a:ext>
                </a:extLst>
              </p:cNvPr>
              <p:cNvCxnSpPr>
                <a:cxnSpLocks/>
                <a:stCxn id="108" idx="2"/>
                <a:endCxn id="109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urved Connector 128">
                <a:extLst>
                  <a:ext uri="{FF2B5EF4-FFF2-40B4-BE49-F238E27FC236}">
                    <a16:creationId xmlns:a16="http://schemas.microsoft.com/office/drawing/2014/main" id="{5CCFDD6A-287E-6744-AD77-C3D698B4C390}"/>
                  </a:ext>
                </a:extLst>
              </p:cNvPr>
              <p:cNvCxnSpPr>
                <a:cxnSpLocks/>
                <a:stCxn id="104" idx="2"/>
                <a:endCxn id="119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129">
                <a:extLst>
                  <a:ext uri="{FF2B5EF4-FFF2-40B4-BE49-F238E27FC236}">
                    <a16:creationId xmlns:a16="http://schemas.microsoft.com/office/drawing/2014/main" id="{A87D5C89-FE4D-DD4E-9C93-A1308241C1A6}"/>
                  </a:ext>
                </a:extLst>
              </p:cNvPr>
              <p:cNvCxnSpPr>
                <a:cxnSpLocks/>
                <a:stCxn id="105" idx="2"/>
                <a:endCxn id="122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Left Brace 130">
                <a:extLst>
                  <a:ext uri="{FF2B5EF4-FFF2-40B4-BE49-F238E27FC236}">
                    <a16:creationId xmlns:a16="http://schemas.microsoft.com/office/drawing/2014/main" id="{A749EE69-0ADD-334B-8F4B-7093DC32B10C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2B554D-EF8F-1146-B005-95CA282D442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46E02D31-FF81-9546-A990-A3743A23D1E3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667AC291-D552-EA43-A23C-9D17D867585D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2EA611-BD09-3342-883A-5DBDFAC01F62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21CF8C-EE25-814B-9D5E-77B9973EAC3E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041F010-5D1F-834E-8CA0-5D9952BF730A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CF2AA3-8E24-C742-AF6D-B0C184703EB6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5E6F521-AE7C-9D4B-A1C2-AB1FE88CA26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CFF57F4-1D1D-FC44-A5FB-DFA2857BDC49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DEC89-CC8D-5A4A-8146-77EF2300DFF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06AA30-F03C-1845-976E-AF7223378E46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FC8C20C-36E8-A84A-9320-B7FFEE2C49DF}"/>
                  </a:ext>
                </a:extLst>
              </p:cNvPr>
              <p:cNvCxnSpPr>
                <a:cxnSpLocks/>
                <a:stCxn id="74" idx="3"/>
                <a:endCxn id="70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FFF32D5-BC4B-8B4F-86C1-BC4C4DD0BA01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D231434-C357-E640-A674-BD9C63ADF046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AD7284-C933-D945-B727-325E1A59D350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B6B3E1-2628-F14E-A8EE-D646EE13D36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DF2347F-4F96-F64D-A6C1-A2D44AB5EE9D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95DF3F0-40A6-BD42-976E-59027146F01C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1D51292-3B06-8B4D-8B0A-397EFB2881B8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C6CB633-5FA8-5341-ABF2-9032F52FE85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964CD6C-A4FE-9C44-94A8-0A0F8077F745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632C792-9BC0-F941-BA34-2B654D12A29A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AC2D33-281A-DF4E-B885-DC409BBC87C1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A0ED138-E648-F448-AC80-8174BB68A50F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6B75369-6B78-9A46-B314-D64E8F7D184B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6CA49D-0135-CD46-A2AD-708DEF3134D2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83F1E44-ACAC-F44F-9ECE-5101AF76E6DB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A36527-74D4-9843-BF57-76216FDA33D5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61AD198-A955-3841-82EC-641A140B6B0F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78A2E3-469A-7A41-8BAF-F82758A90622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91" name="Left Brace 90">
                <a:extLst>
                  <a:ext uri="{FF2B5EF4-FFF2-40B4-BE49-F238E27FC236}">
                    <a16:creationId xmlns:a16="http://schemas.microsoft.com/office/drawing/2014/main" id="{C16480F7-CD2F-F14C-B514-EDEB920CCAB2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68B3EC-5FB1-4247-9ACD-88A2C191C1D1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5DA591F0-1518-9946-AAFE-3F53BCC74442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A6516860-7A37-274E-B920-AFD26DA080B6}"/>
                  </a:ext>
                </a:extLst>
              </p:cNvPr>
              <p:cNvCxnSpPr>
                <a:stCxn id="74" idx="2"/>
                <a:endCxn id="75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61E81FD-F4DE-294F-84FC-7B6AD0D40EC8}"/>
                  </a:ext>
                </a:extLst>
              </p:cNvPr>
              <p:cNvCxnSpPr>
                <a:stCxn id="70" idx="2"/>
                <a:endCxn id="85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>
                <a:extLst>
                  <a:ext uri="{FF2B5EF4-FFF2-40B4-BE49-F238E27FC236}">
                    <a16:creationId xmlns:a16="http://schemas.microsoft.com/office/drawing/2014/main" id="{7FCCEEB5-0DBB-1244-B649-BF9214473C0C}"/>
                  </a:ext>
                </a:extLst>
              </p:cNvPr>
              <p:cNvCxnSpPr>
                <a:stCxn id="71" idx="2"/>
                <a:endCxn id="88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BE3BBF7A-3253-4C4F-9286-412E0416E0B7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2546F7-03BC-8844-827F-E678228F973B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F40395-1D27-3C40-A359-98D265406FBD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BA778-A80F-9F45-812F-4579A6154C55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F0B165E-867F-B041-B6F7-BF9BE7287397}"/>
              </a:ext>
            </a:extLst>
          </p:cNvPr>
          <p:cNvGrpSpPr/>
          <p:nvPr/>
        </p:nvGrpSpPr>
        <p:grpSpPr>
          <a:xfrm>
            <a:off x="4003689" y="946133"/>
            <a:ext cx="7647065" cy="2232502"/>
            <a:chOff x="3957913" y="974708"/>
            <a:chExt cx="7692841" cy="2643256"/>
          </a:xfrm>
        </p:grpSpPr>
        <p:sp>
          <p:nvSpPr>
            <p:cNvPr id="236" name="Left Brace 235">
              <a:extLst>
                <a:ext uri="{FF2B5EF4-FFF2-40B4-BE49-F238E27FC236}">
                  <a16:creationId xmlns:a16="http://schemas.microsoft.com/office/drawing/2014/main" id="{30A222A9-A1C7-3445-8E28-BBDDBC17183A}"/>
                </a:ext>
              </a:extLst>
            </p:cNvPr>
            <p:cNvSpPr/>
            <p:nvPr/>
          </p:nvSpPr>
          <p:spPr>
            <a:xfrm rot="16200000">
              <a:off x="7718596" y="-494005"/>
              <a:ext cx="133273" cy="7654639"/>
            </a:xfrm>
            <a:prstGeom prst="leftBrace">
              <a:avLst>
                <a:gd name="adj1" fmla="val 8333"/>
                <a:gd name="adj2" fmla="val 489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E32805-9BAF-3444-8C1B-5BDA10FA68C6}"/>
                </a:ext>
              </a:extLst>
            </p:cNvPr>
            <p:cNvGrpSpPr/>
            <p:nvPr/>
          </p:nvGrpSpPr>
          <p:grpSpPr>
            <a:xfrm>
              <a:off x="7331162" y="974708"/>
              <a:ext cx="1291359" cy="384527"/>
              <a:chOff x="5476461" y="3985591"/>
              <a:chExt cx="1858617" cy="44726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8CC37F-15D8-3941-B036-8CF8A6CAB3AF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47C19-E01E-7C49-8E19-8849999D729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0C7BB0-8D07-EB4C-9A61-3327E442F536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C18A703-9C32-F045-8A6F-B5FF00BD26D7}"/>
                </a:ext>
              </a:extLst>
            </p:cNvPr>
            <p:cNvGrpSpPr/>
            <p:nvPr/>
          </p:nvGrpSpPr>
          <p:grpSpPr>
            <a:xfrm>
              <a:off x="4766039" y="1712722"/>
              <a:ext cx="1291359" cy="384527"/>
              <a:chOff x="5476461" y="3985591"/>
              <a:chExt cx="1858617" cy="44726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2F4C775-7BC3-2A41-B2B7-DD98FFFAD6FE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5162C5-C6E9-A843-9E0A-4AC090C5DA05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EDE5682-5141-364C-A85E-41ED7B9686F4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851CB6-D956-E147-82F5-A63FA5654D33}"/>
                </a:ext>
              </a:extLst>
            </p:cNvPr>
            <p:cNvGrpSpPr/>
            <p:nvPr/>
          </p:nvGrpSpPr>
          <p:grpSpPr>
            <a:xfrm>
              <a:off x="7338067" y="1677104"/>
              <a:ext cx="1291359" cy="384527"/>
              <a:chOff x="5476461" y="3985591"/>
              <a:chExt cx="1858617" cy="44726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3734630-BEC3-AE4E-9AD2-6FABBFA451E7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93DB5D4-3FA9-B043-ADCB-FC0C1EEEBA88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CFD708-E784-8045-894D-7B54D06C8ED0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58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D2DA79-83C4-BB4B-9A10-685115B766EA}"/>
                </a:ext>
              </a:extLst>
            </p:cNvPr>
            <p:cNvGrpSpPr/>
            <p:nvPr/>
          </p:nvGrpSpPr>
          <p:grpSpPr>
            <a:xfrm>
              <a:off x="9946622" y="1660295"/>
              <a:ext cx="1291359" cy="384527"/>
              <a:chOff x="5476461" y="3985591"/>
              <a:chExt cx="1858617" cy="4472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8D3CBD5-BFB0-0A4A-9D77-57486B0F1E4B}"/>
                  </a:ext>
                </a:extLst>
              </p:cNvPr>
              <p:cNvSpPr/>
              <p:nvPr/>
            </p:nvSpPr>
            <p:spPr>
              <a:xfrm>
                <a:off x="5476461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69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1E90AB2-18A6-4541-912A-CC31E8BE7562}"/>
                  </a:ext>
                </a:extLst>
              </p:cNvPr>
              <p:cNvSpPr/>
              <p:nvPr/>
            </p:nvSpPr>
            <p:spPr>
              <a:xfrm>
                <a:off x="6096000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74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4C995DB-6CD6-6F44-BE4F-929CECEBB833}"/>
                  </a:ext>
                </a:extLst>
              </p:cNvPr>
              <p:cNvSpPr/>
              <p:nvPr/>
            </p:nvSpPr>
            <p:spPr>
              <a:xfrm>
                <a:off x="6715539" y="3985591"/>
                <a:ext cx="619539" cy="44726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800" dirty="0">
                    <a:solidFill>
                      <a:schemeClr val="tx1"/>
                    </a:solidFill>
                  </a:rPr>
                  <a:t>100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713886-61C1-E747-9523-A27DA0AF0A9B}"/>
                </a:ext>
              </a:extLst>
            </p:cNvPr>
            <p:cNvGrpSpPr/>
            <p:nvPr/>
          </p:nvGrpSpPr>
          <p:grpSpPr>
            <a:xfrm>
              <a:off x="6552041" y="2342151"/>
              <a:ext cx="2501265" cy="383787"/>
              <a:chOff x="4945139" y="5748699"/>
              <a:chExt cx="3870338" cy="47100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D8FCB7C-A454-8F41-A6B4-28BC71AEAC0F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E8AE6B-3F8F-5746-8283-30216F509B6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54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EA8F39F-9DCA-AC4E-B837-C2D76D881688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53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61CE060-B87C-7548-B01F-E6777B1D5AE3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ABBE033F-CBD2-284B-B694-B45F6EE5B023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39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978DB13-BB91-8346-864F-C81845A7661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36</a:t>
                  </a: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5A94C0B-DEC8-C247-B90F-EC8DD3415CB9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D52D30E-5AA6-1B4C-9243-783316A5E58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60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1F57027-C59D-3F4B-8F41-49855B85FC99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58</a:t>
                  </a: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366057B-3FB3-3E44-846C-380E845C192C}"/>
                </a:ext>
              </a:extLst>
            </p:cNvPr>
            <p:cNvGrpSpPr/>
            <p:nvPr/>
          </p:nvGrpSpPr>
          <p:grpSpPr>
            <a:xfrm>
              <a:off x="3967437" y="2358031"/>
              <a:ext cx="2501265" cy="383785"/>
              <a:chOff x="4945138" y="5748699"/>
              <a:chExt cx="3870339" cy="47099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40917D7-5C2D-F947-8F9D-8FAC39BD3C45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A31A6E-CFE4-2C43-950F-8FF223A2163B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19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E9C4B4D-487D-C744-899A-87FA6DD6A0BA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EBC683B-F9A2-7A46-A51B-FA40144079B9}"/>
                  </a:ext>
                </a:extLst>
              </p:cNvPr>
              <p:cNvGrpSpPr/>
              <p:nvPr/>
            </p:nvGrpSpPr>
            <p:grpSpPr>
              <a:xfrm>
                <a:off x="4945138" y="5769339"/>
                <a:ext cx="1235765" cy="450359"/>
                <a:chOff x="6262425" y="5755763"/>
                <a:chExt cx="1235765" cy="450359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225AF88-5B7B-FE48-9D9A-7EB4F7617980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91288CE-68EB-BD45-ACD3-927368D51CE1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ED70C84-BCCB-144D-8959-8A45AB5403AC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614697E-9E68-A44A-AB2B-2296B797C16F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347</a:t>
                  </a: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B83D1FF-883B-9145-B9F8-A0E7CDFDD90B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32</a:t>
                  </a:r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3BF5873-0031-BD40-A5D8-459985038454}"/>
                </a:ext>
              </a:extLst>
            </p:cNvPr>
            <p:cNvGrpSpPr/>
            <p:nvPr/>
          </p:nvGrpSpPr>
          <p:grpSpPr>
            <a:xfrm>
              <a:off x="9149489" y="2334210"/>
              <a:ext cx="2501265" cy="383787"/>
              <a:chOff x="4945139" y="5748699"/>
              <a:chExt cx="3870338" cy="471001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9EEE839-11DD-3447-8D0C-9F48727D1D18}"/>
                  </a:ext>
                </a:extLst>
              </p:cNvPr>
              <p:cNvGrpSpPr/>
              <p:nvPr/>
            </p:nvGrpSpPr>
            <p:grpSpPr>
              <a:xfrm>
                <a:off x="6262426" y="5755763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88F3516-082F-3548-827B-5F5904D62F57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75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4C64E6B-3EE7-AC4F-BCDF-05C3BA92E9E6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74</a:t>
                  </a: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6D0EB2A-78E1-984F-AC4E-6A4445654C8E}"/>
                  </a:ext>
                </a:extLst>
              </p:cNvPr>
              <p:cNvGrpSpPr/>
              <p:nvPr/>
            </p:nvGrpSpPr>
            <p:grpSpPr>
              <a:xfrm>
                <a:off x="4945139" y="576933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5D4E349-C7CB-7B4C-8A74-69970BBED469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70</a:t>
                  </a: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44CF471-D747-4D4B-B0BD-3B7F5C1BFC90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69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FC0F4C-9E74-3B48-9EDA-5B0DA64AE8F5}"/>
                  </a:ext>
                </a:extLst>
              </p:cNvPr>
              <p:cNvGrpSpPr/>
              <p:nvPr/>
            </p:nvGrpSpPr>
            <p:grpSpPr>
              <a:xfrm>
                <a:off x="7579713" y="5748699"/>
                <a:ext cx="1235764" cy="450361"/>
                <a:chOff x="6262426" y="5755763"/>
                <a:chExt cx="1235764" cy="45036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7EEE791-A14E-C74D-BBA4-AA89835BEADA}"/>
                    </a:ext>
                  </a:extLst>
                </p:cNvPr>
                <p:cNvSpPr/>
                <p:nvPr/>
              </p:nvSpPr>
              <p:spPr>
                <a:xfrm>
                  <a:off x="6878651" y="57557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105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DD5392E-A17B-444C-A69A-454115D8BF33}"/>
                    </a:ext>
                  </a:extLst>
                </p:cNvPr>
                <p:cNvSpPr/>
                <p:nvPr/>
              </p:nvSpPr>
              <p:spPr>
                <a:xfrm>
                  <a:off x="6262426" y="5758863"/>
                  <a:ext cx="619539" cy="447261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K" sz="800" dirty="0">
                      <a:solidFill>
                        <a:schemeClr val="tx1"/>
                      </a:solidFill>
                    </a:rPr>
                    <a:t>100</a:t>
                  </a:r>
                </a:p>
              </p:txBody>
            </p:sp>
          </p:grpSp>
        </p:grp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07C782D2-7A95-F543-AC02-F109AEE80FC6}"/>
                </a:ext>
              </a:extLst>
            </p:cNvPr>
            <p:cNvCxnSpPr>
              <a:cxnSpLocks/>
              <a:stCxn id="2" idx="1"/>
              <a:endCxn id="51" idx="0"/>
            </p:cNvCxnSpPr>
            <p:nvPr/>
          </p:nvCxnSpPr>
          <p:spPr>
            <a:xfrm rot="10800000" flipV="1">
              <a:off x="5411719" y="1166971"/>
              <a:ext cx="1919443" cy="5457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DEA3F79F-5F17-DF4F-B0B0-0E1BBFDA78DE}"/>
                </a:ext>
              </a:extLst>
            </p:cNvPr>
            <p:cNvCxnSpPr>
              <a:cxnSpLocks/>
              <a:stCxn id="9" idx="3"/>
              <a:endCxn id="138" idx="1"/>
            </p:cNvCxnSpPr>
            <p:nvPr/>
          </p:nvCxnSpPr>
          <p:spPr>
            <a:xfrm>
              <a:off x="8622521" y="1166972"/>
              <a:ext cx="1324101" cy="685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9F5941-3FC5-DF4C-9BB8-9C493042F7E1}"/>
                </a:ext>
              </a:extLst>
            </p:cNvPr>
            <p:cNvCxnSpPr>
              <a:stCxn id="7" idx="2"/>
              <a:endCxn id="55" idx="0"/>
            </p:cNvCxnSpPr>
            <p:nvPr/>
          </p:nvCxnSpPr>
          <p:spPr>
            <a:xfrm>
              <a:off x="7976842" y="1359235"/>
              <a:ext cx="6906" cy="317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B0DAD24-0006-8546-854E-EFAE4038F1FE}"/>
                </a:ext>
              </a:extLst>
            </p:cNvPr>
            <p:cNvCxnSpPr>
              <a:cxnSpLocks/>
              <a:stCxn id="54" idx="1"/>
              <a:endCxn id="144" idx="0"/>
            </p:cNvCxnSpPr>
            <p:nvPr/>
          </p:nvCxnSpPr>
          <p:spPr>
            <a:xfrm flipH="1">
              <a:off x="7150480" y="1869368"/>
              <a:ext cx="187588" cy="489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F231565-FAEF-9D40-B7E2-4308F950ACF0}"/>
                </a:ext>
              </a:extLst>
            </p:cNvPr>
            <p:cNvCxnSpPr>
              <a:cxnSpLocks/>
              <a:stCxn id="55" idx="2"/>
              <a:endCxn id="135" idx="0"/>
            </p:cNvCxnSpPr>
            <p:nvPr/>
          </p:nvCxnSpPr>
          <p:spPr>
            <a:xfrm>
              <a:off x="7983747" y="2061631"/>
              <a:ext cx="18049" cy="286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B86D92CB-93AA-334F-A92E-0D21AD321292}"/>
                </a:ext>
              </a:extLst>
            </p:cNvPr>
            <p:cNvCxnSpPr>
              <a:cxnSpLocks/>
              <a:stCxn id="56" idx="3"/>
              <a:endCxn id="147" idx="0"/>
            </p:cNvCxnSpPr>
            <p:nvPr/>
          </p:nvCxnSpPr>
          <p:spPr>
            <a:xfrm>
              <a:off x="8629427" y="1869368"/>
              <a:ext cx="223686" cy="47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DCBEC08-48A7-6645-A7F2-049C34AE5049}"/>
                </a:ext>
              </a:extLst>
            </p:cNvPr>
            <p:cNvCxnSpPr>
              <a:cxnSpLocks/>
              <a:stCxn id="50" idx="1"/>
              <a:endCxn id="165" idx="0"/>
            </p:cNvCxnSpPr>
            <p:nvPr/>
          </p:nvCxnSpPr>
          <p:spPr>
            <a:xfrm flipH="1">
              <a:off x="4565876" y="1904986"/>
              <a:ext cx="200162" cy="469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C76E6B6-13EC-F249-897A-7421A34EC2C0}"/>
                </a:ext>
              </a:extLst>
            </p:cNvPr>
            <p:cNvCxnSpPr>
              <a:cxnSpLocks/>
              <a:stCxn id="51" idx="2"/>
              <a:endCxn id="167" idx="0"/>
            </p:cNvCxnSpPr>
            <p:nvPr/>
          </p:nvCxnSpPr>
          <p:spPr>
            <a:xfrm>
              <a:off x="5411719" y="2097249"/>
              <a:ext cx="5474" cy="266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6B4BC9A-624B-3D47-8AC2-D1C9092F4DF3}"/>
                </a:ext>
              </a:extLst>
            </p:cNvPr>
            <p:cNvCxnSpPr>
              <a:cxnSpLocks/>
              <a:stCxn id="52" idx="3"/>
              <a:endCxn id="163" idx="0"/>
            </p:cNvCxnSpPr>
            <p:nvPr/>
          </p:nvCxnSpPr>
          <p:spPr>
            <a:xfrm>
              <a:off x="6057398" y="1904986"/>
              <a:ext cx="211112" cy="453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6D711D6B-7853-8D40-8D63-9F5CCCBFEB0B}"/>
                </a:ext>
              </a:extLst>
            </p:cNvPr>
            <p:cNvCxnSpPr>
              <a:cxnSpLocks/>
              <a:stCxn id="138" idx="1"/>
              <a:endCxn id="175" idx="0"/>
            </p:cNvCxnSpPr>
            <p:nvPr/>
          </p:nvCxnSpPr>
          <p:spPr>
            <a:xfrm flipH="1">
              <a:off x="9747928" y="1852559"/>
              <a:ext cx="198694" cy="498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1267B69-9C07-174F-BF43-CC16052079C5}"/>
                </a:ext>
              </a:extLst>
            </p:cNvPr>
            <p:cNvCxnSpPr>
              <a:cxnSpLocks/>
              <a:stCxn id="139" idx="2"/>
              <a:endCxn id="177" idx="0"/>
            </p:cNvCxnSpPr>
            <p:nvPr/>
          </p:nvCxnSpPr>
          <p:spPr>
            <a:xfrm>
              <a:off x="10592302" y="2044823"/>
              <a:ext cx="6942" cy="295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12B830F-F4CB-BC4E-8C5C-E5BB8836E944}"/>
                </a:ext>
              </a:extLst>
            </p:cNvPr>
            <p:cNvCxnSpPr>
              <a:cxnSpLocks/>
              <a:stCxn id="140" idx="3"/>
              <a:endCxn id="173" idx="0"/>
            </p:cNvCxnSpPr>
            <p:nvPr/>
          </p:nvCxnSpPr>
          <p:spPr>
            <a:xfrm>
              <a:off x="11237981" y="1852559"/>
              <a:ext cx="212580" cy="481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9C58F34-1E68-E347-8601-3ADF2AD83BC7}"/>
                </a:ext>
              </a:extLst>
            </p:cNvPr>
            <p:cNvSpPr txBox="1"/>
            <p:nvPr/>
          </p:nvSpPr>
          <p:spPr>
            <a:xfrm>
              <a:off x="7518798" y="3432739"/>
              <a:ext cx="485634" cy="18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K" sz="800" dirty="0">
                  <a:latin typeface="Fairwater Script" panose="020F0502020204030204" pitchFamily="34" charset="0"/>
                  <a:cs typeface="Fairwater Script" panose="020F0502020204030204" pitchFamily="34" charset="0"/>
                </a:rPr>
                <a:t>ctid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D878B3BA-C69F-5A4A-8941-25781641AA50}"/>
                </a:ext>
              </a:extLst>
            </p:cNvPr>
            <p:cNvSpPr/>
            <p:nvPr/>
          </p:nvSpPr>
          <p:spPr>
            <a:xfrm>
              <a:off x="7792077" y="27940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BF63ED2-B4C0-724B-BE92-02A1D7C977B6}"/>
                </a:ext>
              </a:extLst>
            </p:cNvPr>
            <p:cNvSpPr/>
            <p:nvPr/>
          </p:nvSpPr>
          <p:spPr>
            <a:xfrm>
              <a:off x="7393832" y="279661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(2,8)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2CA5D53-C885-8E41-9DC6-3CA319E907CF}"/>
                </a:ext>
              </a:extLst>
            </p:cNvPr>
            <p:cNvSpPr/>
            <p:nvPr/>
          </p:nvSpPr>
          <p:spPr>
            <a:xfrm>
              <a:off x="6940761" y="280531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F67D303-7BEF-C547-A7FE-89AC22279C3D}"/>
                </a:ext>
              </a:extLst>
            </p:cNvPr>
            <p:cNvSpPr/>
            <p:nvPr/>
          </p:nvSpPr>
          <p:spPr>
            <a:xfrm>
              <a:off x="6542516" y="2807892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(2,1)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369248D-1854-504B-80BD-C214707F8E4B}"/>
                </a:ext>
              </a:extLst>
            </p:cNvPr>
            <p:cNvSpPr/>
            <p:nvPr/>
          </p:nvSpPr>
          <p:spPr>
            <a:xfrm>
              <a:off x="8643394" y="2788167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B9FDBC7-875B-0B43-B7EA-68C7A3396725}"/>
                </a:ext>
              </a:extLst>
            </p:cNvPr>
            <p:cNvSpPr/>
            <p:nvPr/>
          </p:nvSpPr>
          <p:spPr>
            <a:xfrm>
              <a:off x="8245149" y="2790743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(3,2)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E4951A-7768-144D-807E-900FC88E055D}"/>
                </a:ext>
              </a:extLst>
            </p:cNvPr>
            <p:cNvSpPr/>
            <p:nvPr/>
          </p:nvSpPr>
          <p:spPr>
            <a:xfrm>
              <a:off x="5207474" y="281022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(1,3)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DF06984-6927-4748-BCB9-D6E549D3060B}"/>
                </a:ext>
              </a:extLst>
            </p:cNvPr>
            <p:cNvSpPr/>
            <p:nvPr/>
          </p:nvSpPr>
          <p:spPr>
            <a:xfrm>
              <a:off x="4809229" y="281280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59C20217-BDF3-2E41-AE60-C5B970AB9491}"/>
                </a:ext>
              </a:extLst>
            </p:cNvPr>
            <p:cNvSpPr/>
            <p:nvPr/>
          </p:nvSpPr>
          <p:spPr>
            <a:xfrm>
              <a:off x="4356157" y="2821509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(1,9)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76F6E9E-8309-A140-AF76-9C78CFE763DF}"/>
                </a:ext>
              </a:extLst>
            </p:cNvPr>
            <p:cNvSpPr/>
            <p:nvPr/>
          </p:nvSpPr>
          <p:spPr>
            <a:xfrm>
              <a:off x="3957913" y="2824085"/>
              <a:ext cx="400387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(1,1)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78833D-CD52-2D44-A8CE-FAFF6949D355}"/>
                </a:ext>
              </a:extLst>
            </p:cNvPr>
            <p:cNvSpPr/>
            <p:nvPr/>
          </p:nvSpPr>
          <p:spPr>
            <a:xfrm>
              <a:off x="6058791" y="280436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(1,8)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C58FF1F-170D-1E4A-8F5A-8472F0559289}"/>
                </a:ext>
              </a:extLst>
            </p:cNvPr>
            <p:cNvSpPr/>
            <p:nvPr/>
          </p:nvSpPr>
          <p:spPr>
            <a:xfrm>
              <a:off x="5660546" y="280693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0458E446-2D78-B64D-BD44-C50A8D689108}"/>
                </a:ext>
              </a:extLst>
            </p:cNvPr>
            <p:cNvSpPr/>
            <p:nvPr/>
          </p:nvSpPr>
          <p:spPr>
            <a:xfrm>
              <a:off x="10389526" y="278593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E6B903E-F54A-014A-8261-1AEB8DA4DFAE}"/>
                </a:ext>
              </a:extLst>
            </p:cNvPr>
            <p:cNvSpPr/>
            <p:nvPr/>
          </p:nvSpPr>
          <p:spPr>
            <a:xfrm>
              <a:off x="9991281" y="278851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(4,8)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16624D4-BC06-7249-B4A3-24EDB0FC9AC8}"/>
                </a:ext>
              </a:extLst>
            </p:cNvPr>
            <p:cNvSpPr/>
            <p:nvPr/>
          </p:nvSpPr>
          <p:spPr>
            <a:xfrm>
              <a:off x="9538210" y="2797219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(4,7)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15E410E-6543-1B45-B238-0E2BEF939460}"/>
                </a:ext>
              </a:extLst>
            </p:cNvPr>
            <p:cNvSpPr/>
            <p:nvPr/>
          </p:nvSpPr>
          <p:spPr>
            <a:xfrm>
              <a:off x="9139965" y="2799795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(4,3)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E7D3E1-3EB5-7A48-BAFA-5B7839EBD121}"/>
                </a:ext>
              </a:extLst>
            </p:cNvPr>
            <p:cNvSpPr/>
            <p:nvPr/>
          </p:nvSpPr>
          <p:spPr>
            <a:xfrm>
              <a:off x="11240843" y="2780070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(7,2)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B40E132D-0587-5A4B-B59C-4FF4FA8EDF53}"/>
                </a:ext>
              </a:extLst>
            </p:cNvPr>
            <p:cNvSpPr/>
            <p:nvPr/>
          </p:nvSpPr>
          <p:spPr>
            <a:xfrm>
              <a:off x="10842598" y="2782646"/>
              <a:ext cx="400386" cy="3716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sz="800" dirty="0">
                  <a:solidFill>
                    <a:schemeClr val="tx1"/>
                  </a:solidFill>
                </a:rPr>
                <a:t>(5,2)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2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Hash Index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05543"/>
            <a:ext cx="5358104" cy="27630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id, 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name LIKE ‘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   | name 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-----+------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16  | </a:t>
            </a:r>
            <a:r>
              <a:rPr lang="en-P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DBA42-4685-044F-9748-0DE5CB3A73DF}"/>
              </a:ext>
            </a:extLst>
          </p:cNvPr>
          <p:cNvSpPr/>
          <p:nvPr/>
        </p:nvSpPr>
        <p:spPr>
          <a:xfrm>
            <a:off x="6062284" y="745489"/>
            <a:ext cx="1769841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Johns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1F0888-0AF7-AC42-89D8-8C2ABD7AB832}"/>
              </a:ext>
            </a:extLst>
          </p:cNvPr>
          <p:cNvSpPr/>
          <p:nvPr/>
        </p:nvSpPr>
        <p:spPr>
          <a:xfrm>
            <a:off x="6062283" y="1221752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60B90B-451A-744C-8160-98550360494C}"/>
              </a:ext>
            </a:extLst>
          </p:cNvPr>
          <p:cNvSpPr/>
          <p:nvPr/>
        </p:nvSpPr>
        <p:spPr>
          <a:xfrm>
            <a:off x="6062282" y="1679096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 William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234EA9-0D79-9C47-8D09-A24C7332BB9B}"/>
              </a:ext>
            </a:extLst>
          </p:cNvPr>
          <p:cNvSpPr/>
          <p:nvPr/>
        </p:nvSpPr>
        <p:spPr>
          <a:xfrm>
            <a:off x="6078290" y="2125459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3D57A9-7A1D-F74B-927D-7D5490C2C28C}"/>
              </a:ext>
            </a:extLst>
          </p:cNvPr>
          <p:cNvSpPr/>
          <p:nvPr/>
        </p:nvSpPr>
        <p:spPr>
          <a:xfrm>
            <a:off x="6078290" y="2621175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A57A40-8BDE-9A4C-8F66-98B6C9990E8F}"/>
              </a:ext>
            </a:extLst>
          </p:cNvPr>
          <p:cNvSpPr/>
          <p:nvPr/>
        </p:nvSpPr>
        <p:spPr>
          <a:xfrm>
            <a:off x="6078289" y="3117383"/>
            <a:ext cx="176984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Benjamin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91647B-19A2-5F42-8482-6737940A93D9}"/>
              </a:ext>
            </a:extLst>
          </p:cNvPr>
          <p:cNvSpPr/>
          <p:nvPr/>
        </p:nvSpPr>
        <p:spPr>
          <a:xfrm>
            <a:off x="8879452" y="778027"/>
            <a:ext cx="1395425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B992D8-5682-F146-84E1-82F0E94499CD}"/>
              </a:ext>
            </a:extLst>
          </p:cNvPr>
          <p:cNvSpPr/>
          <p:nvPr/>
        </p:nvSpPr>
        <p:spPr>
          <a:xfrm>
            <a:off x="8879451" y="1254290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5E43F8-D2FE-7D4C-9301-2218E55FC52F}"/>
              </a:ext>
            </a:extLst>
          </p:cNvPr>
          <p:cNvSpPr/>
          <p:nvPr/>
        </p:nvSpPr>
        <p:spPr>
          <a:xfrm>
            <a:off x="8879450" y="1711634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BCD788-79A3-8945-BCC6-9152E5DB64B3}"/>
              </a:ext>
            </a:extLst>
          </p:cNvPr>
          <p:cNvSpPr/>
          <p:nvPr/>
        </p:nvSpPr>
        <p:spPr>
          <a:xfrm>
            <a:off x="8895458" y="2157997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0E02F5-334B-1444-B979-2D0E79A461EF}"/>
              </a:ext>
            </a:extLst>
          </p:cNvPr>
          <p:cNvSpPr/>
          <p:nvPr/>
        </p:nvSpPr>
        <p:spPr>
          <a:xfrm>
            <a:off x="8895458" y="2653713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62599E-2B4A-B54A-81ED-AD6E01F8FBBF}"/>
              </a:ext>
            </a:extLst>
          </p:cNvPr>
          <p:cNvSpPr/>
          <p:nvPr/>
        </p:nvSpPr>
        <p:spPr>
          <a:xfrm>
            <a:off x="8895457" y="3149921"/>
            <a:ext cx="1395425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700211-F607-9A4C-BAA0-6A4F226C0282}"/>
              </a:ext>
            </a:extLst>
          </p:cNvPr>
          <p:cNvSpPr/>
          <p:nvPr/>
        </p:nvSpPr>
        <p:spPr>
          <a:xfrm>
            <a:off x="10405351" y="792875"/>
            <a:ext cx="1296531" cy="339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ABFACD-300C-4242-9A9C-5F3CD1486612}"/>
              </a:ext>
            </a:extLst>
          </p:cNvPr>
          <p:cNvSpPr/>
          <p:nvPr/>
        </p:nvSpPr>
        <p:spPr>
          <a:xfrm>
            <a:off x="10405350" y="1269138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AAD0BA-86DA-8447-91F9-A70207726755}"/>
              </a:ext>
            </a:extLst>
          </p:cNvPr>
          <p:cNvSpPr/>
          <p:nvPr/>
        </p:nvSpPr>
        <p:spPr>
          <a:xfrm>
            <a:off x="10405349" y="1726482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80A6CAE-ED72-3D47-9C02-FD62E60A2CE4}"/>
              </a:ext>
            </a:extLst>
          </p:cNvPr>
          <p:cNvSpPr/>
          <p:nvPr/>
        </p:nvSpPr>
        <p:spPr>
          <a:xfrm>
            <a:off x="10421357" y="2172845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D2BD1E-799E-A642-A74C-1EA65BB3AE43}"/>
              </a:ext>
            </a:extLst>
          </p:cNvPr>
          <p:cNvSpPr/>
          <p:nvPr/>
        </p:nvSpPr>
        <p:spPr>
          <a:xfrm>
            <a:off x="10421357" y="2668561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1,1</a:t>
            </a:r>
            <a:endParaRPr lang="en-PK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74B6F3-B01D-1342-BDEE-122556E823B6}"/>
              </a:ext>
            </a:extLst>
          </p:cNvPr>
          <p:cNvSpPr/>
          <p:nvPr/>
        </p:nvSpPr>
        <p:spPr>
          <a:xfrm>
            <a:off x="10421356" y="3164769"/>
            <a:ext cx="1296531" cy="33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5F62E8-89A3-6B4F-B0D4-AB025B2F47D4}"/>
              </a:ext>
            </a:extLst>
          </p:cNvPr>
          <p:cNvSpPr txBox="1"/>
          <p:nvPr/>
        </p:nvSpPr>
        <p:spPr>
          <a:xfrm>
            <a:off x="8121549" y="1679096"/>
            <a:ext cx="68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5000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F</a:t>
            </a:r>
            <a:r>
              <a:rPr lang="en-PK" sz="1000" dirty="0">
                <a:latin typeface="Avenir Next Condensed" panose="020B0506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h(x)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CF19AA46-30FB-9D46-BE4D-AAEE9BD4958A}"/>
              </a:ext>
            </a:extLst>
          </p:cNvPr>
          <p:cNvSpPr/>
          <p:nvPr/>
        </p:nvSpPr>
        <p:spPr>
          <a:xfrm>
            <a:off x="11677391" y="796219"/>
            <a:ext cx="241126" cy="27630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963BDCD-6BFD-C346-9D31-2DDF15BC5FD0}"/>
              </a:ext>
            </a:extLst>
          </p:cNvPr>
          <p:cNvSpPr txBox="1"/>
          <p:nvPr/>
        </p:nvSpPr>
        <p:spPr>
          <a:xfrm rot="5400000">
            <a:off x="11704205" y="204037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Fairwater Script" panose="020F0502020204030204" pitchFamily="34" charset="0"/>
              </a:rPr>
              <a:t>CTID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D0F4E9D-2CC0-F448-857A-4C5867C83AD9}"/>
              </a:ext>
            </a:extLst>
          </p:cNvPr>
          <p:cNvGrpSpPr/>
          <p:nvPr/>
        </p:nvGrpSpPr>
        <p:grpSpPr>
          <a:xfrm>
            <a:off x="0" y="3632281"/>
            <a:ext cx="11858773" cy="2810162"/>
            <a:chOff x="138113" y="3429000"/>
            <a:chExt cx="11858773" cy="281016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9364301-BA93-B44C-84F6-3B00FD927B38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3A96CCB-5F1F-0847-BD89-F8DAE88CA66C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C7896D3-C803-6344-957E-DF1D7BD9E107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57663E-3AB3-D449-9330-4E7004C818CE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573727B-A34C-3646-90B4-43A28333283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AEBA1FC-3840-CA47-AE36-8030E83D3B3D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9C40F3D-BA67-C643-9989-4B57DAB86CC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F443EEB-ABB7-D444-B713-A0718A99A3CD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5F40B937-95FD-B346-828F-F3F50600DC53}"/>
                  </a:ext>
                </a:extLst>
              </p:cNvPr>
              <p:cNvCxnSpPr>
                <a:cxnSpLocks/>
                <a:stCxn id="156" idx="3"/>
                <a:endCxn id="152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D50DFFA-0105-3A42-A922-C416926D4691}"/>
                  </a:ext>
                </a:extLst>
              </p:cNvPr>
              <p:cNvCxnSpPr>
                <a:cxnSpLocks/>
                <a:stCxn id="152" idx="3"/>
                <a:endCxn id="153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B54B9DF-9754-174F-8572-23CEAA420964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867D0CD-0A4C-EF42-A7E1-F2BA1B09DFF8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2605209-7047-714E-BB5B-E2532F6C571F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B856539-C5B1-2441-A42E-A7C7E63ABA46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A11FD5-5F4D-464A-87B2-34DF8F47C5A7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45EEF38-F828-034E-86FE-271E4D0BDB59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00ADCA-5050-AE44-88BA-A1BB7C28B7F8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FEDAC91-0750-0440-A7ED-455DB17FB72E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91429D4-D0CD-524B-A52F-FAE3486618E5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97825CF-A57D-9241-9751-1AC093C32484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08C0DFC-AE34-3449-9B85-3EFAD4282346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F2EE63A-03E0-DF48-BDFB-80DCE6E730DE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B9F62F8-8452-5F48-865B-72B46C5030E7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A41D339-F275-6149-9B7A-2B5ADC73AD19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2C14038-43E4-7746-A6D8-49D0DEB9C466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04A3DE6-2EE3-4B4E-A1BA-55498C352DD2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A7CC56B-8716-F043-A499-A8B1B12A9C23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73" name="Left Brace 172">
                <a:extLst>
                  <a:ext uri="{FF2B5EF4-FFF2-40B4-BE49-F238E27FC236}">
                    <a16:creationId xmlns:a16="http://schemas.microsoft.com/office/drawing/2014/main" id="{8D92E0C1-15D9-CA45-A408-7365C60F6A37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3CA98AA-552D-824C-9A9A-72490E8BF17B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75" name="Left Brace 174">
                <a:extLst>
                  <a:ext uri="{FF2B5EF4-FFF2-40B4-BE49-F238E27FC236}">
                    <a16:creationId xmlns:a16="http://schemas.microsoft.com/office/drawing/2014/main" id="{86E15A2F-902E-8746-AA40-77C5BF1E161B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76" name="Curved Connector 175">
                <a:extLst>
                  <a:ext uri="{FF2B5EF4-FFF2-40B4-BE49-F238E27FC236}">
                    <a16:creationId xmlns:a16="http://schemas.microsoft.com/office/drawing/2014/main" id="{AC2287F6-1F1F-884E-83DC-3A039CB98CAF}"/>
                  </a:ext>
                </a:extLst>
              </p:cNvPr>
              <p:cNvCxnSpPr>
                <a:cxnSpLocks/>
                <a:stCxn id="156" idx="2"/>
                <a:endCxn id="157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urved Connector 176">
                <a:extLst>
                  <a:ext uri="{FF2B5EF4-FFF2-40B4-BE49-F238E27FC236}">
                    <a16:creationId xmlns:a16="http://schemas.microsoft.com/office/drawing/2014/main" id="{7510F551-9641-DA42-AE04-8EDEC68A3492}"/>
                  </a:ext>
                </a:extLst>
              </p:cNvPr>
              <p:cNvCxnSpPr>
                <a:cxnSpLocks/>
                <a:stCxn id="152" idx="2"/>
                <a:endCxn id="167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urved Connector 177">
                <a:extLst>
                  <a:ext uri="{FF2B5EF4-FFF2-40B4-BE49-F238E27FC236}">
                    <a16:creationId xmlns:a16="http://schemas.microsoft.com/office/drawing/2014/main" id="{8E166EEF-E26E-CF47-BB69-9FDF374C1D10}"/>
                  </a:ext>
                </a:extLst>
              </p:cNvPr>
              <p:cNvCxnSpPr>
                <a:cxnSpLocks/>
                <a:stCxn id="153" idx="2"/>
                <a:endCxn id="170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Left Brace 178">
                <a:extLst>
                  <a:ext uri="{FF2B5EF4-FFF2-40B4-BE49-F238E27FC236}">
                    <a16:creationId xmlns:a16="http://schemas.microsoft.com/office/drawing/2014/main" id="{0A7071BB-2AEB-484F-AECA-DDC8DD8A8526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B244665-9BC3-D14C-8EA6-19CCAD0424AE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108" name="Right Brace 107">
              <a:extLst>
                <a:ext uri="{FF2B5EF4-FFF2-40B4-BE49-F238E27FC236}">
                  <a16:creationId xmlns:a16="http://schemas.microsoft.com/office/drawing/2014/main" id="{30EC857D-8736-5740-9D00-06EE0298C770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A3EC28D4-4CEF-AF4F-BAAE-2A84734FDC1E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BEDED69-E06E-3742-8D2E-E0522B70BAB3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77ABB7C-CC1C-7C40-ACA5-F1A986E1A7A5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96DC63-6AA1-454B-8145-76176247AC1A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B889266-2BEE-8745-AA7C-301F24D7130F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A8B6BD9-B774-7F46-BDB7-478357D68C04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B19B3B0-03AF-7F41-87AA-DB6E38CC32A0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9A5A34-AF67-E846-B93F-B20F0E86590D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E6C5C96-2701-0940-B1A4-773E92E220C7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991B66C3-08C9-A94F-85DC-F53B9EFF00E8}"/>
                  </a:ext>
                </a:extLst>
              </p:cNvPr>
              <p:cNvCxnSpPr>
                <a:cxnSpLocks/>
                <a:stCxn id="122" idx="3"/>
                <a:endCxn id="118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867036B-5819-6D42-821A-BE2C892E0397}"/>
                  </a:ext>
                </a:extLst>
              </p:cNvPr>
              <p:cNvCxnSpPr>
                <a:cxnSpLocks/>
                <a:stCxn id="118" idx="3"/>
                <a:endCxn id="119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685655B-DF3E-2344-8B9F-68F529CD7FDE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6DCC048-0714-3249-A957-1C9DFE8C6911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90A63F3-5ED1-D44C-9362-E052D8E55F34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3C2CDAD-9240-0741-818F-BC72570107A7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DA506BD-602B-FE46-B38C-6A3356A17720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7819987-9607-F246-AA31-2B49969D7C9F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BF130E3-4694-EC49-AA33-A6B5C5AA527D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2081EE4-CB4E-384D-A7AD-06B01F5F2AD9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85A614-BF56-7F4D-8B87-952F492EF54E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517D411-1D3E-9B4B-94D8-1ED76D6ABF42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4AD87E3-B09C-7445-941D-3FA9B5B4F5A9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6EBFAE-06CE-104E-ACC4-0CFCEF58AD2B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F00EFE-2C0F-9347-92FD-1D7446D928D1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7651671-5B93-A04E-8A3E-2884D0E53A78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3A7AE5D-2601-8B4C-A21D-53CE2F5A49E6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BC84DA-99D1-1D45-8330-A04A627081BD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87D637A-0FFD-6C41-A11F-1B6B0F96B36C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3E336180-3772-4044-B080-9EBB8F010A08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8C3BC7-B73E-AD4D-8293-B2DD7C493F59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41" name="Left Brace 140">
                <a:extLst>
                  <a:ext uri="{FF2B5EF4-FFF2-40B4-BE49-F238E27FC236}">
                    <a16:creationId xmlns:a16="http://schemas.microsoft.com/office/drawing/2014/main" id="{79A57690-1658-C740-851A-2F8B6EB3B53B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42" name="Curved Connector 141">
                <a:extLst>
                  <a:ext uri="{FF2B5EF4-FFF2-40B4-BE49-F238E27FC236}">
                    <a16:creationId xmlns:a16="http://schemas.microsoft.com/office/drawing/2014/main" id="{897948F9-1435-B44E-815C-F6055F96D2C7}"/>
                  </a:ext>
                </a:extLst>
              </p:cNvPr>
              <p:cNvCxnSpPr>
                <a:stCxn id="122" idx="2"/>
                <a:endCxn id="123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>
                <a:extLst>
                  <a:ext uri="{FF2B5EF4-FFF2-40B4-BE49-F238E27FC236}">
                    <a16:creationId xmlns:a16="http://schemas.microsoft.com/office/drawing/2014/main" id="{162C6A13-1A44-D143-8DC7-036C892FE97E}"/>
                  </a:ext>
                </a:extLst>
              </p:cNvPr>
              <p:cNvCxnSpPr>
                <a:stCxn id="118" idx="2"/>
                <a:endCxn id="133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urved Connector 143">
                <a:extLst>
                  <a:ext uri="{FF2B5EF4-FFF2-40B4-BE49-F238E27FC236}">
                    <a16:creationId xmlns:a16="http://schemas.microsoft.com/office/drawing/2014/main" id="{BC426609-9A66-1541-82B4-647A61EB15BE}"/>
                  </a:ext>
                </a:extLst>
              </p:cNvPr>
              <p:cNvCxnSpPr>
                <a:stCxn id="119" idx="2"/>
                <a:endCxn id="136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Left Brace 144">
                <a:extLst>
                  <a:ext uri="{FF2B5EF4-FFF2-40B4-BE49-F238E27FC236}">
                    <a16:creationId xmlns:a16="http://schemas.microsoft.com/office/drawing/2014/main" id="{D4D774A6-0AD9-6842-8FBE-EDF5A9E3B9C0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56E3340-0402-D34B-8874-F7CBF8342F91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F355B17-945F-1B49-ABC8-28093AE84B24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9838D07-F3B0-7746-9B42-9C35B8968458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 idx="4294967295"/>
          </p:nvPr>
        </p:nvSpPr>
        <p:spPr>
          <a:xfrm>
            <a:off x="0" y="138113"/>
            <a:ext cx="11845925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HASH Index</a:t>
            </a:r>
            <a:endParaRPr b="0"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idx="4294967295"/>
          </p:nvPr>
        </p:nvSpPr>
        <p:spPr>
          <a:xfrm>
            <a:off x="311150" y="949325"/>
            <a:ext cx="11880850" cy="1350963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What is a </a:t>
            </a: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</a:t>
            </a:r>
            <a:r>
              <a:rPr lang="en-US" sz="1800" dirty="0">
                <a:solidFill>
                  <a:srgbClr val="373737"/>
                </a:solidFill>
                <a:latin typeface="Exo 2"/>
                <a:sym typeface="Exo 2"/>
              </a:rPr>
              <a:t>index?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indexes only handles equality operators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Hash function is used to locate the tuples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76052" y="2425331"/>
            <a:ext cx="5960483" cy="4421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sz="1600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HASH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282390" y="941565"/>
            <a:ext cx="5763755" cy="1938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70C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postgres=# \d bar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                  Table "</a:t>
            </a:r>
            <a:r>
              <a:rPr lang="en-US" sz="1200" b="1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public.bar</a:t>
            </a: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Column |       Type        | Collation | Nullable | Default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--------+-------------------+-----------+----------+---------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id     | integer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name   | character varying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dt     | date              |           |          | 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Indexes: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idx_btree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   "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idx_hash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 btree (name)</a:t>
            </a:r>
            <a:endParaRPr sz="1200" b="1" i="0" u="none" strike="noStrike" cap="none" dirty="0">
              <a:solidFill>
                <a:srgbClr val="FF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159950" y="3082725"/>
            <a:ext cx="11880000" cy="2865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EXPLAIN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ANALYZE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SELECT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*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FROM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bar 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WHERE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name = 'text%';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QUERY PLAN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Index Scan using </a:t>
            </a:r>
            <a:r>
              <a:rPr lang="en-US" sz="1600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idx_hash</a:t>
            </a:r>
            <a:r>
              <a:rPr lang="en-US" sz="1600" b="1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on bar  (cost=0.43..8.45 rows=1 width=19) (actual time=0.023..0.023 rows=0 loops=1)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  Index Cond: ((name)::text = 'text%'::text)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Planning Time: 0.080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Execution Time: 0.041 </a:t>
            </a:r>
            <a:r>
              <a:rPr lang="en-US" sz="1600" b="0" i="0" u="none" strike="noStrike" cap="none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ms</a:t>
            </a:r>
            <a:endParaRPr sz="1600" b="0" i="0" u="none" strike="noStrike" cap="none" dirty="0">
              <a:solidFill>
                <a:srgbClr val="373737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(4 rows)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BRIN</a:t>
            </a: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is a “Block Range Index”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when columns have some correlation with their physical location in the table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Space optimized because BRIN index contains only three items 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Page/Block number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Min value of column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6091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Max value of column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</a:t>
            </a:r>
            <a:endParaRPr b="0" dirty="0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FF07C051-92E0-3E45-ADCF-0D460927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56" y="2432807"/>
            <a:ext cx="5274315" cy="28606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</a:t>
            </a:r>
            <a:endParaRPr b="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sz="half" idx="4294967295"/>
          </p:nvPr>
        </p:nvSpPr>
        <p:spPr>
          <a:xfrm>
            <a:off x="154910" y="757239"/>
            <a:ext cx="5771073" cy="47341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None/>
            </a:pPr>
            <a:r>
              <a:rPr lang="en-US" sz="1600" b="0" dirty="0"/>
              <a:t>Sequential Scan</a:t>
            </a:r>
            <a:endParaRPr sz="1600" b="0" dirty="0"/>
          </a:p>
        </p:txBody>
      </p:sp>
      <p:sp>
        <p:nvSpPr>
          <p:cNvPr id="236" name="Google Shape;236;p23"/>
          <p:cNvSpPr txBox="1"/>
          <p:nvPr/>
        </p:nvSpPr>
        <p:spPr>
          <a:xfrm>
            <a:off x="6096000" y="1285784"/>
            <a:ext cx="5875800" cy="478830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------------------------------------------------------Bitmap Heap Scan on bar (cost=92.03..61271.08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width=27) (actual time=1.720..4.186 rows=29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Index Recheck: 18716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lossy=128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idx_brin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(cost=0.00..92.03 rows=17406 width=0)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(actual time=1.456..1.456 rows=1280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((dt &gt; '2022-09-28 00:00:00’)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(dt &lt; '2022-10-28 00:00:00'))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0.130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4.233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(8 rows)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Google Shape;236;p23">
            <a:extLst>
              <a:ext uri="{FF2B5EF4-FFF2-40B4-BE49-F238E27FC236}">
                <a16:creationId xmlns:a16="http://schemas.microsoft.com/office/drawing/2014/main" id="{3C89328D-B945-3C4D-8BEF-E83B073302E4}"/>
              </a:ext>
            </a:extLst>
          </p:cNvPr>
          <p:cNvSpPr txBox="1"/>
          <p:nvPr/>
        </p:nvSpPr>
        <p:spPr>
          <a:xfrm>
            <a:off x="179998" y="1285784"/>
            <a:ext cx="5745985" cy="47883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SELECT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dt &gt; '2022-09-28’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dt &lt; '2022-10-28';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bar (cost=0.00..2235285.00 rows=1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width=27)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(actual time=0.139..7397.090 rows=29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((dt &gt; '2022-09-28 00:00:00)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 (dt &lt; '2022-10-28 00:00:00))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99999971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7397.107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 rows)</a:t>
            </a:r>
          </a:p>
        </p:txBody>
      </p:sp>
      <p:sp>
        <p:nvSpPr>
          <p:cNvPr id="14" name="Google Shape;233;p23">
            <a:extLst>
              <a:ext uri="{FF2B5EF4-FFF2-40B4-BE49-F238E27FC236}">
                <a16:creationId xmlns:a16="http://schemas.microsoft.com/office/drawing/2014/main" id="{43FA0F3A-6A60-C745-93C0-1D6F98FDB7CF}"/>
              </a:ext>
            </a:extLst>
          </p:cNvPr>
          <p:cNvSpPr txBox="1">
            <a:spLocks/>
          </p:cNvSpPr>
          <p:nvPr/>
        </p:nvSpPr>
        <p:spPr>
          <a:xfrm>
            <a:off x="6096000" y="756035"/>
            <a:ext cx="5875800" cy="47341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-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</a:pPr>
            <a:r>
              <a:rPr lang="en-US" sz="1600" dirty="0"/>
              <a:t>BRIN Index</a:t>
            </a:r>
          </a:p>
        </p:txBody>
      </p:sp>
    </p:spTree>
    <p:extLst>
      <p:ext uri="{BB962C8B-B14F-4D97-AF65-F5344CB8AC3E}">
        <p14:creationId xmlns:p14="http://schemas.microsoft.com/office/powerpoint/2010/main" val="9272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BRIN Index On Disk Size Comparison</a:t>
            </a:r>
            <a:endParaRPr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4CB3-5920-9D48-997F-154A40EFAC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93675" y="767856"/>
            <a:ext cx="6232292" cy="5419725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Arial"/>
              </a:rPr>
              <a:t>B-TREE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USING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BTREE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Hash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spcBef>
                <a:spcPts val="1000"/>
              </a:spcBef>
              <a:buClr>
                <a:srgbClr val="0070C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BRIN Index</a:t>
            </a:r>
          </a:p>
          <a:p>
            <a:pPr marL="0" indent="0">
              <a:spcBef>
                <a:spcPts val="1000"/>
              </a:spcBef>
              <a:buClr>
                <a:srgbClr val="0070C0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PK" dirty="0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35C09049-786F-0940-9792-A1E1FD10575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8951928"/>
              </p:ext>
            </p:extLst>
          </p:nvPr>
        </p:nvGraphicFramePr>
        <p:xfrm>
          <a:off x="6324600" y="757238"/>
          <a:ext cx="5867400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61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Generalized Inverted Index</a:t>
            </a:r>
            <a:endParaRPr sz="1600" b="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GIN is to handle where we need to index composite values</a:t>
            </a:r>
            <a:endParaRPr sz="1600" b="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Slow while creating the index because it needs to scan the document up front</a:t>
            </a:r>
            <a:endParaRPr sz="1600" b="0" dirty="0"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GIN Index</a:t>
            </a:r>
            <a:endParaRPr b="0" dirty="0"/>
          </a:p>
        </p:txBody>
      </p:sp>
      <p:sp>
        <p:nvSpPr>
          <p:cNvPr id="8" name="Google Shape;251;p24">
            <a:extLst>
              <a:ext uri="{FF2B5EF4-FFF2-40B4-BE49-F238E27FC236}">
                <a16:creationId xmlns:a16="http://schemas.microsoft.com/office/drawing/2014/main" id="{6A6944AA-3DAE-914E-8BB6-DADABB9754A3}"/>
              </a:ext>
            </a:extLst>
          </p:cNvPr>
          <p:cNvSpPr txBox="1"/>
          <p:nvPr/>
        </p:nvSpPr>
        <p:spPr>
          <a:xfrm>
            <a:off x="220200" y="2189395"/>
            <a:ext cx="11839800" cy="134933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\d bar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Table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Column |  Type   | Collation | Nullable | Default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--------+---------+-----------+----------+---------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id     | integer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name   |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|           |          | 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dt     | date    |           |          |</a:t>
            </a:r>
          </a:p>
        </p:txBody>
      </p:sp>
      <p:sp>
        <p:nvSpPr>
          <p:cNvPr id="10" name="Google Shape;251;p24">
            <a:extLst>
              <a:ext uri="{FF2B5EF4-FFF2-40B4-BE49-F238E27FC236}">
                <a16:creationId xmlns:a16="http://schemas.microsoft.com/office/drawing/2014/main" id="{53881BAF-C931-D649-A909-8BB7788C01A1}"/>
              </a:ext>
            </a:extLst>
          </p:cNvPr>
          <p:cNvSpPr txBox="1"/>
          <p:nvPr/>
        </p:nvSpPr>
        <p:spPr>
          <a:xfrm>
            <a:off x="220200" y="3675516"/>
            <a:ext cx="11839800" cy="188111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name, dt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name                                    |     dt    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---------------------------------------------------------------------------+------------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"Alex", "phone": ["333-333-333", "222-222-222", "111-111-111"]}  | 2019-05-13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"Bob", "phone": ["333-333-444", "222-222-444", "111-111-444"]}   | 2019-05-14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"John", "phone": ["333-3333", "777-7777", "555-5555"]}           | 2019-05-15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{"name": "David", "phone": ["333-333-555", "222-222-555", "111-111-555"]} | 2019-05-16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 rows)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Generalized Inverted Index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GIN is to handle where we need to index composite values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Slow while creating index because it needs to scan the document up front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None/>
            </a:pPr>
            <a:endParaRPr sz="1600" b="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F63"/>
              </a:buClr>
              <a:buSzPts val="2600"/>
              <a:buFont typeface="Arial"/>
              <a:buNone/>
            </a:pPr>
            <a:r>
              <a:rPr lang="en-US" b="0" dirty="0"/>
              <a:t>GIN</a:t>
            </a:r>
            <a:r>
              <a:rPr lang="en-US" dirty="0"/>
              <a:t> </a:t>
            </a:r>
            <a:r>
              <a:rPr lang="en-US" b="0" dirty="0"/>
              <a:t>Index</a:t>
            </a:r>
            <a:endParaRPr b="0" dirty="0"/>
          </a:p>
        </p:txBody>
      </p:sp>
      <p:sp>
        <p:nvSpPr>
          <p:cNvPr id="250" name="Google Shape;250;p24"/>
          <p:cNvSpPr txBox="1"/>
          <p:nvPr/>
        </p:nvSpPr>
        <p:spPr>
          <a:xfrm>
            <a:off x="180000" y="2551274"/>
            <a:ext cx="5832000" cy="3564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bar 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"Alex"}’;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 on 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(cost=0.00..108309.34 rows=3499 width=96) (actual time=396.019..1050.143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3000000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0.107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1079.861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80000" y="2016114"/>
            <a:ext cx="11839800" cy="442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CREATE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INDEX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idx</a:t>
            </a:r>
            <a:r>
              <a:rPr lang="en-US" b="1" i="1" u="none" strike="noStrike" cap="non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gin</a:t>
            </a:r>
            <a:r>
              <a:rPr lang="en-US" b="0" i="0" u="none" strike="noStrike" cap="non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ON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bar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1" i="0" u="none" strike="noStrike" cap="non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USING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GIN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(</a:t>
            </a:r>
            <a:r>
              <a:rPr lang="en-US" b="1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name1</a:t>
            </a:r>
            <a:r>
              <a:rPr lang="en-US" b="0" i="0" u="none" strike="noStrike" cap="none" dirty="0">
                <a:solidFill>
                  <a:srgbClr val="37373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180000" y="2551274"/>
            <a:ext cx="5832000" cy="3564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postgres=#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FROM bar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@&gt; '{"name": "Alex"}';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QUERY PLAN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-----------------------------------------------------Bitmap Heap Scan on bar  (cost=679.00..13395.57 rows=4000 width=96) (actual time=91.110..445.112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Recheck Cond: (name @&gt; '{"name": "Alex"}'::jsonb)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Heap Blocks: exact=16394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-&gt;  Bitmap Index Scan 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(cost=0.00..678.00 rows=4000 width=0) (actual time=89.033..89.033 rows=1000000 loops=1)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Index Cond: (name @&gt; '{"name": "Alex"}'::jsonb)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Planning Time: 0.168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Execution Time: 475.447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8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134E8C-4303-4D21-9C92-A0DE4760FB14}"/>
              </a:ext>
            </a:extLst>
          </p:cNvPr>
          <p:cNvSpPr txBox="1"/>
          <p:nvPr/>
        </p:nvSpPr>
        <p:spPr>
          <a:xfrm>
            <a:off x="2634463" y="2466568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  <a:cs typeface="Arial" pitchFamily="34" charset="0"/>
              </a:rPr>
              <a:t>Heap vs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8917076" y="3101078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936914" y="3542260"/>
            <a:ext cx="1728000" cy="470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676867" y="3542260"/>
            <a:ext cx="1728000" cy="470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5408028" y="3542260"/>
            <a:ext cx="1728000" cy="470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139922" y="3542260"/>
            <a:ext cx="1728000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092686" y="3595489"/>
            <a:ext cx="132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960421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687551" y="3595489"/>
            <a:ext cx="130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286327" y="3595489"/>
            <a:ext cx="131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9141816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10750115" y="359548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 Minutes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721399" y="3331208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182028" y="3331208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450868" y="4010108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913923" y="4010108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3696AB-3E2F-41EF-A4D9-FBF038544D83}"/>
              </a:ext>
            </a:extLst>
          </p:cNvPr>
          <p:cNvSpPr txBox="1"/>
          <p:nvPr/>
        </p:nvSpPr>
        <p:spPr>
          <a:xfrm>
            <a:off x="6504732" y="2501134"/>
            <a:ext cx="259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Useful Queries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10005870" y="2305573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Tips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871F69-04FB-4C17-A763-E5E9DF0FE4CC}"/>
              </a:ext>
            </a:extLst>
          </p:cNvPr>
          <p:cNvSpPr txBox="1"/>
          <p:nvPr/>
        </p:nvSpPr>
        <p:spPr>
          <a:xfrm>
            <a:off x="2576476" y="4689591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</a:rPr>
              <a:t>PostgreSQL Indexes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7503146" y="4542167"/>
            <a:ext cx="1830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cs typeface="Arial" pitchFamily="34" charset="0"/>
                <a:sym typeface="Arial"/>
              </a:rPr>
              <a:t>Index Types</a:t>
            </a:r>
            <a:endParaRPr lang="ko-KR" altLang="en-US" sz="12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4256952" y="4629961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5767651" y="2501134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770673-A690-054A-B423-67617851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4311" y="2466568"/>
            <a:ext cx="456185" cy="470631"/>
          </a:xfrm>
          <a:prstGeom prst="rect">
            <a:avLst/>
          </a:prstGeom>
        </p:spPr>
      </p:pic>
      <p:pic>
        <p:nvPicPr>
          <p:cNvPr id="7" name="Picture 6" descr="A picture containing light, food&#10;&#10;Description automatically generated">
            <a:extLst>
              <a:ext uri="{FF2B5EF4-FFF2-40B4-BE49-F238E27FC236}">
                <a16:creationId xmlns:a16="http://schemas.microsoft.com/office/drawing/2014/main" id="{59CD2BE4-90B8-2543-B5B4-1CE05597C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59160" y="4454740"/>
            <a:ext cx="452887" cy="543464"/>
          </a:xfrm>
          <a:prstGeom prst="rect">
            <a:avLst/>
          </a:prstGeom>
        </p:spPr>
      </p:pic>
      <p:pic>
        <p:nvPicPr>
          <p:cNvPr id="15" name="Picture 14" descr="A picture containing food, plate, game&#10;&#10;Description automatically generated">
            <a:extLst>
              <a:ext uri="{FF2B5EF4-FFF2-40B4-BE49-F238E27FC236}">
                <a16:creationId xmlns:a16="http://schemas.microsoft.com/office/drawing/2014/main" id="{7F74FFCD-B053-3544-9BF7-5C8226480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91804" y="2305573"/>
            <a:ext cx="715371" cy="508957"/>
          </a:xfrm>
          <a:prstGeom prst="rect">
            <a:avLst/>
          </a:prstGeom>
        </p:spPr>
      </p:pic>
      <p:sp>
        <p:nvSpPr>
          <p:cNvPr id="33" name="Isosceles Triangle 72">
            <a:extLst>
              <a:ext uri="{FF2B5EF4-FFF2-40B4-BE49-F238E27FC236}">
                <a16:creationId xmlns:a16="http://schemas.microsoft.com/office/drawing/2014/main" id="{30ED44E7-A49F-D44E-B43C-6BA736845EC4}"/>
              </a:ext>
            </a:extLst>
          </p:cNvPr>
          <p:cNvSpPr/>
          <p:nvPr/>
        </p:nvSpPr>
        <p:spPr>
          <a:xfrm>
            <a:off x="9575158" y="3331049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301510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idx="1"/>
          </p:nvPr>
        </p:nvSpPr>
        <p:spPr>
          <a:xfrm>
            <a:off x="154908" y="775409"/>
            <a:ext cx="11846763" cy="1867307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Generalized Search Tree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It is Tree-structured access method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It is a indexing framework used for indexing of complex data types.</a:t>
            </a:r>
          </a:p>
          <a:p>
            <a:pPr marL="571500" lvl="1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5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Used to find the point within box</a:t>
            </a:r>
          </a:p>
          <a:p>
            <a:pPr marL="571500" lvl="1" indent="-342900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Used for full text search</a:t>
            </a:r>
          </a:p>
          <a:p>
            <a:pPr marL="571500" lvl="1" indent="-342900">
              <a:lnSpc>
                <a:spcPct val="100000"/>
              </a:lnSpc>
              <a:buSzPts val="2000"/>
              <a:buFont typeface="Arial"/>
              <a:buChar char="•"/>
            </a:pPr>
            <a:r>
              <a:rPr lang="en-US" sz="1500" dirty="0" err="1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Intarray</a:t>
            </a:r>
            <a:r>
              <a:rPr lang="en-US" sz="15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endParaRPr lang="en-US" sz="1500" b="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endParaRPr sz="1500" b="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GiST Index</a:t>
            </a:r>
            <a:endParaRPr b="0" dirty="0"/>
          </a:p>
        </p:txBody>
      </p:sp>
      <p:sp>
        <p:nvSpPr>
          <p:cNvPr id="6" name="Google Shape;258;p25">
            <a:extLst>
              <a:ext uri="{FF2B5EF4-FFF2-40B4-BE49-F238E27FC236}">
                <a16:creationId xmlns:a16="http://schemas.microsoft.com/office/drawing/2014/main" id="{94E51524-AC40-B34D-890B-E08A3E461B6D}"/>
              </a:ext>
            </a:extLst>
          </p:cNvPr>
          <p:cNvSpPr txBox="1">
            <a:spLocks/>
          </p:cNvSpPr>
          <p:nvPr/>
        </p:nvSpPr>
        <p:spPr>
          <a:xfrm>
            <a:off x="345236" y="2642716"/>
            <a:ext cx="5750763" cy="1396721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TABLE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 point);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(point(2,2));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(point(2,4));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(point(4,2));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(point(4,4));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INTO</a:t>
            </a:r>
            <a:r>
              <a:rPr lang="en-GB" dirty="0"/>
              <a:t> </a:t>
            </a:r>
            <a:r>
              <a:rPr lang="en-GB" dirty="0" err="1"/>
              <a:t>simple_points</a:t>
            </a:r>
            <a:r>
              <a:rPr lang="en-GB" dirty="0"/>
              <a:t>(p) values (point(5,5));</a:t>
            </a:r>
          </a:p>
        </p:txBody>
      </p:sp>
      <p:sp>
        <p:nvSpPr>
          <p:cNvPr id="7" name="Google Shape;258;p25">
            <a:extLst>
              <a:ext uri="{FF2B5EF4-FFF2-40B4-BE49-F238E27FC236}">
                <a16:creationId xmlns:a16="http://schemas.microsoft.com/office/drawing/2014/main" id="{B3442EC0-ACC7-294E-A1B0-DA87E01DFE0A}"/>
              </a:ext>
            </a:extLst>
          </p:cNvPr>
          <p:cNvSpPr txBox="1">
            <a:spLocks/>
          </p:cNvSpPr>
          <p:nvPr/>
        </p:nvSpPr>
        <p:spPr>
          <a:xfrm>
            <a:off x="345238" y="4510023"/>
            <a:ext cx="11501526" cy="191289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EXPLAIN</a:t>
            </a:r>
            <a:r>
              <a:rPr lang="en-GB" sz="1200" dirty="0"/>
              <a:t> </a:t>
            </a:r>
            <a:r>
              <a:rPr lang="en-GB" b="1" dirty="0">
                <a:solidFill>
                  <a:srgbClr val="0070C0"/>
                </a:solidFill>
              </a:rPr>
              <a:t>SELECT</a:t>
            </a:r>
            <a:r>
              <a:rPr lang="en-GB" sz="1200" dirty="0"/>
              <a:t> * </a:t>
            </a:r>
            <a:r>
              <a:rPr lang="en-GB" b="1" dirty="0">
                <a:solidFill>
                  <a:srgbClr val="0070C0"/>
                </a:solidFill>
              </a:rPr>
              <a:t>FROM</a:t>
            </a:r>
            <a:r>
              <a:rPr lang="en-GB" sz="1200" dirty="0"/>
              <a:t> </a:t>
            </a:r>
            <a:r>
              <a:rPr lang="en-GB" sz="1200" dirty="0" err="1"/>
              <a:t>simple_points</a:t>
            </a:r>
            <a:r>
              <a:rPr lang="en-GB" sz="1200" dirty="0"/>
              <a:t>, </a:t>
            </a:r>
            <a:r>
              <a:rPr lang="en-GB" sz="1200" dirty="0" err="1"/>
              <a:t>simple_box</a:t>
            </a:r>
            <a:r>
              <a:rPr lang="en-GB" sz="1200" dirty="0"/>
              <a:t> where p &lt;@ b;</a:t>
            </a:r>
          </a:p>
          <a:p>
            <a:r>
              <a:rPr lang="en-GB" sz="1200" dirty="0"/>
              <a:t>                                        QUERY PLAN                                         </a:t>
            </a:r>
          </a:p>
          <a:p>
            <a:r>
              <a:rPr lang="en-GB" sz="1200" dirty="0"/>
              <a:t>-------------------------------------------------------------------------------------------</a:t>
            </a:r>
          </a:p>
          <a:p>
            <a:r>
              <a:rPr lang="en-GB" sz="1200" dirty="0"/>
              <a:t> Nested Loop  (cost=10000000000.13..10000000133.82 rows=7 width=48)</a:t>
            </a:r>
          </a:p>
          <a:p>
            <a:r>
              <a:rPr lang="en-GB" sz="1200" dirty="0"/>
              <a:t>   Join Filter: (</a:t>
            </a:r>
            <a:r>
              <a:rPr lang="en-GB" sz="1200" dirty="0" err="1"/>
              <a:t>simple_points.p</a:t>
            </a:r>
            <a:r>
              <a:rPr lang="en-GB" sz="1200" dirty="0"/>
              <a:t> &lt;@ </a:t>
            </a:r>
            <a:r>
              <a:rPr lang="en-GB" sz="1200" dirty="0" err="1"/>
              <a:t>simple_box.b</a:t>
            </a:r>
            <a:r>
              <a:rPr lang="en-GB" sz="1200" dirty="0"/>
              <a:t>)</a:t>
            </a:r>
          </a:p>
          <a:p>
            <a:r>
              <a:rPr lang="en-GB" sz="1200" dirty="0"/>
              <a:t>   -&gt;  Seq Scan on </a:t>
            </a:r>
            <a:r>
              <a:rPr lang="en-GB" sz="1200" dirty="0" err="1"/>
              <a:t>simple_box</a:t>
            </a:r>
            <a:r>
              <a:rPr lang="en-GB" sz="1200" dirty="0"/>
              <a:t>  (cost=10000000000.00..10000000023.60 rows=1360 width=32)</a:t>
            </a:r>
          </a:p>
          <a:p>
            <a:r>
              <a:rPr lang="en-GB" sz="1200" dirty="0"/>
              <a:t>   -&gt;  Materialize  (cost=0.13..8.23 rows=5 width=16)</a:t>
            </a:r>
          </a:p>
          <a:p>
            <a:r>
              <a:rPr lang="en-GB" sz="1200" dirty="0"/>
              <a:t>         -&gt;  </a:t>
            </a:r>
            <a:r>
              <a:rPr lang="en-GB" b="1" dirty="0">
                <a:solidFill>
                  <a:schemeClr val="accent2"/>
                </a:solidFill>
              </a:rPr>
              <a:t>Index Scan using </a:t>
            </a:r>
            <a:r>
              <a:rPr lang="en-GB" dirty="0" err="1"/>
              <a:t>simple_points_idx</a:t>
            </a:r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sz="1200" dirty="0"/>
              <a:t>on </a:t>
            </a:r>
            <a:r>
              <a:rPr lang="en-GB" sz="1200" dirty="0" err="1"/>
              <a:t>simple_points</a:t>
            </a:r>
            <a:r>
              <a:rPr lang="en-GB" sz="1200" dirty="0"/>
              <a:t>  (cost=0.13..8.21 rows=5 width=16)</a:t>
            </a:r>
          </a:p>
          <a:p>
            <a:r>
              <a:rPr lang="en-GB" sz="1200" dirty="0"/>
              <a:t>(5 rows)</a:t>
            </a:r>
          </a:p>
          <a:p>
            <a:br>
              <a:rPr lang="en-GB" sz="1200" dirty="0"/>
            </a:br>
            <a:endParaRPr lang="en-GB" sz="1200" dirty="0"/>
          </a:p>
        </p:txBody>
      </p:sp>
      <p:sp>
        <p:nvSpPr>
          <p:cNvPr id="9" name="Google Shape;258;p25">
            <a:extLst>
              <a:ext uri="{FF2B5EF4-FFF2-40B4-BE49-F238E27FC236}">
                <a16:creationId xmlns:a16="http://schemas.microsoft.com/office/drawing/2014/main" id="{01BA6F1F-746F-6043-B768-B74D3896E65D}"/>
              </a:ext>
            </a:extLst>
          </p:cNvPr>
          <p:cNvSpPr txBox="1">
            <a:spLocks/>
          </p:cNvSpPr>
          <p:nvPr/>
        </p:nvSpPr>
        <p:spPr>
          <a:xfrm>
            <a:off x="6189785" y="2642715"/>
            <a:ext cx="5656980" cy="1396721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TABLE</a:t>
            </a:r>
            <a:r>
              <a:rPr lang="en-GB" dirty="0"/>
              <a:t> </a:t>
            </a:r>
            <a:r>
              <a:rPr lang="en-GB" dirty="0" err="1"/>
              <a:t>simple_box</a:t>
            </a:r>
            <a:r>
              <a:rPr lang="en-GB" dirty="0"/>
              <a:t>(b box);</a:t>
            </a:r>
          </a:p>
          <a:p>
            <a:r>
              <a:rPr lang="en-GB" b="1" dirty="0">
                <a:solidFill>
                  <a:srgbClr val="0070C0"/>
                </a:solidFill>
              </a:rPr>
              <a:t>INSERT</a:t>
            </a:r>
            <a:r>
              <a:rPr lang="en-GB" dirty="0"/>
              <a:t> INTO </a:t>
            </a:r>
            <a:r>
              <a:rPr lang="en-GB" dirty="0" err="1"/>
              <a:t>simple_box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VALUES</a:t>
            </a:r>
            <a:r>
              <a:rPr lang="en-GB" dirty="0"/>
              <a:t> (box(point(2,2), point(4,4)));</a:t>
            </a:r>
          </a:p>
        </p:txBody>
      </p:sp>
      <p:sp>
        <p:nvSpPr>
          <p:cNvPr id="10" name="Google Shape;258;p25">
            <a:extLst>
              <a:ext uri="{FF2B5EF4-FFF2-40B4-BE49-F238E27FC236}">
                <a16:creationId xmlns:a16="http://schemas.microsoft.com/office/drawing/2014/main" id="{12DE4CEA-830E-9047-ADAE-D29D463DDC00}"/>
              </a:ext>
            </a:extLst>
          </p:cNvPr>
          <p:cNvSpPr txBox="1">
            <a:spLocks/>
          </p:cNvSpPr>
          <p:nvPr/>
        </p:nvSpPr>
        <p:spPr>
          <a:xfrm>
            <a:off x="345236" y="4149584"/>
            <a:ext cx="11501526" cy="28174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2pPr>
            <a:lvl3pPr marL="5715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3pPr>
            <a:lvl4pPr marL="8001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4pPr>
            <a:lvl5pPr marL="1028700" indent="-114300" algn="l" defTabSz="457200" rtl="0" eaLnBrk="1" latinLnBrk="0" hangingPunct="1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" panose="020F050202020403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070C0"/>
                </a:solidFill>
              </a:rPr>
              <a:t>CREATE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INDEX</a:t>
            </a:r>
            <a:r>
              <a:rPr lang="en-GB" dirty="0"/>
              <a:t> </a:t>
            </a:r>
            <a:r>
              <a:rPr lang="en-GB" dirty="0" err="1"/>
              <a:t>simple_points_idx</a:t>
            </a:r>
            <a:r>
              <a:rPr lang="en-GB" dirty="0"/>
              <a:t> on </a:t>
            </a:r>
            <a:r>
              <a:rPr lang="en-GB" dirty="0" err="1"/>
              <a:t>simple_points</a:t>
            </a:r>
            <a:r>
              <a:rPr lang="en-GB" dirty="0"/>
              <a:t> using gist(p);</a:t>
            </a:r>
            <a:endParaRPr lang="en-GB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B-Tree: Use this index for most of the queries and different data types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Hash:  Used for equality operators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BRIN:  For really large sequentially lineup datasets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GIN:  Used for documents and arrays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Arial"/>
              <a:buChar char="•"/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GiST: Used for full text search</a:t>
            </a:r>
            <a:endParaRPr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Where and What?</a:t>
            </a:r>
            <a:endParaRPr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Duplicate Indexes</a:t>
            </a:r>
            <a:endParaRPr b="0" dirty="0"/>
          </a:p>
        </p:txBody>
      </p:sp>
      <p:sp>
        <p:nvSpPr>
          <p:cNvPr id="283" name="Google Shape;283;p28"/>
          <p:cNvSpPr txBox="1"/>
          <p:nvPr/>
        </p:nvSpPr>
        <p:spPr>
          <a:xfrm>
            <a:off x="176051" y="3429000"/>
            <a:ext cx="11839895" cy="28387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indkey, amname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i, pg_opclass o, pg_am a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o.oid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(indclass)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a.oid = o.opcmethod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relname, indclass, amname,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relname | indkey | amname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---------+--------+--------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      2 | btree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 row)</a:t>
            </a:r>
          </a:p>
        </p:txBody>
      </p:sp>
      <p:sp>
        <p:nvSpPr>
          <p:cNvPr id="284" name="Google Shape;284;p28"/>
          <p:cNvSpPr txBox="1"/>
          <p:nvPr/>
        </p:nvSpPr>
        <p:spPr>
          <a:xfrm>
            <a:off x="176050" y="938594"/>
            <a:ext cx="11839895" cy="237176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indrelid::regclass relname,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indexrelid::regclass indexname, indkey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pg_index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relname,indexname,indkey;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relname          |                   indexname                   | indkey  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--------------------------+-----------------------------------------------+---------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pg_index                 | pg_index_indexrelid_index                     |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pg_toast.pg_toast_2615   | pg_toast.pg_toast_2615_index                  | 1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pg_constraint            | pg_constraint_conparentid_index               | 11</a:t>
            </a:r>
          </a:p>
        </p:txBody>
      </p:sp>
    </p:spTree>
    <p:extLst>
      <p:ext uri="{BB962C8B-B14F-4D97-AF65-F5344CB8AC3E}">
        <p14:creationId xmlns:p14="http://schemas.microsoft.com/office/powerpoint/2010/main" val="2453999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C9A74-4074-EB4C-A354-B36C22AF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=# \d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View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pg_catalog.pg_stat_user_indexes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Column     |  Type  | Collation | Nullable | Default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---------------+--------+-----------+----------+---------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name  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idx_tup_read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idx_tup_fetch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          |          | </a:t>
            </a:r>
          </a:p>
          <a:p>
            <a:br>
              <a:rPr lang="en-US" dirty="0"/>
            </a:br>
            <a:endParaRPr lang="en-US" dirty="0"/>
          </a:p>
          <a:p>
            <a:endParaRPr lang="en-PK"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Index Stats (</a:t>
            </a:r>
            <a:r>
              <a:rPr lang="en-US" sz="2800" b="0" dirty="0" err="1"/>
              <a:t>pg_stat_user_indexes</a:t>
            </a:r>
            <a:r>
              <a:rPr lang="en-US" sz="2800" b="0" dirty="0"/>
              <a:t>, </a:t>
            </a:r>
            <a:r>
              <a:rPr lang="en-US" sz="2800" b="0" dirty="0" err="1"/>
              <a:t>pg_stat_statement</a:t>
            </a:r>
            <a:r>
              <a:rPr lang="en-US" sz="2800" b="0" dirty="0"/>
              <a:t>)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72223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D7DE74-4572-054E-A960-0E5F2DB1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pg_catalog.pg_stat_user_indexes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indexrelname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---------+---------------+----------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foo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idx_foo_date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    |       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       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idx_btree_name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bar    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idx_brin_brin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|       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 rows)</a:t>
            </a:r>
          </a:p>
          <a:p>
            <a:endParaRPr lang="en-PK"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Unused Indexes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73426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E593FDC5-1CBF-0B45-9FD3-A136558D4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3899" y="1340"/>
            <a:ext cx="0" cy="1844924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4081555C-F2E0-8140-8AAC-7601B397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" y="2573801"/>
            <a:ext cx="6251265" cy="4282860"/>
          </a:xfrm>
          <a:custGeom>
            <a:avLst/>
            <a:gdLst>
              <a:gd name="T0" fmla="*/ 6557795 w 10039"/>
              <a:gd name="T1" fmla="*/ 3933491 h 6879"/>
              <a:gd name="T2" fmla="*/ 6557795 w 10039"/>
              <a:gd name="T3" fmla="*/ 3933491 h 6879"/>
              <a:gd name="T4" fmla="*/ 6518597 w 10039"/>
              <a:gd name="T5" fmla="*/ 4492619 h 6879"/>
              <a:gd name="T6" fmla="*/ 0 w 10039"/>
              <a:gd name="T7" fmla="*/ 4492619 h 6879"/>
              <a:gd name="T8" fmla="*/ 0 w 10039"/>
              <a:gd name="T9" fmla="*/ 1001989 h 6879"/>
              <a:gd name="T10" fmla="*/ 0 w 10039"/>
              <a:gd name="T11" fmla="*/ 1001989 h 6879"/>
              <a:gd name="T12" fmla="*/ 2624294 w 10039"/>
              <a:gd name="T13" fmla="*/ 0 h 6879"/>
              <a:gd name="T14" fmla="*/ 2624294 w 10039"/>
              <a:gd name="T15" fmla="*/ 0 h 6879"/>
              <a:gd name="T16" fmla="*/ 6557795 w 10039"/>
              <a:gd name="T17" fmla="*/ 3933491 h 68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39" h="6879">
                <a:moveTo>
                  <a:pt x="10038" y="6022"/>
                </a:moveTo>
                <a:lnTo>
                  <a:pt x="10038" y="6022"/>
                </a:lnTo>
                <a:cubicBezTo>
                  <a:pt x="10038" y="6312"/>
                  <a:pt x="10018" y="6599"/>
                  <a:pt x="9978" y="6878"/>
                </a:cubicBezTo>
                <a:lnTo>
                  <a:pt x="0" y="6878"/>
                </a:lnTo>
                <a:lnTo>
                  <a:pt x="0" y="1534"/>
                </a:lnTo>
                <a:cubicBezTo>
                  <a:pt x="1066" y="580"/>
                  <a:pt x="2473" y="0"/>
                  <a:pt x="4017" y="0"/>
                </a:cubicBezTo>
                <a:cubicBezTo>
                  <a:pt x="7343" y="0"/>
                  <a:pt x="10038" y="2696"/>
                  <a:pt x="10038" y="6022"/>
                </a:cubicBezTo>
              </a:path>
            </a:pathLst>
          </a:custGeom>
          <a:solidFill>
            <a:srgbClr val="445C7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DD679D8-396B-FB44-BCA2-B7E91446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145" y="1341"/>
            <a:ext cx="4389888" cy="3914973"/>
          </a:xfrm>
          <a:custGeom>
            <a:avLst/>
            <a:gdLst>
              <a:gd name="T0" fmla="*/ 4604951 w 7049"/>
              <a:gd name="T1" fmla="*/ 0 h 6289"/>
              <a:gd name="T2" fmla="*/ 4604951 w 7049"/>
              <a:gd name="T3" fmla="*/ 4049839 h 6289"/>
              <a:gd name="T4" fmla="*/ 4604951 w 7049"/>
              <a:gd name="T5" fmla="*/ 4049839 h 6289"/>
              <a:gd name="T6" fmla="*/ 3935247 w 7049"/>
              <a:gd name="T7" fmla="*/ 4106658 h 6289"/>
              <a:gd name="T8" fmla="*/ 3935247 w 7049"/>
              <a:gd name="T9" fmla="*/ 4106658 h 6289"/>
              <a:gd name="T10" fmla="*/ 0 w 7049"/>
              <a:gd name="T11" fmla="*/ 173723 h 6289"/>
              <a:gd name="T12" fmla="*/ 0 w 7049"/>
              <a:gd name="T13" fmla="*/ 173723 h 6289"/>
              <a:gd name="T14" fmla="*/ 3920 w 7049"/>
              <a:gd name="T15" fmla="*/ 0 h 6289"/>
              <a:gd name="T16" fmla="*/ 4604951 w 7049"/>
              <a:gd name="T17" fmla="*/ 0 h 62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49" h="6289">
                <a:moveTo>
                  <a:pt x="7048" y="0"/>
                </a:moveTo>
                <a:lnTo>
                  <a:pt x="7048" y="6201"/>
                </a:lnTo>
                <a:cubicBezTo>
                  <a:pt x="6715" y="6258"/>
                  <a:pt x="6373" y="6288"/>
                  <a:pt x="6023" y="6288"/>
                </a:cubicBezTo>
                <a:cubicBezTo>
                  <a:pt x="2697" y="6288"/>
                  <a:pt x="0" y="3592"/>
                  <a:pt x="0" y="266"/>
                </a:cubicBezTo>
                <a:cubicBezTo>
                  <a:pt x="0" y="177"/>
                  <a:pt x="2" y="88"/>
                  <a:pt x="6" y="0"/>
                </a:cubicBezTo>
                <a:lnTo>
                  <a:pt x="7048" y="0"/>
                </a:lnTo>
              </a:path>
            </a:pathLst>
          </a:custGeom>
          <a:solidFill>
            <a:srgbClr val="445C7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F2178A2-258A-CA48-AEDE-4EC73C3C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57" y="2958159"/>
            <a:ext cx="204735" cy="2934849"/>
          </a:xfrm>
          <a:custGeom>
            <a:avLst/>
            <a:gdLst>
              <a:gd name="T0" fmla="*/ 221126 w 338"/>
              <a:gd name="T1" fmla="*/ 2637704 h 4041"/>
              <a:gd name="T2" fmla="*/ 0 w 338"/>
              <a:gd name="T3" fmla="*/ 2637704 h 4041"/>
              <a:gd name="T4" fmla="*/ 0 w 338"/>
              <a:gd name="T5" fmla="*/ 0 h 40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4041">
                <a:moveTo>
                  <a:pt x="337" y="4040"/>
                </a:moveTo>
                <a:lnTo>
                  <a:pt x="0" y="404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9C4918B-D2D8-D547-A881-364857D98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3898" y="4932119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9F34F3D-F5C6-D14E-9751-D3BF65C46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3898" y="4394016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21AE7-9953-F441-AEB0-B07954D65040}"/>
              </a:ext>
            </a:extLst>
          </p:cNvPr>
          <p:cNvSpPr txBox="1"/>
          <p:nvPr/>
        </p:nvSpPr>
        <p:spPr>
          <a:xfrm>
            <a:off x="6930475" y="3702143"/>
            <a:ext cx="325901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66440-2A4D-0145-9085-6C92BADA7950}"/>
              </a:ext>
            </a:extLst>
          </p:cNvPr>
          <p:cNvSpPr txBox="1"/>
          <p:nvPr/>
        </p:nvSpPr>
        <p:spPr>
          <a:xfrm>
            <a:off x="7389787" y="5839775"/>
            <a:ext cx="3259012" cy="32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spc="-10" dirty="0">
                <a:latin typeface="Poppins" pitchFamily="2" charset="77"/>
                <a:cs typeface="Poppins" pitchFamily="2" charset="77"/>
              </a:rPr>
              <a:t>www.pgelephant.com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F540-E92E-5047-BE2F-7FA0E70B01DF}"/>
              </a:ext>
            </a:extLst>
          </p:cNvPr>
          <p:cNvSpPr txBox="1"/>
          <p:nvPr/>
        </p:nvSpPr>
        <p:spPr>
          <a:xfrm>
            <a:off x="561263" y="1701614"/>
            <a:ext cx="6710273" cy="1477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9000" b="1" spc="-35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B3E4C-C2C8-DF42-AC8C-0BCF230B912C}"/>
              </a:ext>
            </a:extLst>
          </p:cNvPr>
          <p:cNvSpPr txBox="1"/>
          <p:nvPr/>
        </p:nvSpPr>
        <p:spPr>
          <a:xfrm>
            <a:off x="7389787" y="4255516"/>
            <a:ext cx="3364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ibrar_ahmad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3054F-0439-6B41-8A9E-2D06D109268E}"/>
              </a:ext>
            </a:extLst>
          </p:cNvPr>
          <p:cNvSpPr txBox="1"/>
          <p:nvPr/>
        </p:nvSpPr>
        <p:spPr>
          <a:xfrm>
            <a:off x="7373387" y="4809431"/>
            <a:ext cx="4042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https://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www.facebook.com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ibrar.ahmed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E811A-A455-9C4B-B185-93219B20B647}"/>
              </a:ext>
            </a:extLst>
          </p:cNvPr>
          <p:cNvSpPr txBox="1"/>
          <p:nvPr/>
        </p:nvSpPr>
        <p:spPr>
          <a:xfrm>
            <a:off x="7373388" y="5361100"/>
            <a:ext cx="416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https://www.linkedin.com/in/ibrarahmed74/</a:t>
            </a:r>
            <a:endParaRPr lang="ko-KR" altLang="en-US" sz="16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oogle Shape;16970;p75">
            <a:extLst>
              <a:ext uri="{FF2B5EF4-FFF2-40B4-BE49-F238E27FC236}">
                <a16:creationId xmlns:a16="http://schemas.microsoft.com/office/drawing/2014/main" id="{F152D6BE-5867-3344-B47E-DA68E366A9F7}"/>
              </a:ext>
            </a:extLst>
          </p:cNvPr>
          <p:cNvGrpSpPr/>
          <p:nvPr/>
        </p:nvGrpSpPr>
        <p:grpSpPr>
          <a:xfrm>
            <a:off x="6885564" y="4704307"/>
            <a:ext cx="412963" cy="353610"/>
            <a:chOff x="2870687" y="3796508"/>
            <a:chExt cx="375421" cy="353610"/>
          </a:xfrm>
          <a:solidFill>
            <a:srgbClr val="0070C0"/>
          </a:solidFill>
        </p:grpSpPr>
        <p:sp>
          <p:nvSpPr>
            <p:cNvPr id="21" name="Google Shape;16971;p75">
              <a:extLst>
                <a:ext uri="{FF2B5EF4-FFF2-40B4-BE49-F238E27FC236}">
                  <a16:creationId xmlns:a16="http://schemas.microsoft.com/office/drawing/2014/main" id="{E8129067-0C98-1B4C-8AC4-20BDC9B34BF4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72;p75">
              <a:extLst>
                <a:ext uri="{FF2B5EF4-FFF2-40B4-BE49-F238E27FC236}">
                  <a16:creationId xmlns:a16="http://schemas.microsoft.com/office/drawing/2014/main" id="{C6532A77-8BF6-E148-A9A7-1552041A8597}"/>
                </a:ext>
              </a:extLst>
            </p:cNvPr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73;p75">
              <a:extLst>
                <a:ext uri="{FF2B5EF4-FFF2-40B4-BE49-F238E27FC236}">
                  <a16:creationId xmlns:a16="http://schemas.microsoft.com/office/drawing/2014/main" id="{74214607-8B12-334F-823A-56EFFC4EA967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74;p75">
              <a:extLst>
                <a:ext uri="{FF2B5EF4-FFF2-40B4-BE49-F238E27FC236}">
                  <a16:creationId xmlns:a16="http://schemas.microsoft.com/office/drawing/2014/main" id="{59BA3204-2931-764E-A762-53979F71AF8D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7065;p75">
            <a:extLst>
              <a:ext uri="{FF2B5EF4-FFF2-40B4-BE49-F238E27FC236}">
                <a16:creationId xmlns:a16="http://schemas.microsoft.com/office/drawing/2014/main" id="{80EEDFD8-0F01-8747-A477-313B8A26889E}"/>
              </a:ext>
            </a:extLst>
          </p:cNvPr>
          <p:cNvGrpSpPr/>
          <p:nvPr/>
        </p:nvGrpSpPr>
        <p:grpSpPr>
          <a:xfrm>
            <a:off x="6922836" y="5286661"/>
            <a:ext cx="372740" cy="353610"/>
            <a:chOff x="3744430" y="3796534"/>
            <a:chExt cx="372740" cy="353610"/>
          </a:xfrm>
          <a:solidFill>
            <a:srgbClr val="0070C0"/>
          </a:solidFill>
        </p:grpSpPr>
        <p:sp>
          <p:nvSpPr>
            <p:cNvPr id="26" name="Google Shape;17066;p75">
              <a:extLst>
                <a:ext uri="{FF2B5EF4-FFF2-40B4-BE49-F238E27FC236}">
                  <a16:creationId xmlns:a16="http://schemas.microsoft.com/office/drawing/2014/main" id="{33634860-387F-FC48-9D90-02A12E3AC93C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7067;p75">
              <a:extLst>
                <a:ext uri="{FF2B5EF4-FFF2-40B4-BE49-F238E27FC236}">
                  <a16:creationId xmlns:a16="http://schemas.microsoft.com/office/drawing/2014/main" id="{26BBBF1E-09E3-E143-9A4C-64B984F529B6}"/>
                </a:ext>
              </a:extLst>
            </p:cNvPr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68;p75">
              <a:extLst>
                <a:ext uri="{FF2B5EF4-FFF2-40B4-BE49-F238E27FC236}">
                  <a16:creationId xmlns:a16="http://schemas.microsoft.com/office/drawing/2014/main" id="{E633986F-5ACF-1641-9FDC-3261CFCD09C6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69;p75">
              <a:extLst>
                <a:ext uri="{FF2B5EF4-FFF2-40B4-BE49-F238E27FC236}">
                  <a16:creationId xmlns:a16="http://schemas.microsoft.com/office/drawing/2014/main" id="{1C5D0B25-E1AD-A440-92B7-327DD52C9EC4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70;p75">
              <a:extLst>
                <a:ext uri="{FF2B5EF4-FFF2-40B4-BE49-F238E27FC236}">
                  <a16:creationId xmlns:a16="http://schemas.microsoft.com/office/drawing/2014/main" id="{C7949909-310B-B543-95ED-FDD9E289B0D0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71;p75">
              <a:extLst>
                <a:ext uri="{FF2B5EF4-FFF2-40B4-BE49-F238E27FC236}">
                  <a16:creationId xmlns:a16="http://schemas.microsoft.com/office/drawing/2014/main" id="{8027289A-0580-AC4F-9612-92BB2A5FF485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72;p75">
              <a:extLst>
                <a:ext uri="{FF2B5EF4-FFF2-40B4-BE49-F238E27FC236}">
                  <a16:creationId xmlns:a16="http://schemas.microsoft.com/office/drawing/2014/main" id="{79CAB9AE-A344-B841-882C-0A93E263C734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73;p75">
              <a:extLst>
                <a:ext uri="{FF2B5EF4-FFF2-40B4-BE49-F238E27FC236}">
                  <a16:creationId xmlns:a16="http://schemas.microsoft.com/office/drawing/2014/main" id="{DB9FD0BD-5D4A-A54F-8C75-AC011677DB49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74;p75">
              <a:extLst>
                <a:ext uri="{FF2B5EF4-FFF2-40B4-BE49-F238E27FC236}">
                  <a16:creationId xmlns:a16="http://schemas.microsoft.com/office/drawing/2014/main" id="{AB873758-AC78-3749-92B7-1B0E21C122F8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7206;p75">
            <a:extLst>
              <a:ext uri="{FF2B5EF4-FFF2-40B4-BE49-F238E27FC236}">
                <a16:creationId xmlns:a16="http://schemas.microsoft.com/office/drawing/2014/main" id="{4137364F-E8FD-CB4D-B857-6972BC3A7A56}"/>
              </a:ext>
            </a:extLst>
          </p:cNvPr>
          <p:cNvGrpSpPr/>
          <p:nvPr/>
        </p:nvGrpSpPr>
        <p:grpSpPr>
          <a:xfrm>
            <a:off x="6861202" y="4209286"/>
            <a:ext cx="372844" cy="353610"/>
            <a:chOff x="4186663" y="3796534"/>
            <a:chExt cx="372844" cy="353610"/>
          </a:xfrm>
          <a:solidFill>
            <a:srgbClr val="0070C0"/>
          </a:solidFill>
        </p:grpSpPr>
        <p:sp>
          <p:nvSpPr>
            <p:cNvPr id="36" name="Google Shape;17207;p75">
              <a:extLst>
                <a:ext uri="{FF2B5EF4-FFF2-40B4-BE49-F238E27FC236}">
                  <a16:creationId xmlns:a16="http://schemas.microsoft.com/office/drawing/2014/main" id="{678DD890-BCFB-FA47-9EEC-AFED20838FC0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08;p75">
              <a:extLst>
                <a:ext uri="{FF2B5EF4-FFF2-40B4-BE49-F238E27FC236}">
                  <a16:creationId xmlns:a16="http://schemas.microsoft.com/office/drawing/2014/main" id="{D809B7AD-ECF8-B145-A973-4FBA4573DA1A}"/>
                </a:ext>
              </a:extLst>
            </p:cNvPr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09;p75">
              <a:extLst>
                <a:ext uri="{FF2B5EF4-FFF2-40B4-BE49-F238E27FC236}">
                  <a16:creationId xmlns:a16="http://schemas.microsoft.com/office/drawing/2014/main" id="{E91C11C4-1B69-F143-A2DB-DC2DDF0A07B6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7210;p75">
              <a:extLst>
                <a:ext uri="{FF2B5EF4-FFF2-40B4-BE49-F238E27FC236}">
                  <a16:creationId xmlns:a16="http://schemas.microsoft.com/office/drawing/2014/main" id="{CDDB2C76-EA62-0F49-ADCA-0110749EB9D8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11;p75">
              <a:extLst>
                <a:ext uri="{FF2B5EF4-FFF2-40B4-BE49-F238E27FC236}">
                  <a16:creationId xmlns:a16="http://schemas.microsoft.com/office/drawing/2014/main" id="{28C7AE7D-C7BC-1545-B7EE-92227E78C534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Line 14">
            <a:extLst>
              <a:ext uri="{FF2B5EF4-FFF2-40B4-BE49-F238E27FC236}">
                <a16:creationId xmlns:a16="http://schemas.microsoft.com/office/drawing/2014/main" id="{73CDC650-D90C-A644-8294-86FC43296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3898" y="5374855"/>
            <a:ext cx="20865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75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3FF8D8-D124-D645-8C11-7D24F134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26899" y="793002"/>
            <a:ext cx="3845800" cy="5224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186321-B98E-614F-8538-58E4E4A3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94881" y="793002"/>
            <a:ext cx="3756423" cy="5210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3FDF83-2446-DE4E-83E8-393AA1AA4C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675" y="28575"/>
            <a:ext cx="11998325" cy="541338"/>
          </a:xfrm>
        </p:spPr>
        <p:txBody>
          <a:bodyPr>
            <a:normAutofit/>
          </a:bodyPr>
          <a:lstStyle/>
          <a:p>
            <a:r>
              <a:rPr lang="en-US" sz="2600" b="0">
                <a:latin typeface="Calibri" panose="020F0502020204030204" pitchFamily="34" charset="0"/>
                <a:cs typeface="Calibri" panose="020F0502020204030204" pitchFamily="34" charset="0"/>
              </a:rPr>
              <a:t>Heap / Index</a:t>
            </a:r>
            <a:endParaRPr lang="en-US"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3311FE-BCD3-4246-A663-2B192BA6B077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109280" y="793002"/>
            <a:ext cx="3955824" cy="52100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309296-F80A-694D-B5F8-09A9DF34D66A}"/>
              </a:ext>
            </a:extLst>
          </p:cNvPr>
          <p:cNvSpPr/>
          <p:nvPr/>
        </p:nvSpPr>
        <p:spPr>
          <a:xfrm>
            <a:off x="4522304" y="4472610"/>
            <a:ext cx="596348" cy="9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3BCA-73BB-2D4E-A395-992345A5B154}"/>
              </a:ext>
            </a:extLst>
          </p:cNvPr>
          <p:cNvSpPr/>
          <p:nvPr/>
        </p:nvSpPr>
        <p:spPr>
          <a:xfrm>
            <a:off x="5147901" y="4475924"/>
            <a:ext cx="146346" cy="96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87C7BD9-DB39-0045-B50A-226F7815DB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24064" y="4492488"/>
            <a:ext cx="4497134" cy="981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941FCB-0425-2C47-A753-0F5205B662F1}"/>
              </a:ext>
            </a:extLst>
          </p:cNvPr>
          <p:cNvSpPr/>
          <p:nvPr/>
        </p:nvSpPr>
        <p:spPr>
          <a:xfrm>
            <a:off x="9821198" y="5381501"/>
            <a:ext cx="445923" cy="1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60417-5EE4-E847-A1F4-30EBF17642DD}"/>
              </a:ext>
            </a:extLst>
          </p:cNvPr>
          <p:cNvSpPr/>
          <p:nvPr/>
        </p:nvSpPr>
        <p:spPr>
          <a:xfrm>
            <a:off x="10323446" y="1279953"/>
            <a:ext cx="728867" cy="151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3;p11">
            <a:extLst>
              <a:ext uri="{FF2B5EF4-FFF2-40B4-BE49-F238E27FC236}">
                <a16:creationId xmlns:a16="http://schemas.microsoft.com/office/drawing/2014/main" id="{68776579-A14F-A248-9D17-BCE0CCC65AD6}"/>
              </a:ext>
            </a:extLst>
          </p:cNvPr>
          <p:cNvSpPr/>
          <p:nvPr/>
        </p:nvSpPr>
        <p:spPr>
          <a:xfrm>
            <a:off x="6635008" y="2843358"/>
            <a:ext cx="5376992" cy="359790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SQL</a:t>
            </a:r>
          </a:p>
          <a:p>
            <a:pPr lvl="0">
              <a:buClr>
                <a:srgbClr val="373737"/>
              </a:buClr>
              <a:buSzPts val="1900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CREATE TABLE 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admin(id int, name text, dt date);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SELECT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FROM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pg_class</a:t>
            </a:r>
            <a:r>
              <a:rPr lang="en-US" b="1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WHERE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relname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LIKE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‘admin’;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 err="1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relfilenode</a:t>
            </a: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dirty="0">
                <a:solidFill>
                  <a:srgbClr val="373737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-------------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373737"/>
              </a:buClr>
              <a:buSzPts val="1900"/>
            </a:pP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16384</a:t>
            </a:r>
          </a:p>
          <a:p>
            <a:pPr lvl="0">
              <a:buClr>
                <a:srgbClr val="373737"/>
              </a:buClr>
              <a:buSzPts val="1800"/>
            </a:pPr>
            <a:endParaRPr lang="en-US" dirty="0">
              <a:solidFill>
                <a:srgbClr val="3737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373737"/>
              </a:buClr>
              <a:buSzPts val="1800"/>
            </a:pPr>
            <a:r>
              <a:rPr lang="en-US" b="1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Bash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 ls 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13680/16384</a:t>
            </a: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  </a:t>
            </a:r>
          </a:p>
          <a:p>
            <a:pPr lvl="0">
              <a:buClr>
                <a:srgbClr val="373737"/>
              </a:buClr>
              <a:buSzPts val="1800"/>
            </a:pPr>
            <a:r>
              <a:rPr lang="en-US" dirty="0">
                <a:solidFill>
                  <a:srgbClr val="373737"/>
                </a:solidFill>
                <a:latin typeface="Courier New"/>
                <a:ea typeface="Courier New"/>
                <a:cs typeface="Courier New"/>
                <a:sym typeface="Courier New"/>
              </a:rPr>
              <a:t>$PGDATA/base/</a:t>
            </a:r>
            <a:r>
              <a:rPr lang="en-US" b="1" dirty="0">
                <a:solidFill>
                  <a:srgbClr val="373737"/>
                </a:solidFill>
                <a:latin typeface="Courier New"/>
                <a:cs typeface="Courier New"/>
                <a:sym typeface="Courier New"/>
              </a:rPr>
              <a:t>13680/16384</a:t>
            </a:r>
            <a:endParaRPr lang="en-US" b="1" dirty="0">
              <a:solidFill>
                <a:srgbClr val="373737"/>
              </a:solidFill>
              <a:latin typeface="Courier New"/>
              <a:cs typeface="Courier New"/>
              <a:sym typeface="Exo 2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180000" y="858856"/>
            <a:ext cx="11821671" cy="189273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Rows / Tuples stored in a table.</a:t>
            </a:r>
          </a:p>
          <a:p>
            <a:pPr marL="285750" lvl="0" indent="-285750">
              <a:buClr>
                <a:srgbClr val="373737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Every table in PostgreSQL has physical disk file(s)*</a:t>
            </a:r>
            <a:endParaRPr lang="en-US" sz="1800" dirty="0"/>
          </a:p>
          <a:p>
            <a:pPr marL="285750" lvl="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ea typeface="Exo 2"/>
                <a:cs typeface="Exo 2"/>
                <a:sym typeface="Exo 2"/>
              </a:rPr>
              <a:t>The physical files on disk can be seen in the $PGDATA directory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Tuple stored in a table does not have any order.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3737"/>
                </a:solidFill>
              </a:rPr>
              <a:t>Rows can be accessed in sequential order.</a:t>
            </a:r>
          </a:p>
          <a:p>
            <a:pPr marL="285750" indent="-285750">
              <a:buClr>
                <a:srgbClr val="373737"/>
              </a:buClr>
              <a:buSzPts val="19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73737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900"/>
              <a:buFont typeface="Courier New"/>
              <a:buNone/>
            </a:pPr>
            <a:endParaRPr dirty="0"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PostgreSQL Tables (Heap)</a:t>
            </a:r>
          </a:p>
        </p:txBody>
      </p:sp>
      <p:sp>
        <p:nvSpPr>
          <p:cNvPr id="21" name="Google Shape;83;p11">
            <a:extLst>
              <a:ext uri="{FF2B5EF4-FFF2-40B4-BE49-F238E27FC236}">
                <a16:creationId xmlns:a16="http://schemas.microsoft.com/office/drawing/2014/main" id="{DFCE24E5-15B3-C948-A3B9-AC36FF5D8F4F}"/>
              </a:ext>
            </a:extLst>
          </p:cNvPr>
          <p:cNvSpPr/>
          <p:nvPr/>
        </p:nvSpPr>
        <p:spPr>
          <a:xfrm>
            <a:off x="180000" y="2843356"/>
            <a:ext cx="6350273" cy="359790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rgbClr val="373737"/>
              </a:buClr>
              <a:buSzPts val="1900"/>
            </a:pPr>
            <a:endParaRPr lang="en-US" sz="1300" b="1" dirty="0">
              <a:solidFill>
                <a:schemeClr val="accent1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6586E1-90EE-0A43-92C7-C66C6259D3D9}"/>
              </a:ext>
            </a:extLst>
          </p:cNvPr>
          <p:cNvGrpSpPr/>
          <p:nvPr/>
        </p:nvGrpSpPr>
        <p:grpSpPr>
          <a:xfrm>
            <a:off x="2216136" y="3535818"/>
            <a:ext cx="1385511" cy="914400"/>
            <a:chOff x="2815892" y="3535818"/>
            <a:chExt cx="1385511" cy="914400"/>
          </a:xfrm>
        </p:grpSpPr>
        <p:pic>
          <p:nvPicPr>
            <p:cNvPr id="49" name="Graphic 48" descr="Thought bubble with solid fill">
              <a:extLst>
                <a:ext uri="{FF2B5EF4-FFF2-40B4-BE49-F238E27FC236}">
                  <a16:creationId xmlns:a16="http://schemas.microsoft.com/office/drawing/2014/main" id="{D614CABE-7FEE-A144-AE20-2D478845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A7A4D9-CE3D-ED4E-850A-EC3FC9C9A650}"/>
                </a:ext>
              </a:extLst>
            </p:cNvPr>
            <p:cNvSpPr txBox="1"/>
            <p:nvPr/>
          </p:nvSpPr>
          <p:spPr>
            <a:xfrm>
              <a:off x="3054507" y="3769252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$PGDATA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0E9519-2B34-DC4E-A0D6-B8CC8BB98790}"/>
              </a:ext>
            </a:extLst>
          </p:cNvPr>
          <p:cNvCxnSpPr/>
          <p:nvPr/>
        </p:nvCxnSpPr>
        <p:spPr>
          <a:xfrm>
            <a:off x="452296" y="3067665"/>
            <a:ext cx="0" cy="309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E48FD3-B89D-4F44-A9DD-BAE91F6AE4E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52296" y="3535818"/>
            <a:ext cx="485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Open folder with solid fill">
            <a:extLst>
              <a:ext uri="{FF2B5EF4-FFF2-40B4-BE49-F238E27FC236}">
                <a16:creationId xmlns:a16="http://schemas.microsoft.com/office/drawing/2014/main" id="{8B043CB1-4A3F-424B-AD72-E2A359CC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0920" y="4254758"/>
            <a:ext cx="720000" cy="720000"/>
          </a:xfrm>
          <a:prstGeom prst="rect">
            <a:avLst/>
          </a:prstGeom>
        </p:spPr>
      </p:pic>
      <p:pic>
        <p:nvPicPr>
          <p:cNvPr id="59" name="Graphic 58" descr="Folder with solid fill">
            <a:extLst>
              <a:ext uri="{FF2B5EF4-FFF2-40B4-BE49-F238E27FC236}">
                <a16:creationId xmlns:a16="http://schemas.microsoft.com/office/drawing/2014/main" id="{C4566EAC-B08E-D343-9A4A-3E391FD140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044" y="3175818"/>
            <a:ext cx="720000" cy="7200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78681D-400E-5A4E-A411-F33C5D4AC2A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452296" y="4049566"/>
            <a:ext cx="740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Folder with solid fill">
            <a:extLst>
              <a:ext uri="{FF2B5EF4-FFF2-40B4-BE49-F238E27FC236}">
                <a16:creationId xmlns:a16="http://schemas.microsoft.com/office/drawing/2014/main" id="{60F05C0E-EE3D-9A4B-819A-858F8B416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2828" y="3689566"/>
            <a:ext cx="720000" cy="7200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FBD531-9510-CF4D-9625-BE7EAF5F3A2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52295" y="4614758"/>
            <a:ext cx="1298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Folder with solid fill">
            <a:extLst>
              <a:ext uri="{FF2B5EF4-FFF2-40B4-BE49-F238E27FC236}">
                <a16:creationId xmlns:a16="http://schemas.microsoft.com/office/drawing/2014/main" id="{8C287358-A216-884C-85D2-82CC75332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5355" y="4261111"/>
            <a:ext cx="720000" cy="720000"/>
          </a:xfrm>
          <a:prstGeom prst="rect">
            <a:avLst/>
          </a:prstGeom>
        </p:spPr>
      </p:pic>
      <p:pic>
        <p:nvPicPr>
          <p:cNvPr id="75" name="Graphic 74" descr="Open folder with solid fill">
            <a:extLst>
              <a:ext uri="{FF2B5EF4-FFF2-40B4-BE49-F238E27FC236}">
                <a16:creationId xmlns:a16="http://schemas.microsoft.com/office/drawing/2014/main" id="{E1FDFC64-1AC7-A84B-8D4E-A888BDED4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23" y="4865272"/>
            <a:ext cx="720000" cy="720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74A331-4907-DB42-A74E-7F5BB2248BFA}"/>
              </a:ext>
            </a:extLst>
          </p:cNvPr>
          <p:cNvCxnSpPr>
            <a:cxnSpLocks/>
            <a:stCxn id="57" idx="3"/>
            <a:endCxn id="74" idx="1"/>
          </p:cNvCxnSpPr>
          <p:nvPr/>
        </p:nvCxnSpPr>
        <p:spPr>
          <a:xfrm>
            <a:off x="2470920" y="4614758"/>
            <a:ext cx="444435" cy="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9076754-C2F0-3444-9412-0B8555F8907C}"/>
              </a:ext>
            </a:extLst>
          </p:cNvPr>
          <p:cNvCxnSpPr>
            <a:cxnSpLocks/>
            <a:stCxn id="57" idx="2"/>
            <a:endCxn id="75" idx="1"/>
          </p:cNvCxnSpPr>
          <p:nvPr/>
        </p:nvCxnSpPr>
        <p:spPr>
          <a:xfrm rot="16200000" flipH="1">
            <a:off x="2414064" y="4671613"/>
            <a:ext cx="250514" cy="8568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Document outline">
            <a:extLst>
              <a:ext uri="{FF2B5EF4-FFF2-40B4-BE49-F238E27FC236}">
                <a16:creationId xmlns:a16="http://schemas.microsoft.com/office/drawing/2014/main" id="{03C6586E-75AF-4D4D-87D5-862B7CC1A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385" y="4865272"/>
            <a:ext cx="720000" cy="72000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E79E11-EC43-3644-B742-2289261861A3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3687723" y="5225272"/>
            <a:ext cx="1024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F7A67AE-5C83-C147-A396-8EF72858E7D4}"/>
              </a:ext>
            </a:extLst>
          </p:cNvPr>
          <p:cNvCxnSpPr>
            <a:cxnSpLocks/>
            <a:stCxn id="57" idx="2"/>
            <a:endCxn id="97" idx="1"/>
          </p:cNvCxnSpPr>
          <p:nvPr/>
        </p:nvCxnSpPr>
        <p:spPr>
          <a:xfrm rot="16200000" flipH="1">
            <a:off x="2899035" y="4186642"/>
            <a:ext cx="1052479" cy="26287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Document outline">
            <a:extLst>
              <a:ext uri="{FF2B5EF4-FFF2-40B4-BE49-F238E27FC236}">
                <a16:creationId xmlns:a16="http://schemas.microsoft.com/office/drawing/2014/main" id="{54AFAB47-A206-1040-8FFC-016B5482AC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629" y="5667237"/>
            <a:ext cx="720000" cy="72000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1FC05-9881-A648-B2D8-9331A90D930D}"/>
              </a:ext>
            </a:extLst>
          </p:cNvPr>
          <p:cNvGrpSpPr/>
          <p:nvPr/>
        </p:nvGrpSpPr>
        <p:grpSpPr>
          <a:xfrm>
            <a:off x="3494738" y="3581701"/>
            <a:ext cx="1483506" cy="914400"/>
            <a:chOff x="2815892" y="3535818"/>
            <a:chExt cx="2011758" cy="914400"/>
          </a:xfrm>
        </p:grpSpPr>
        <p:pic>
          <p:nvPicPr>
            <p:cNvPr id="107" name="Graphic 106" descr="Thought bubble with solid fill">
              <a:extLst>
                <a:ext uri="{FF2B5EF4-FFF2-40B4-BE49-F238E27FC236}">
                  <a16:creationId xmlns:a16="http://schemas.microsoft.com/office/drawing/2014/main" id="{0EC1A4D5-6912-1D48-892A-265923ABA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2011758" cy="9144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8C68F7-EA02-F044-ACFE-3897B900B50E}"/>
                </a:ext>
              </a:extLst>
            </p:cNvPr>
            <p:cNvSpPr txBox="1"/>
            <p:nvPr/>
          </p:nvSpPr>
          <p:spPr>
            <a:xfrm>
              <a:off x="3054507" y="3769252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T</a:t>
              </a:r>
              <a:r>
                <a:rPr lang="en-PK" sz="1000" dirty="0">
                  <a:solidFill>
                    <a:schemeClr val="tx1"/>
                  </a:solidFill>
                </a:rPr>
                <a:t>emplate dabase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F36522-809E-CF43-A114-CB6F68DB57E9}"/>
              </a:ext>
            </a:extLst>
          </p:cNvPr>
          <p:cNvGrpSpPr/>
          <p:nvPr/>
        </p:nvGrpSpPr>
        <p:grpSpPr>
          <a:xfrm>
            <a:off x="3516048" y="4355481"/>
            <a:ext cx="1223581" cy="914400"/>
            <a:chOff x="2815892" y="3535818"/>
            <a:chExt cx="1223581" cy="914400"/>
          </a:xfrm>
        </p:grpSpPr>
        <p:pic>
          <p:nvPicPr>
            <p:cNvPr id="110" name="Graphic 109" descr="Thought bubble with solid fill">
              <a:extLst>
                <a:ext uri="{FF2B5EF4-FFF2-40B4-BE49-F238E27FC236}">
                  <a16:creationId xmlns:a16="http://schemas.microsoft.com/office/drawing/2014/main" id="{3CE664BE-0A50-D949-9615-4DEAE87C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223581" cy="9144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553CE-E495-4943-B670-5CD52E7C8813}"/>
                </a:ext>
              </a:extLst>
            </p:cNvPr>
            <p:cNvSpPr txBox="1"/>
            <p:nvPr/>
          </p:nvSpPr>
          <p:spPr>
            <a:xfrm>
              <a:off x="3054507" y="3769252"/>
              <a:ext cx="6880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PK" sz="1000" dirty="0">
                  <a:solidFill>
                    <a:schemeClr val="tx1"/>
                  </a:solidFill>
                </a:rPr>
                <a:t>ostgres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253D40-86D6-D149-9E9A-26B560B02FBB}"/>
              </a:ext>
            </a:extLst>
          </p:cNvPr>
          <p:cNvGrpSpPr/>
          <p:nvPr/>
        </p:nvGrpSpPr>
        <p:grpSpPr>
          <a:xfrm>
            <a:off x="4892029" y="4120991"/>
            <a:ext cx="1385511" cy="914400"/>
            <a:chOff x="2815892" y="3535818"/>
            <a:chExt cx="1385511" cy="914400"/>
          </a:xfrm>
        </p:grpSpPr>
        <p:pic>
          <p:nvPicPr>
            <p:cNvPr id="115" name="Graphic 114" descr="Thought bubble with solid fill">
              <a:extLst>
                <a:ext uri="{FF2B5EF4-FFF2-40B4-BE49-F238E27FC236}">
                  <a16:creationId xmlns:a16="http://schemas.microsoft.com/office/drawing/2014/main" id="{FA902B02-A354-974E-A542-EF923442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15892" y="3535818"/>
              <a:ext cx="1385511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66968C-0484-384A-8434-6EC8C79A0FAE}"/>
                </a:ext>
              </a:extLst>
            </p:cNvPr>
            <p:cNvSpPr txBox="1"/>
            <p:nvPr/>
          </p:nvSpPr>
          <p:spPr>
            <a:xfrm>
              <a:off x="3211819" y="37692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solidFill>
                    <a:schemeClr val="tx1"/>
                  </a:solidFill>
                </a:rPr>
                <a:t>16384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6BA87F0-DEC7-C84D-A457-976651C74258}"/>
              </a:ext>
            </a:extLst>
          </p:cNvPr>
          <p:cNvSpPr txBox="1"/>
          <p:nvPr/>
        </p:nvSpPr>
        <p:spPr>
          <a:xfrm>
            <a:off x="1159254" y="342128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387952-0D80-854A-B207-8FDA0A944909}"/>
              </a:ext>
            </a:extLst>
          </p:cNvPr>
          <p:cNvSpPr txBox="1"/>
          <p:nvPr/>
        </p:nvSpPr>
        <p:spPr>
          <a:xfrm>
            <a:off x="1319964" y="39298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/dev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96BF69-33D7-BB49-813D-B4C7663FDE95}"/>
              </a:ext>
            </a:extLst>
          </p:cNvPr>
          <p:cNvSpPr txBox="1"/>
          <p:nvPr/>
        </p:nvSpPr>
        <p:spPr>
          <a:xfrm>
            <a:off x="1826437" y="45356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003F49-E59A-F64F-9D85-ABFD4DFA2588}"/>
              </a:ext>
            </a:extLst>
          </p:cNvPr>
          <p:cNvSpPr txBox="1"/>
          <p:nvPr/>
        </p:nvSpPr>
        <p:spPr>
          <a:xfrm>
            <a:off x="3082640" y="514896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13680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877BB-EA14-834A-AFD1-6551ADB50487}"/>
              </a:ext>
            </a:extLst>
          </p:cNvPr>
          <p:cNvSpPr txBox="1"/>
          <p:nvPr/>
        </p:nvSpPr>
        <p:spPr>
          <a:xfrm>
            <a:off x="3119689" y="449412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095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/>
          <p:nvPr/>
        </p:nvSpPr>
        <p:spPr>
          <a:xfrm>
            <a:off x="180000" y="2094219"/>
            <a:ext cx="11809140" cy="158854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admin;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   QUERY PLAN                                                      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 admin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0.038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34185.803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(3 rows)</a:t>
            </a:r>
          </a:p>
        </p:txBody>
      </p:sp>
      <p:sp>
        <p:nvSpPr>
          <p:cNvPr id="106" name="Google Shape;106;p12"/>
          <p:cNvSpPr/>
          <p:nvPr/>
        </p:nvSpPr>
        <p:spPr>
          <a:xfrm>
            <a:off x="180000" y="3772339"/>
            <a:ext cx="11809140" cy="203132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5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QUERY PLAN                                                  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(id = 1200)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0.111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26026.162 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 rows)</a:t>
            </a:r>
          </a:p>
        </p:txBody>
      </p:sp>
      <p:sp>
        <p:nvSpPr>
          <p:cNvPr id="109" name="Google Shape;109;p12"/>
          <p:cNvSpPr txBox="1"/>
          <p:nvPr/>
        </p:nvSpPr>
        <p:spPr>
          <a:xfrm>
            <a:off x="180000" y="885600"/>
            <a:ext cx="11880000" cy="111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marR="0" lvl="0" indent="-342900" defTabSz="457200"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kern="1200" dirty="0">
                <a:solidFill>
                  <a:srgbClr val="373737"/>
                </a:solidFill>
                <a:latin typeface="Exo 2"/>
                <a:ea typeface="+mn-ea"/>
                <a:cs typeface="Calibri" panose="020F0502020204030204" pitchFamily="34" charset="0"/>
              </a:rPr>
              <a:t>Select whole table, must be a sequential scan.</a:t>
            </a:r>
          </a:p>
          <a:p>
            <a:pPr marL="342900" indent="-342900" defTabSz="457200"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kern="1200" dirty="0">
                <a:solidFill>
                  <a:srgbClr val="373737"/>
                </a:solidFill>
                <a:latin typeface="Exo 2"/>
                <a:ea typeface="+mn-ea"/>
                <a:cs typeface="Calibri" panose="020F0502020204030204" pitchFamily="34" charset="0"/>
              </a:rPr>
              <a:t>Select table’s rows where id is 1200, it should not be a sequential scan.</a:t>
            </a:r>
            <a:endParaRPr lang="en-US" sz="1800" kern="1200" dirty="0">
              <a:solidFill>
                <a:srgbClr val="373737"/>
              </a:solidFill>
              <a:latin typeface="Exo 2"/>
              <a:ea typeface="+mn-ea"/>
              <a:cs typeface="Calibri" panose="020F0502020204030204" pitchFamily="34" charset="0"/>
              <a:sym typeface="Exo 2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00"/>
              <a:buFont typeface="Arial"/>
              <a:buChar char="•"/>
            </a:pPr>
            <a:endParaRPr dirty="0"/>
          </a:p>
        </p:txBody>
      </p:sp>
      <p:sp>
        <p:nvSpPr>
          <p:cNvPr id="113" name="Google Shape;113;p12"/>
          <p:cNvSpPr txBox="1"/>
          <p:nvPr/>
        </p:nvSpPr>
        <p:spPr>
          <a:xfrm>
            <a:off x="7468809" y="2203033"/>
            <a:ext cx="911811" cy="27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Make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sense</a:t>
            </a:r>
            <a:r>
              <a:rPr lang="en-US" sz="1200" b="1" dirty="0">
                <a:solidFill>
                  <a:srgbClr val="FF0000"/>
                </a:solidFill>
                <a:latin typeface="Ink Free" panose="03080402000500000000" pitchFamily="66" charset="0"/>
              </a:rPr>
              <a:t>?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 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7468809" y="4410645"/>
            <a:ext cx="911811" cy="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Ink Free" panose="03080402000500000000" pitchFamily="66" charset="0"/>
              </a:rPr>
              <a:t>Why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Ink Free" panose="03080402000500000000" pitchFamily="66" charset="0"/>
                <a:sym typeface="Arial"/>
              </a:rPr>
              <a:t>?</a:t>
            </a:r>
            <a:endParaRPr sz="1200" b="1" i="0" u="none" strike="noStrike" cap="none" dirty="0">
              <a:solidFill>
                <a:srgbClr val="FF0000"/>
              </a:solidFill>
              <a:latin typeface="Ink Free" panose="03080402000500000000" pitchFamily="66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E833-D5FA-0A49-9099-409B333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</a:rPr>
              <a:t>PostgreSQL Tables (Heap)</a:t>
            </a:r>
            <a:endParaRPr lang="en-PK" dirty="0"/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9BD07606-5F82-A641-94C3-886070CD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9584" y="1594107"/>
            <a:ext cx="2862798" cy="1889370"/>
          </a:xfrm>
          <a:prstGeom prst="rect">
            <a:avLst/>
          </a:prstGeom>
        </p:spPr>
      </p:pic>
      <p:pic>
        <p:nvPicPr>
          <p:cNvPr id="10" name="Graphic 9" descr="Thought bubble with solid fill">
            <a:extLst>
              <a:ext uri="{FF2B5EF4-FFF2-40B4-BE49-F238E27FC236}">
                <a16:creationId xmlns:a16="http://schemas.microsoft.com/office/drawing/2014/main" id="{15D6CFA1-F8CF-3D41-B052-EFB5CD206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4662" y="3772339"/>
            <a:ext cx="2862798" cy="1889370"/>
          </a:xfrm>
          <a:prstGeom prst="rect">
            <a:avLst/>
          </a:prstGeom>
        </p:spPr>
      </p:pic>
      <p:pic>
        <p:nvPicPr>
          <p:cNvPr id="20" name="Graphic 19" descr="CheckList with solid fill">
            <a:extLst>
              <a:ext uri="{FF2B5EF4-FFF2-40B4-BE49-F238E27FC236}">
                <a16:creationId xmlns:a16="http://schemas.microsoft.com/office/drawing/2014/main" id="{8348B358-95D6-0743-98B6-F2EB44C1D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2385" y="2059032"/>
            <a:ext cx="1643858" cy="1643858"/>
          </a:xfrm>
          <a:prstGeom prst="rect">
            <a:avLst/>
          </a:prstGeom>
        </p:spPr>
      </p:pic>
      <p:pic>
        <p:nvPicPr>
          <p:cNvPr id="22" name="Graphic 21" descr="Clipboard Partially Ticked with solid fill">
            <a:extLst>
              <a:ext uri="{FF2B5EF4-FFF2-40B4-BE49-F238E27FC236}">
                <a16:creationId xmlns:a16="http://schemas.microsoft.com/office/drawing/2014/main" id="{14AFFB7A-FD79-B14B-AB51-B623C8C23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8019" y="3886200"/>
            <a:ext cx="1668224" cy="166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lvl="0"/>
            <a:r>
              <a:rPr lang="en-US" b="0" dirty="0"/>
              <a:t>Sequential Scan</a:t>
            </a:r>
          </a:p>
        </p:txBody>
      </p:sp>
      <p:sp>
        <p:nvSpPr>
          <p:cNvPr id="68" name="Google Shape;141;p15">
            <a:extLst>
              <a:ext uri="{FF2B5EF4-FFF2-40B4-BE49-F238E27FC236}">
                <a16:creationId xmlns:a16="http://schemas.microsoft.com/office/drawing/2014/main" id="{10E7FDB3-E64C-5042-B425-38EBA0506986}"/>
              </a:ext>
            </a:extLst>
          </p:cNvPr>
          <p:cNvSpPr/>
          <p:nvPr/>
        </p:nvSpPr>
        <p:spPr>
          <a:xfrm>
            <a:off x="193849" y="823181"/>
            <a:ext cx="5902151" cy="245668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6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6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dt &lt; '2021/04/01';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id  |    name     |     dt     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-----+-------------+------------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3 | James       | 2020-01-01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1 | Alex Johns  | 2020-01-02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7 | Bob William | 2020-01-04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8 | Charli      | 2020-01-01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6 | David       | 2020-08-02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9 | Benjamin    | 1990-01-02</a:t>
            </a:r>
          </a:p>
        </p:txBody>
      </p:sp>
      <p:sp>
        <p:nvSpPr>
          <p:cNvPr id="152" name="Google Shape;141;p15">
            <a:extLst>
              <a:ext uri="{FF2B5EF4-FFF2-40B4-BE49-F238E27FC236}">
                <a16:creationId xmlns:a16="http://schemas.microsoft.com/office/drawing/2014/main" id="{91523484-9AAA-3641-8731-C717F5B2F580}"/>
              </a:ext>
            </a:extLst>
          </p:cNvPr>
          <p:cNvSpPr/>
          <p:nvPr/>
        </p:nvSpPr>
        <p:spPr>
          <a:xfrm>
            <a:off x="6358342" y="836314"/>
            <a:ext cx="5639809" cy="243715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ctid, *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admin WHERE id = 8;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| id | name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-------+----+------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(1,1) | 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Charli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 rows)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31F272-FCB2-2545-8642-76570CABAE57}"/>
              </a:ext>
            </a:extLst>
          </p:cNvPr>
          <p:cNvGrpSpPr/>
          <p:nvPr/>
        </p:nvGrpSpPr>
        <p:grpSpPr>
          <a:xfrm>
            <a:off x="205176" y="3584528"/>
            <a:ext cx="11858773" cy="2810162"/>
            <a:chOff x="138113" y="3429000"/>
            <a:chExt cx="11858773" cy="281016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30BD2DC-7A8B-2F45-AB54-865D208ABBAE}"/>
                </a:ext>
              </a:extLst>
            </p:cNvPr>
            <p:cNvGrpSpPr/>
            <p:nvPr/>
          </p:nvGrpSpPr>
          <p:grpSpPr>
            <a:xfrm>
              <a:off x="749745" y="3476084"/>
              <a:ext cx="5024194" cy="2763078"/>
              <a:chOff x="193849" y="3886200"/>
              <a:chExt cx="4984438" cy="2833138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1237738-849E-0542-82FA-8A9EBDA4D0CF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9A8F9C1-B4CE-F64B-A214-93053C00DBAE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74AC789-9C67-2940-84C4-89E964275224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19B5C8F-DE14-1D41-B49F-A06EF678D4D0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1A9DA0-82AE-E348-93A1-DE9E1E6792BE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3BD587E-F5DE-8F47-A4C4-300CEF7CC887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1459A98-49DA-D048-99DC-BBE1C9CB1818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C5A1C5F-4CC2-B84F-B3E7-DF50234C81F3}"/>
                  </a:ext>
                </a:extLst>
              </p:cNvPr>
              <p:cNvCxnSpPr>
                <a:cxnSpLocks/>
                <a:stCxn id="130" idx="3"/>
                <a:endCxn id="126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BD7A8E4-46A6-A54F-B695-482924688F4F}"/>
                  </a:ext>
                </a:extLst>
              </p:cNvPr>
              <p:cNvCxnSpPr>
                <a:cxnSpLocks/>
                <a:stCxn id="126" idx="3"/>
                <a:endCxn id="127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63B2D47-A89F-3844-93ED-DCA556D5D322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7C12F07-5EB0-9D4A-86C3-6816C168FFF4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8D0D3C5-62E8-CB45-9F9E-BFD782901B22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Alex John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9B0CC18-B74C-F942-8E48-56721FFC3080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01/02/2020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A84A066-56BC-864F-8B26-A9541E7A8AD8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D2864C1-72A7-1D4A-BE64-1E1BD879DE83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0971279-B766-BF42-839E-45DE3FE28772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C419766-5382-A141-8CDA-A4E87BDD2A04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98BADB-3DAC-6D4C-8424-6CA8B3A0D720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327FB6D-4FED-3348-A1C6-914EE3413043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B1A555A-1698-084F-B0DC-29866059F9B3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58ECC08-0590-AF4B-94F3-CBD37DB02224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41B45F5-1DFA-374A-AE2F-D2DB331E6081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James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528308E-8444-B44D-B492-09FBE5337058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F796A6-FBFC-3940-8EAF-CA469C8FD77E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712E47E-75B7-3B47-9B17-74F2FC0B773A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Bob William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6022984-896A-CC46-AF78-E0CD528DCED7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01/04/2020</a:t>
                </a:r>
              </a:p>
            </p:txBody>
          </p:sp>
          <p:sp>
            <p:nvSpPr>
              <p:cNvPr id="147" name="Left Brace 146">
                <a:extLst>
                  <a:ext uri="{FF2B5EF4-FFF2-40B4-BE49-F238E27FC236}">
                    <a16:creationId xmlns:a16="http://schemas.microsoft.com/office/drawing/2014/main" id="{CF1D7017-0DDE-124F-A59A-8B6021AA150D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0B155F0-D93F-6C44-8AC6-6DA43EC99D3B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49" name="Left Brace 148">
                <a:extLst>
                  <a:ext uri="{FF2B5EF4-FFF2-40B4-BE49-F238E27FC236}">
                    <a16:creationId xmlns:a16="http://schemas.microsoft.com/office/drawing/2014/main" id="{3CB2DFCC-EFF9-A549-8619-32A754DE2528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89" name="Curved Connector 188">
                <a:extLst>
                  <a:ext uri="{FF2B5EF4-FFF2-40B4-BE49-F238E27FC236}">
                    <a16:creationId xmlns:a16="http://schemas.microsoft.com/office/drawing/2014/main" id="{5D321728-C0DB-5F4F-8927-400A22532140}"/>
                  </a:ext>
                </a:extLst>
              </p:cNvPr>
              <p:cNvCxnSpPr>
                <a:cxnSpLocks/>
                <a:stCxn id="130" idx="2"/>
                <a:endCxn id="131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urved Connector 189">
                <a:extLst>
                  <a:ext uri="{FF2B5EF4-FFF2-40B4-BE49-F238E27FC236}">
                    <a16:creationId xmlns:a16="http://schemas.microsoft.com/office/drawing/2014/main" id="{E2B94001-B92C-DD48-86DA-69ADC3BD648D}"/>
                  </a:ext>
                </a:extLst>
              </p:cNvPr>
              <p:cNvCxnSpPr>
                <a:cxnSpLocks/>
                <a:stCxn id="126" idx="2"/>
                <a:endCxn id="141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urved Connector 190">
                <a:extLst>
                  <a:ext uri="{FF2B5EF4-FFF2-40B4-BE49-F238E27FC236}">
                    <a16:creationId xmlns:a16="http://schemas.microsoft.com/office/drawing/2014/main" id="{69724F90-015A-1340-A810-54CC41CB6F05}"/>
                  </a:ext>
                </a:extLst>
              </p:cNvPr>
              <p:cNvCxnSpPr>
                <a:cxnSpLocks/>
                <a:stCxn id="127" idx="2"/>
                <a:endCxn id="144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Left Brace 191">
                <a:extLst>
                  <a:ext uri="{FF2B5EF4-FFF2-40B4-BE49-F238E27FC236}">
                    <a16:creationId xmlns:a16="http://schemas.microsoft.com/office/drawing/2014/main" id="{5E1AB643-BEE3-3B43-9A6C-47EEF4056C43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A9B96E2-61E9-F94F-888A-FF14DBAA888E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82" name="Right Brace 81">
              <a:extLst>
                <a:ext uri="{FF2B5EF4-FFF2-40B4-BE49-F238E27FC236}">
                  <a16:creationId xmlns:a16="http://schemas.microsoft.com/office/drawing/2014/main" id="{303AD49F-A972-A847-B798-B127C5CE8FF2}"/>
                </a:ext>
              </a:extLst>
            </p:cNvPr>
            <p:cNvSpPr/>
            <p:nvPr/>
          </p:nvSpPr>
          <p:spPr>
            <a:xfrm>
              <a:off x="11530209" y="3436328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1DA68CB-CE23-384B-A4BD-7EF8182E0A52}"/>
                </a:ext>
              </a:extLst>
            </p:cNvPr>
            <p:cNvSpPr/>
            <p:nvPr/>
          </p:nvSpPr>
          <p:spPr>
            <a:xfrm rot="10800000">
              <a:off x="371524" y="3440945"/>
              <a:ext cx="241126" cy="27630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A261C26-C8A3-9648-BB11-24855477A411}"/>
                </a:ext>
              </a:extLst>
            </p:cNvPr>
            <p:cNvGrpSpPr/>
            <p:nvPr/>
          </p:nvGrpSpPr>
          <p:grpSpPr>
            <a:xfrm>
              <a:off x="6358342" y="3429000"/>
              <a:ext cx="5024194" cy="2763078"/>
              <a:chOff x="193849" y="3886200"/>
              <a:chExt cx="4984438" cy="2833138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95C100-CAFA-5249-8C8D-FBB16D7590B4}"/>
                  </a:ext>
                </a:extLst>
              </p:cNvPr>
              <p:cNvSpPr txBox="1"/>
              <p:nvPr/>
            </p:nvSpPr>
            <p:spPr>
              <a:xfrm>
                <a:off x="1886775" y="6470693"/>
                <a:ext cx="12650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Page size 8192 Bytes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E3FD79-43C5-824D-BE44-345F69D6668B}"/>
                  </a:ext>
                </a:extLst>
              </p:cNvPr>
              <p:cNvSpPr/>
              <p:nvPr/>
            </p:nvSpPr>
            <p:spPr>
              <a:xfrm>
                <a:off x="193849" y="3886200"/>
                <a:ext cx="4984438" cy="28331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98C6B3C-0A79-9244-8F38-ACB6B05391F4}"/>
                  </a:ext>
                </a:extLst>
              </p:cNvPr>
              <p:cNvSpPr/>
              <p:nvPr/>
            </p:nvSpPr>
            <p:spPr>
              <a:xfrm>
                <a:off x="437320" y="4038600"/>
                <a:ext cx="4432848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7477D08-E05F-AA48-8090-4A688FB0A113}"/>
                  </a:ext>
                </a:extLst>
              </p:cNvPr>
              <p:cNvSpPr/>
              <p:nvPr/>
            </p:nvSpPr>
            <p:spPr>
              <a:xfrm>
                <a:off x="437320" y="4317726"/>
                <a:ext cx="4432852" cy="274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790CCBD-19DD-AD44-97D1-07BC204E033A}"/>
                  </a:ext>
                </a:extLst>
              </p:cNvPr>
              <p:cNvSpPr/>
              <p:nvPr/>
            </p:nvSpPr>
            <p:spPr>
              <a:xfrm>
                <a:off x="437319" y="4315096"/>
                <a:ext cx="718929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d_special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F075B17-EB09-914A-993A-185FA13FBFC3}"/>
                  </a:ext>
                </a:extLst>
              </p:cNvPr>
              <p:cNvSpPr/>
              <p:nvPr/>
            </p:nvSpPr>
            <p:spPr>
              <a:xfrm>
                <a:off x="4058479" y="4315096"/>
                <a:ext cx="298174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2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909339-9EAF-F045-9FFE-80B74D08F7AA}"/>
                  </a:ext>
                </a:extLst>
              </p:cNvPr>
              <p:cNvSpPr/>
              <p:nvPr/>
            </p:nvSpPr>
            <p:spPr>
              <a:xfrm>
                <a:off x="4567832" y="4315096"/>
                <a:ext cx="298174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3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025F1B8-D7BD-CA45-AC34-C6A976155E57}"/>
                  </a:ext>
                </a:extLst>
              </p:cNvPr>
              <p:cNvCxnSpPr>
                <a:cxnSpLocks/>
                <a:stCxn id="96" idx="3"/>
                <a:endCxn id="92" idx="1"/>
              </p:cNvCxnSpPr>
              <p:nvPr/>
            </p:nvCxnSpPr>
            <p:spPr>
              <a:xfrm>
                <a:off x="3857239" y="4451896"/>
                <a:ext cx="20124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8C7B641-FBC1-4640-90CB-C5F8AEAC0A95}"/>
                  </a:ext>
                </a:extLst>
              </p:cNvPr>
              <p:cNvCxnSpPr>
                <a:cxnSpLocks/>
                <a:stCxn id="92" idx="3"/>
                <a:endCxn id="93" idx="1"/>
              </p:cNvCxnSpPr>
              <p:nvPr/>
            </p:nvCxnSpPr>
            <p:spPr>
              <a:xfrm>
                <a:off x="4356653" y="4451896"/>
                <a:ext cx="211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0465B47-A88E-2543-B97D-AAC99CEC81BB}"/>
                  </a:ext>
                </a:extLst>
              </p:cNvPr>
              <p:cNvSpPr/>
              <p:nvPr/>
            </p:nvSpPr>
            <p:spPr>
              <a:xfrm>
                <a:off x="3559065" y="4315096"/>
                <a:ext cx="298174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dirty="0"/>
                  <a:t>1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58D3700-E806-8247-B7A0-E8EC609FEE91}"/>
                  </a:ext>
                </a:extLst>
              </p:cNvPr>
              <p:cNvSpPr/>
              <p:nvPr/>
            </p:nvSpPr>
            <p:spPr>
              <a:xfrm>
                <a:off x="357807" y="6046898"/>
                <a:ext cx="208721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174251F-F827-2249-969A-EA6778F9AD7E}"/>
                  </a:ext>
                </a:extLst>
              </p:cNvPr>
              <p:cNvSpPr/>
              <p:nvPr/>
            </p:nvSpPr>
            <p:spPr>
              <a:xfrm>
                <a:off x="571494" y="6046898"/>
                <a:ext cx="964096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Charli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5DC232E-374B-1D4C-8C0D-9E16CBFAD6F5}"/>
                  </a:ext>
                </a:extLst>
              </p:cNvPr>
              <p:cNvSpPr/>
              <p:nvPr/>
            </p:nvSpPr>
            <p:spPr>
              <a:xfrm>
                <a:off x="1535590" y="6046898"/>
                <a:ext cx="1116497" cy="273600"/>
              </a:xfrm>
              <a:prstGeom prst="rect">
                <a:avLst/>
              </a:prstGeom>
              <a:solidFill>
                <a:srgbClr val="445C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01/01/2020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5A72989-4F9D-4D48-A5B5-4F0D1E7B1A76}"/>
                  </a:ext>
                </a:extLst>
              </p:cNvPr>
              <p:cNvSpPr/>
              <p:nvPr/>
            </p:nvSpPr>
            <p:spPr>
              <a:xfrm>
                <a:off x="4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d_lsn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8C6A8A8-54F4-FA4A-9C2C-7EDB9DEDF699}"/>
                  </a:ext>
                </a:extLst>
              </p:cNvPr>
              <p:cNvSpPr/>
              <p:nvPr/>
            </p:nvSpPr>
            <p:spPr>
              <a:xfrm>
                <a:off x="1337319" y="4039286"/>
                <a:ext cx="90000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d_checksum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AAAA008-B3A3-644A-903D-345EA1E6BC53}"/>
                  </a:ext>
                </a:extLst>
              </p:cNvPr>
              <p:cNvSpPr/>
              <p:nvPr/>
            </p:nvSpPr>
            <p:spPr>
              <a:xfrm>
                <a:off x="2237318" y="4039286"/>
                <a:ext cx="734952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p</a:t>
                </a:r>
                <a:r>
                  <a:rPr lang="en-PK" sz="800" dirty="0">
                    <a:solidFill>
                      <a:schemeClr val="tx1"/>
                    </a:solidFill>
                  </a:rPr>
                  <a:t>d_flags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6C52DBE-C806-9343-9E6D-A39D1C32526A}"/>
                  </a:ext>
                </a:extLst>
              </p:cNvPr>
              <p:cNvSpPr/>
              <p:nvPr/>
            </p:nvSpPr>
            <p:spPr>
              <a:xfrm>
                <a:off x="2972271" y="4039286"/>
                <a:ext cx="105027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pd_lower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0DC0376-88AC-6645-B6A2-EEE16DDA200D}"/>
                  </a:ext>
                </a:extLst>
              </p:cNvPr>
              <p:cNvSpPr/>
              <p:nvPr/>
            </p:nvSpPr>
            <p:spPr>
              <a:xfrm>
                <a:off x="4018720" y="4039286"/>
                <a:ext cx="851448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pd_upper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B6DAD8E-DBD2-654C-8A69-668DFB08EC67}"/>
                  </a:ext>
                </a:extLst>
              </p:cNvPr>
              <p:cNvSpPr/>
              <p:nvPr/>
            </p:nvSpPr>
            <p:spPr>
              <a:xfrm>
                <a:off x="1156252" y="4315096"/>
                <a:ext cx="1182755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pd_pagesize_version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2EC4588-1EF5-6E46-8C81-08361E7AA7DC}"/>
                  </a:ext>
                </a:extLst>
              </p:cNvPr>
              <p:cNvSpPr/>
              <p:nvPr/>
            </p:nvSpPr>
            <p:spPr>
              <a:xfrm>
                <a:off x="2339007" y="4315096"/>
                <a:ext cx="1136380" cy="2736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pd_prune_xid</a:t>
                </a:r>
                <a:endParaRPr lang="en-PK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F1C7907-4180-924F-AE9E-1B2BC00F7108}"/>
                  </a:ext>
                </a:extLst>
              </p:cNvPr>
              <p:cNvSpPr/>
              <p:nvPr/>
            </p:nvSpPr>
            <p:spPr>
              <a:xfrm>
                <a:off x="2647114" y="6050378"/>
                <a:ext cx="208721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07AB33B-86E5-204D-8005-19A9501761B2}"/>
                  </a:ext>
                </a:extLst>
              </p:cNvPr>
              <p:cNvSpPr/>
              <p:nvPr/>
            </p:nvSpPr>
            <p:spPr>
              <a:xfrm>
                <a:off x="2860801" y="6050378"/>
                <a:ext cx="964096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David</a:t>
                </a:r>
                <a:endParaRPr lang="en-PK" sz="9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B78878A-D079-E942-9E2B-4880DDB49993}"/>
                  </a:ext>
                </a:extLst>
              </p:cNvPr>
              <p:cNvSpPr/>
              <p:nvPr/>
            </p:nvSpPr>
            <p:spPr>
              <a:xfrm>
                <a:off x="3824897" y="6050378"/>
                <a:ext cx="1116497" cy="273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01/08/2020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8D8C529-30D9-854A-BEC1-E4CEED08B9E5}"/>
                  </a:ext>
                </a:extLst>
              </p:cNvPr>
              <p:cNvSpPr/>
              <p:nvPr/>
            </p:nvSpPr>
            <p:spPr>
              <a:xfrm>
                <a:off x="352834" y="5783663"/>
                <a:ext cx="208721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936E93B-AE8E-284A-A7E5-49CE5BB6DF72}"/>
                  </a:ext>
                </a:extLst>
              </p:cNvPr>
              <p:cNvSpPr/>
              <p:nvPr/>
            </p:nvSpPr>
            <p:spPr>
              <a:xfrm>
                <a:off x="566521" y="5783663"/>
                <a:ext cx="964096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Benjamin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E0C6084-CFC3-1048-86EC-8A5E8690CD2F}"/>
                  </a:ext>
                </a:extLst>
              </p:cNvPr>
              <p:cNvSpPr/>
              <p:nvPr/>
            </p:nvSpPr>
            <p:spPr>
              <a:xfrm>
                <a:off x="1530617" y="5783663"/>
                <a:ext cx="1116497" cy="2736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K" sz="10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01/02/1990</a:t>
                </a:r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D95F5C7C-B5EE-754E-8DB6-58A5DD180854}"/>
                  </a:ext>
                </a:extLst>
              </p:cNvPr>
              <p:cNvSpPr/>
              <p:nvPr/>
            </p:nvSpPr>
            <p:spPr>
              <a:xfrm rot="16200000">
                <a:off x="4122228" y="4257526"/>
                <a:ext cx="274983" cy="1212575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965B36-6E92-CA4F-8276-B296C83C1038}"/>
                  </a:ext>
                </a:extLst>
              </p:cNvPr>
              <p:cNvSpPr txBox="1"/>
              <p:nvPr/>
            </p:nvSpPr>
            <p:spPr>
              <a:xfrm>
                <a:off x="3395506" y="5609281"/>
                <a:ext cx="609410" cy="252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Tuple 2</a:t>
                </a:r>
                <a:endParaRPr lang="en-PK" sz="1000" dirty="0">
                  <a:solidFill>
                    <a:schemeClr val="accent1"/>
                  </a:solidFill>
                  <a:latin typeface="Fairwater Script" panose="020F0502020204030204" pitchFamily="34" charset="0"/>
                  <a:cs typeface="Fairwater Script" panose="020F0502020204030204" pitchFamily="34" charset="0"/>
                </a:endParaRPr>
              </a:p>
            </p:txBody>
          </p:sp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90B2F34E-F5B1-B94C-A803-B4806451577C}"/>
                  </a:ext>
                </a:extLst>
              </p:cNvPr>
              <p:cNvSpPr/>
              <p:nvPr/>
            </p:nvSpPr>
            <p:spPr>
              <a:xfrm rot="16200000">
                <a:off x="2591227" y="4159963"/>
                <a:ext cx="121754" cy="4578581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D921F10A-4961-F847-8127-ED7DA2580571}"/>
                  </a:ext>
                </a:extLst>
              </p:cNvPr>
              <p:cNvCxnSpPr>
                <a:stCxn id="96" idx="2"/>
                <a:endCxn id="97" idx="1"/>
              </p:cNvCxnSpPr>
              <p:nvPr/>
            </p:nvCxnSpPr>
            <p:spPr>
              <a:xfrm rot="5400000">
                <a:off x="1235479" y="3711025"/>
                <a:ext cx="1595002" cy="3350345"/>
              </a:xfrm>
              <a:prstGeom prst="curvedConnector4">
                <a:avLst>
                  <a:gd name="adj1" fmla="val 45712"/>
                  <a:gd name="adj2" fmla="val 104746"/>
                </a:avLst>
              </a:prstGeom>
              <a:ln w="50800">
                <a:solidFill>
                  <a:srgbClr val="445C7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urved Connector 116">
                <a:extLst>
                  <a:ext uri="{FF2B5EF4-FFF2-40B4-BE49-F238E27FC236}">
                    <a16:creationId xmlns:a16="http://schemas.microsoft.com/office/drawing/2014/main" id="{48325E3E-33FD-E044-A570-34C6708E224E}"/>
                  </a:ext>
                </a:extLst>
              </p:cNvPr>
              <p:cNvCxnSpPr>
                <a:stCxn id="92" idx="2"/>
                <a:endCxn id="107" idx="1"/>
              </p:cNvCxnSpPr>
              <p:nvPr/>
            </p:nvCxnSpPr>
            <p:spPr>
              <a:xfrm rot="5400000">
                <a:off x="2628099" y="4607711"/>
                <a:ext cx="1598482" cy="1560452"/>
              </a:xfrm>
              <a:prstGeom prst="curvedConnector4">
                <a:avLst>
                  <a:gd name="adj1" fmla="val 45721"/>
                  <a:gd name="adj2" fmla="val 114650"/>
                </a:avLst>
              </a:prstGeom>
              <a:ln w="508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urved Connector 117">
                <a:extLst>
                  <a:ext uri="{FF2B5EF4-FFF2-40B4-BE49-F238E27FC236}">
                    <a16:creationId xmlns:a16="http://schemas.microsoft.com/office/drawing/2014/main" id="{CEED4D73-02B7-8A40-ACF0-99AAA16EA1E2}"/>
                  </a:ext>
                </a:extLst>
              </p:cNvPr>
              <p:cNvCxnSpPr>
                <a:stCxn id="93" idx="2"/>
                <a:endCxn id="110" idx="1"/>
              </p:cNvCxnSpPr>
              <p:nvPr/>
            </p:nvCxnSpPr>
            <p:spPr>
              <a:xfrm rot="5400000">
                <a:off x="1868994" y="3072537"/>
                <a:ext cx="1331767" cy="4364085"/>
              </a:xfrm>
              <a:prstGeom prst="curvedConnector4">
                <a:avLst>
                  <a:gd name="adj1" fmla="val 44864"/>
                  <a:gd name="adj2" fmla="val 102733"/>
                </a:avLst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Left Brace 118">
                <a:extLst>
                  <a:ext uri="{FF2B5EF4-FFF2-40B4-BE49-F238E27FC236}">
                    <a16:creationId xmlns:a16="http://schemas.microsoft.com/office/drawing/2014/main" id="{77317F83-9F13-ED46-AD11-4BC566964241}"/>
                  </a:ext>
                </a:extLst>
              </p:cNvPr>
              <p:cNvSpPr/>
              <p:nvPr/>
            </p:nvSpPr>
            <p:spPr>
              <a:xfrm rot="5400000">
                <a:off x="3749878" y="4870771"/>
                <a:ext cx="96253" cy="2195636"/>
              </a:xfrm>
              <a:prstGeom prst="leftBrace">
                <a:avLst>
                  <a:gd name="adj1" fmla="val 8333"/>
                  <a:gd name="adj2" fmla="val 489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0AE0272-DFEA-4945-9F34-63E3A78B1072}"/>
                  </a:ext>
                </a:extLst>
              </p:cNvPr>
              <p:cNvSpPr txBox="1"/>
              <p:nvPr/>
            </p:nvSpPr>
            <p:spPr>
              <a:xfrm>
                <a:off x="3768187" y="5020518"/>
                <a:ext cx="117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L</a:t>
                </a:r>
                <a:r>
                  <a:rPr lang="en-PK" sz="1000" dirty="0">
                    <a:latin typeface="Fairwater Script" panose="020F0502020204030204" pitchFamily="34" charset="0"/>
                    <a:cs typeface="Fairwater Script" panose="020F0502020204030204" pitchFamily="34" charset="0"/>
                  </a:rPr>
                  <a:t>ine pointers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9C564AE-74DC-124E-9CE2-47CDE125A2BD}"/>
                </a:ext>
              </a:extLst>
            </p:cNvPr>
            <p:cNvSpPr txBox="1"/>
            <p:nvPr/>
          </p:nvSpPr>
          <p:spPr>
            <a:xfrm rot="16200000">
              <a:off x="-68354" y="464043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7F6114-4145-3243-AB18-C9F2EC976978}"/>
                </a:ext>
              </a:extLst>
            </p:cNvPr>
            <p:cNvSpPr txBox="1"/>
            <p:nvPr/>
          </p:nvSpPr>
          <p:spPr>
            <a:xfrm rot="5400000">
              <a:off x="11567442" y="468048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K" sz="1000" dirty="0">
                  <a:latin typeface="Fairwater Script" panose="020F0502020204030204" pitchFamily="34" charset="0"/>
                </a:rPr>
                <a:t>Block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3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202416" y="4708609"/>
            <a:ext cx="11779807" cy="1708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          QUERY PLAN 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Index Scan using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  (cost=0.57..8.59 rows=1 width=14) (actual time=2.231..2.233 rows=1 loops=1)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Index Cond: (id = 1200)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0.288 ms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2.256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27" name="Google Shape;127;p14"/>
          <p:cNvSpPr/>
          <p:nvPr/>
        </p:nvSpPr>
        <p:spPr>
          <a:xfrm>
            <a:off x="174354" y="4262365"/>
            <a:ext cx="11807869" cy="323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idx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admin(id);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74355" y="2626404"/>
            <a:ext cx="11807869" cy="156809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EXPLAIN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ANALYZE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SELECT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FROM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admin </a:t>
            </a:r>
            <a:r>
              <a:rPr lang="en-GB" sz="1200" b="1" dirty="0">
                <a:solidFill>
                  <a:srgbClr val="0070C0"/>
                </a:solidFill>
                <a:latin typeface="Courier New"/>
                <a:cs typeface="Courier New"/>
              </a:rPr>
              <a:t>WHERE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 = 1200;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                          QUERY PLAN                                                  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 Scan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admin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Filter: (id = 1200)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Rows Removed by Filter: 99999812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Planning Time: 0.111 ms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Execution Time: </a:t>
            </a:r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26026.162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ms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154910" y="138662"/>
            <a:ext cx="11846761" cy="47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r>
              <a:rPr lang="en-US" b="0" dirty="0"/>
              <a:t>Why Index?                                                                                  </a:t>
            </a:r>
            <a:endParaRPr b="0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idx="4294967295"/>
          </p:nvPr>
        </p:nvSpPr>
        <p:spPr>
          <a:xfrm>
            <a:off x="311150" y="823913"/>
            <a:ext cx="11880850" cy="1708150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000000">
                <a:alpha val="1882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Indexes are entry points for tables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 used to locate the tuples in the table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The sole reason to have an index is performance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Index is stored separately from the table’s main storage (PostgreSQL Heap)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373737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373737"/>
                </a:solidFill>
                <a:latin typeface="Exo 2"/>
                <a:sym typeface="Arial"/>
              </a:rPr>
              <a:t>More storage required to store the index along with original table</a:t>
            </a:r>
            <a:endParaRPr sz="1800" dirty="0">
              <a:solidFill>
                <a:srgbClr val="373737"/>
              </a:solidFill>
              <a:latin typeface="Exo 2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EF321-018B-B44F-90C0-7B6C165C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00884" y="762140"/>
            <a:ext cx="1322227" cy="17963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6C470-8E00-B04F-96AE-CB212E78DD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46989" y="762140"/>
            <a:ext cx="1295199" cy="1796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1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960000" y="3658167"/>
            <a:ext cx="3573200" cy="16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PostgreSQL Indexes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844667" y="720000"/>
            <a:ext cx="3573200" cy="305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6200811" y="2158231"/>
            <a:ext cx="3975967" cy="2887147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5777017" y="3418800"/>
            <a:ext cx="135400" cy="135333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9767984" y="1573267"/>
            <a:ext cx="135400" cy="135333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8429984" y="5622734"/>
            <a:ext cx="135400" cy="135333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945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1_PLE19 Master">
  <a:themeElements>
    <a:clrScheme name="Percona">
      <a:dk1>
        <a:srgbClr val="000000"/>
      </a:dk1>
      <a:lt1>
        <a:srgbClr val="FFFFFF"/>
      </a:lt1>
      <a:dk2>
        <a:srgbClr val="9B9C9B"/>
      </a:dk2>
      <a:lt2>
        <a:srgbClr val="D5D5D5"/>
      </a:lt2>
      <a:accent1>
        <a:srgbClr val="EF9000"/>
      </a:accent1>
      <a:accent2>
        <a:srgbClr val="BE1818"/>
      </a:accent2>
      <a:accent3>
        <a:srgbClr val="EFC700"/>
      </a:accent3>
      <a:accent4>
        <a:srgbClr val="4E378C"/>
      </a:accent4>
      <a:accent5>
        <a:srgbClr val="7E4191"/>
      </a:accent5>
      <a:accent6>
        <a:srgbClr val="EFD979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M15 Template">
  <a:themeElements>
    <a:clrScheme name="PLAM15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3C1F"/>
      </a:accent1>
      <a:accent2>
        <a:srgbClr val="D96D1A"/>
      </a:accent2>
      <a:accent3>
        <a:srgbClr val="FCB628"/>
      </a:accent3>
      <a:accent4>
        <a:srgbClr val="4E9E2C"/>
      </a:accent4>
      <a:accent5>
        <a:srgbClr val="1ABBC7"/>
      </a:accent5>
      <a:accent6>
        <a:srgbClr val="958B8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39295</TotalTime>
  <Words>4459</Words>
  <Application>Microsoft Macintosh PowerPoint</Application>
  <PresentationFormat>Widescreen</PresentationFormat>
  <Paragraphs>856</Paragraphs>
  <Slides>35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Poppins</vt:lpstr>
      <vt:lpstr>Ink Free</vt:lpstr>
      <vt:lpstr>Calibri</vt:lpstr>
      <vt:lpstr>Arial</vt:lpstr>
      <vt:lpstr>Exo 2</vt:lpstr>
      <vt:lpstr>Courier New</vt:lpstr>
      <vt:lpstr>黑体</vt:lpstr>
      <vt:lpstr>Avenir Next Condensed</vt:lpstr>
      <vt:lpstr>Fairwater Script</vt:lpstr>
      <vt:lpstr>1_PLE19 Master</vt:lpstr>
      <vt:lpstr>think-cell Slide</vt:lpstr>
      <vt:lpstr>PowerPoint Presentation</vt:lpstr>
      <vt:lpstr>PowerPoint Presentation</vt:lpstr>
      <vt:lpstr>PowerPoint Presentation</vt:lpstr>
      <vt:lpstr>Heap / Index</vt:lpstr>
      <vt:lpstr>PostgreSQL Tables (Heap)</vt:lpstr>
      <vt:lpstr>PostgreSQL Tables (Heap)</vt:lpstr>
      <vt:lpstr>Sequential Scan</vt:lpstr>
      <vt:lpstr>Why Index?                                                                                  </vt:lpstr>
      <vt:lpstr>PostgreSQL Indexes</vt:lpstr>
      <vt:lpstr>PowerPoint Presentation</vt:lpstr>
      <vt:lpstr>Creating Index</vt:lpstr>
      <vt:lpstr>Index</vt:lpstr>
      <vt:lpstr>Creating Index (CONCURRENTLY)</vt:lpstr>
      <vt:lpstr>Expression Index</vt:lpstr>
      <vt:lpstr>Expression Index 2/2</vt:lpstr>
      <vt:lpstr>Partial Index</vt:lpstr>
      <vt:lpstr>Index Methods</vt:lpstr>
      <vt:lpstr>PowerPoint Presentation</vt:lpstr>
      <vt:lpstr>B-Tree Index</vt:lpstr>
      <vt:lpstr>B-Tree Index</vt:lpstr>
      <vt:lpstr>Index Only Scans</vt:lpstr>
      <vt:lpstr>B-Tree Index (Index Only Scans)</vt:lpstr>
      <vt:lpstr>Hash Index</vt:lpstr>
      <vt:lpstr>HASH Index</vt:lpstr>
      <vt:lpstr>BRIN Index</vt:lpstr>
      <vt:lpstr>BRIN Index</vt:lpstr>
      <vt:lpstr>BRIN Index On Disk Size Comparison</vt:lpstr>
      <vt:lpstr>GIN Index</vt:lpstr>
      <vt:lpstr>GIN Index</vt:lpstr>
      <vt:lpstr>GiST Index</vt:lpstr>
      <vt:lpstr>Where and What?</vt:lpstr>
      <vt:lpstr>Duplicate Indexes</vt:lpstr>
      <vt:lpstr>Index Stats (pg_stat_user_indexes, pg_stat_statement)</vt:lpstr>
      <vt:lpstr>Unused Indexes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PostgreSQL Indexes</dc:title>
  <cp:lastModifiedBy>Ibrar Ahmed</cp:lastModifiedBy>
  <cp:revision>134</cp:revision>
  <cp:lastPrinted>2019-07-03T00:43:29Z</cp:lastPrinted>
  <dcterms:modified xsi:type="dcterms:W3CDTF">2022-04-09T06:39:14Z</dcterms:modified>
</cp:coreProperties>
</file>