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39"/>
  </p:notesMasterIdLst>
  <p:sldIdLst>
    <p:sldId id="345" r:id="rId2"/>
    <p:sldId id="330" r:id="rId3"/>
    <p:sldId id="274" r:id="rId4"/>
    <p:sldId id="327" r:id="rId5"/>
    <p:sldId id="328" r:id="rId6"/>
    <p:sldId id="322" r:id="rId7"/>
    <p:sldId id="329" r:id="rId8"/>
    <p:sldId id="321" r:id="rId9"/>
    <p:sldId id="271" r:id="rId10"/>
    <p:sldId id="342" r:id="rId11"/>
    <p:sldId id="261" r:id="rId12"/>
    <p:sldId id="324" r:id="rId13"/>
    <p:sldId id="263" r:id="rId14"/>
    <p:sldId id="264" r:id="rId15"/>
    <p:sldId id="265" r:id="rId16"/>
    <p:sldId id="325" r:id="rId17"/>
    <p:sldId id="266" r:id="rId18"/>
    <p:sldId id="326" r:id="rId19"/>
    <p:sldId id="267" r:id="rId20"/>
    <p:sldId id="268" r:id="rId21"/>
    <p:sldId id="344" r:id="rId22"/>
    <p:sldId id="331" r:id="rId23"/>
    <p:sldId id="332" r:id="rId24"/>
    <p:sldId id="333" r:id="rId25"/>
    <p:sldId id="269" r:id="rId26"/>
    <p:sldId id="334" r:id="rId27"/>
    <p:sldId id="335" r:id="rId28"/>
    <p:sldId id="336" r:id="rId29"/>
    <p:sldId id="337" r:id="rId30"/>
    <p:sldId id="338" r:id="rId31"/>
    <p:sldId id="339" r:id="rId32"/>
    <p:sldId id="270" r:id="rId33"/>
    <p:sldId id="340" r:id="rId34"/>
    <p:sldId id="272" r:id="rId35"/>
    <p:sldId id="273" r:id="rId36"/>
    <p:sldId id="343" r:id="rId37"/>
    <p:sldId id="316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2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lppt.com" initials="W" lastIdx="1" clrIdx="0">
    <p:extLst>
      <p:ext uri="{19B8F6BF-5375-455C-9EA6-DF929625EA0E}">
        <p15:presenceInfo xmlns:p15="http://schemas.microsoft.com/office/powerpoint/2012/main" userId="Allppt.co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727" autoAdjust="0"/>
    <p:restoredTop sz="94660"/>
  </p:normalViewPr>
  <p:slideViewPr>
    <p:cSldViewPr snapToGrid="0" showGuides="1">
      <p:cViewPr varScale="1">
        <p:scale>
          <a:sx n="160" d="100"/>
          <a:sy n="160" d="100"/>
        </p:scale>
        <p:origin x="2552" y="184"/>
      </p:cViewPr>
      <p:guideLst>
        <p:guide orient="horz" pos="242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2225" cap="rnd">
              <a:solidFill>
                <a:srgbClr val="0070C0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dLbls>
            <c:dLbl>
              <c:idx val="3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E852-1B4C-A5EE-D686A273C99E}"/>
                </c:ext>
              </c:extLst>
            </c:dLbl>
            <c:dLbl>
              <c:idx val="5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75F9-B44C-835C-15DE5B9B085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PK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128MB</c:v>
                </c:pt>
                <c:pt idx="1">
                  <c:v>256MB</c:v>
                </c:pt>
                <c:pt idx="2">
                  <c:v>512MB</c:v>
                </c:pt>
                <c:pt idx="3">
                  <c:v>1GB</c:v>
                </c:pt>
                <c:pt idx="4">
                  <c:v>2GB</c:v>
                </c:pt>
                <c:pt idx="5">
                  <c:v>4GB</c:v>
                </c:pt>
                <c:pt idx="6">
                  <c:v>8GB</c:v>
                </c:pt>
                <c:pt idx="7">
                  <c:v>16GB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500</c:v>
                </c:pt>
                <c:pt idx="1">
                  <c:v>3023</c:v>
                </c:pt>
                <c:pt idx="2">
                  <c:v>6801</c:v>
                </c:pt>
                <c:pt idx="3">
                  <c:v>12898</c:v>
                </c:pt>
                <c:pt idx="4">
                  <c:v>30987</c:v>
                </c:pt>
                <c:pt idx="5">
                  <c:v>55352</c:v>
                </c:pt>
                <c:pt idx="6">
                  <c:v>54536</c:v>
                </c:pt>
                <c:pt idx="7">
                  <c:v>55364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F6B-475D-A09D-6E3FBC0D6C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64163720"/>
        <c:axId val="464165688"/>
      </c:lineChart>
      <c:catAx>
        <c:axId val="46416372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PK"/>
          </a:p>
        </c:txPr>
        <c:crossAx val="464165688"/>
        <c:crosses val="autoZero"/>
        <c:auto val="1"/>
        <c:lblAlgn val="ctr"/>
        <c:lblOffset val="100"/>
        <c:noMultiLvlLbl val="0"/>
      </c:catAx>
      <c:valAx>
        <c:axId val="4641656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PK"/>
          </a:p>
        </c:txPr>
        <c:crossAx val="4641637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PK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04T15:25:56.6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53FA2F-0C42-E645-8BB8-E6AE6E488ED5}" type="datetimeFigureOut">
              <a:rPr lang="en-PK" smtClean="0"/>
              <a:t>18/11/2021</a:t>
            </a:fld>
            <a:endParaRPr lang="en-P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F67AE-C874-0745-8ED4-D9265C6D1C4C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869498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554626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65286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522562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533555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393515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16430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3c6571278_0_17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The address translation logic is also known as </a:t>
            </a:r>
            <a:r>
              <a:rPr lang="en" i="1"/>
              <a:t>page table walking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The page table walk is expensive because it may require multiple memory accesses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Using large pages to </a:t>
            </a:r>
            <a:r>
              <a:rPr lang="en" sz="1200">
                <a:solidFill>
                  <a:srgbClr val="1B2024"/>
                </a:solidFill>
              </a:rPr>
              <a:t>improve the effectiveness of the TLB</a:t>
            </a:r>
            <a:endParaRPr sz="1200">
              <a:solidFill>
                <a:srgbClr val="1B2024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rgbClr val="1B2024"/>
              </a:buClr>
              <a:buSzPts val="1200"/>
              <a:buChar char="○"/>
            </a:pPr>
            <a:r>
              <a:rPr lang="en" sz="1350">
                <a:solidFill>
                  <a:srgbClr val="494E5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by increasing the page size we'll have less pages to map</a:t>
            </a:r>
            <a:endParaRPr sz="1200">
              <a:solidFill>
                <a:srgbClr val="1B2024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g33c657127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232709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3c6571278_0_29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"</a:t>
            </a:r>
            <a:r>
              <a:rPr lang="en" b="1"/>
              <a:t>Default</a:t>
            </a:r>
            <a:r>
              <a:rPr lang="en"/>
              <a:t>" huge page size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DirectMap here is related to TLB use, I'm unsure if accurate though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g33c6571278_0_2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456795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33c6571278_0_30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huge page size can only be changed at boot time</a:t>
            </a:r>
            <a:endParaRPr/>
          </a:p>
        </p:txBody>
      </p:sp>
      <p:sp>
        <p:nvSpPr>
          <p:cNvPr id="410" name="Google Shape;410;g33c6571278_0_3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689966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33c6571278_0_4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g33c6571278_0_4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737265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33c6571278_0_2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200"/>
              <a:t>Transparent Hugepage Support is an alternative means of using huge pages for the backing of virtual memory with huge pages that supports the automatic promotion and demotion of page sizes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g33c6571278_0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748602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763698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33c6571278_0_3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g33c6571278_0_3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641646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923044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22538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84526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036470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817022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286700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934707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238384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909892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832256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50034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851C2-50EE-6D4A-A6EB-BDA69BC74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2605" y="3945476"/>
            <a:ext cx="4163866" cy="655824"/>
          </a:xfrm>
          <a:prstGeom prst="rect">
            <a:avLst/>
          </a:prstGeom>
        </p:spPr>
        <p:txBody>
          <a:bodyPr anchor="b"/>
          <a:lstStyle>
            <a:lvl1pPr algn="r"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FD6EC4-3401-BF4F-A799-AEAFDDF97B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2605" y="5588887"/>
            <a:ext cx="4163866" cy="675775"/>
          </a:xfrm>
        </p:spPr>
        <p:txBody>
          <a:bodyPr>
            <a:normAutofit/>
          </a:bodyPr>
          <a:lstStyle>
            <a:lvl1pPr marL="0" indent="0" algn="r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 marL="228600" indent="0" algn="ctr">
              <a:buNone/>
              <a:defRPr sz="1000"/>
            </a:lvl2pPr>
            <a:lvl3pPr marL="457200" indent="0" algn="ctr">
              <a:buNone/>
              <a:defRPr sz="900"/>
            </a:lvl3pPr>
            <a:lvl4pPr marL="685800" indent="0" algn="ctr">
              <a:buNone/>
              <a:defRPr sz="800"/>
            </a:lvl4pPr>
            <a:lvl5pPr marL="914400" indent="0" algn="ctr">
              <a:buNone/>
              <a:defRPr sz="800"/>
            </a:lvl5pPr>
            <a:lvl6pPr marL="1143000" indent="0" algn="ctr">
              <a:buNone/>
              <a:defRPr sz="800"/>
            </a:lvl6pPr>
            <a:lvl7pPr marL="1371600" indent="0" algn="ctr">
              <a:buNone/>
              <a:defRPr sz="800"/>
            </a:lvl7pPr>
            <a:lvl8pPr marL="1600200" indent="0" algn="ctr">
              <a:buNone/>
              <a:defRPr sz="800"/>
            </a:lvl8pPr>
            <a:lvl9pPr marL="1828800" indent="0" algn="ctr">
              <a:buNone/>
              <a:defRPr sz="800"/>
            </a:lvl9pPr>
          </a:lstStyle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37A5AE6-3632-C148-9834-259D8BB02DF4}"/>
              </a:ext>
            </a:extLst>
          </p:cNvPr>
          <p:cNvSpPr txBox="1">
            <a:spLocks/>
          </p:cNvSpPr>
          <p:nvPr userDrawn="1"/>
        </p:nvSpPr>
        <p:spPr>
          <a:xfrm>
            <a:off x="7842605" y="4684133"/>
            <a:ext cx="4163866" cy="65582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pPr>
              <a:buClrTx/>
              <a:buFontTx/>
            </a:pPr>
            <a:r>
              <a:rPr lang="en-US" b="0" dirty="0">
                <a:solidFill>
                  <a:schemeClr val="bg1"/>
                </a:solidFill>
                <a:latin typeface="+mj-lt"/>
              </a:rPr>
              <a:t>Ibrar Ahmed</a:t>
            </a:r>
          </a:p>
          <a:p>
            <a:pPr>
              <a:buClrTx/>
              <a:buFontTx/>
            </a:pPr>
            <a:r>
              <a:rPr lang="en-US" b="0" dirty="0">
                <a:solidFill>
                  <a:schemeClr val="bg1"/>
                </a:solidFill>
                <a:latin typeface="+mj-lt"/>
              </a:rPr>
              <a:t>Senior Database Architect</a:t>
            </a:r>
          </a:p>
          <a:p>
            <a:pPr>
              <a:buClrTx/>
              <a:buFontTx/>
            </a:pPr>
            <a:r>
              <a:rPr lang="en-US" b="0" dirty="0" err="1">
                <a:solidFill>
                  <a:schemeClr val="bg1"/>
                </a:solidFill>
                <a:latin typeface="+mj-lt"/>
              </a:rPr>
              <a:t>Percona</a:t>
            </a:r>
            <a:r>
              <a:rPr lang="en-US" b="0" dirty="0">
                <a:solidFill>
                  <a:schemeClr val="bg1"/>
                </a:solidFill>
                <a:latin typeface="+mj-lt"/>
              </a:rPr>
              <a:t> LLC</a:t>
            </a:r>
          </a:p>
        </p:txBody>
      </p:sp>
    </p:spTree>
    <p:extLst>
      <p:ext uri="{BB962C8B-B14F-4D97-AF65-F5344CB8AC3E}">
        <p14:creationId xmlns:p14="http://schemas.microsoft.com/office/powerpoint/2010/main" val="37038224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8942E-5AD1-B442-B2CA-458D39F00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908" y="775408"/>
            <a:ext cx="11846763" cy="5481065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>
              <a:lnSpc>
                <a:spcPct val="150000"/>
              </a:lnSpc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2pPr>
            <a:lvl3pPr>
              <a:lnSpc>
                <a:spcPct val="150000"/>
              </a:lnSpc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3pPr>
            <a:lvl4pPr>
              <a:lnSpc>
                <a:spcPct val="150000"/>
              </a:lnSpc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4pPr>
            <a:lvl5pPr>
              <a:lnSpc>
                <a:spcPct val="150000"/>
              </a:lnSpc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D49979F3-24C6-1846-AE61-50623EAB4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910" y="138662"/>
            <a:ext cx="11846761" cy="473411"/>
          </a:xfrm>
          <a:prstGeom prst="rect">
            <a:avLst/>
          </a:prstGeom>
        </p:spPr>
        <p:txBody>
          <a:bodyPr/>
          <a:lstStyle>
            <a:lvl1pPr>
              <a:defRPr b="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6" name="Rectángulo 8">
            <a:extLst>
              <a:ext uri="{FF2B5EF4-FFF2-40B4-BE49-F238E27FC236}">
                <a16:creationId xmlns:a16="http://schemas.microsoft.com/office/drawing/2014/main" id="{AF4ADD92-C861-2146-BAEB-379963847377}"/>
              </a:ext>
            </a:extLst>
          </p:cNvPr>
          <p:cNvSpPr/>
          <p:nvPr userDrawn="1"/>
        </p:nvSpPr>
        <p:spPr>
          <a:xfrm flipV="1">
            <a:off x="154910" y="670881"/>
            <a:ext cx="11846763" cy="457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750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_tradnl" sz="135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06613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B895CE8-7C11-F74B-A5B9-8111C0750888}"/>
              </a:ext>
            </a:extLst>
          </p:cNvPr>
          <p:cNvSpPr/>
          <p:nvPr userDrawn="1"/>
        </p:nvSpPr>
        <p:spPr>
          <a:xfrm>
            <a:off x="0" y="762000"/>
            <a:ext cx="12192000" cy="533400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latin typeface="+mj-lt"/>
            </a:endParaRPr>
          </a:p>
        </p:txBody>
      </p:sp>
      <p:sp>
        <p:nvSpPr>
          <p:cNvPr id="10" name="Rectángulo 22">
            <a:extLst>
              <a:ext uri="{FF2B5EF4-FFF2-40B4-BE49-F238E27FC236}">
                <a16:creationId xmlns:a16="http://schemas.microsoft.com/office/drawing/2014/main" id="{3F423F5A-58F9-9C45-9E09-ECC16D04C372}"/>
              </a:ext>
            </a:extLst>
          </p:cNvPr>
          <p:cNvSpPr/>
          <p:nvPr userDrawn="1"/>
        </p:nvSpPr>
        <p:spPr>
          <a:xfrm>
            <a:off x="-3719" y="1857803"/>
            <a:ext cx="12199438" cy="314239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tIns="45719" rIns="45719" bIns="45719" anchor="ctr"/>
          <a:lstStyle/>
          <a:p>
            <a:pPr algn="ctr">
              <a:defRPr>
                <a:solidFill>
                  <a:srgbClr val="F5F3E7"/>
                </a:solidFill>
                <a:latin typeface="Exo 2"/>
                <a:ea typeface="Exo 2"/>
                <a:cs typeface="Exo 2"/>
                <a:sym typeface="Exo 2"/>
              </a:defRPr>
            </a:pPr>
            <a:endParaRPr sz="700" b="0" i="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11" name="Straight Connector 12">
            <a:extLst>
              <a:ext uri="{FF2B5EF4-FFF2-40B4-BE49-F238E27FC236}">
                <a16:creationId xmlns:a16="http://schemas.microsoft.com/office/drawing/2014/main" id="{835FCBAC-323E-934F-AB3C-79FC1D7CFB29}"/>
              </a:ext>
            </a:extLst>
          </p:cNvPr>
          <p:cNvSpPr/>
          <p:nvPr userDrawn="1"/>
        </p:nvSpPr>
        <p:spPr>
          <a:xfrm flipH="1" flipV="1">
            <a:off x="934720" y="3811786"/>
            <a:ext cx="10342883" cy="1"/>
          </a:xfrm>
          <a:prstGeom prst="line">
            <a:avLst/>
          </a:prstGeom>
          <a:ln w="25400">
            <a:solidFill>
              <a:srgbClr val="262F63"/>
            </a:solidFill>
            <a:prstDash val="dash"/>
            <a:miter/>
          </a:ln>
        </p:spPr>
        <p:txBody>
          <a:bodyPr lIns="22859" tIns="22859" rIns="22859" bIns="22859"/>
          <a:lstStyle/>
          <a:p>
            <a:endParaRPr sz="700"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DABD37-19BD-3244-B7C3-23D2A8C40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7088" y="2512611"/>
            <a:ext cx="5320361" cy="1311943"/>
          </a:xfrm>
          <a:prstGeom prst="rect">
            <a:avLst/>
          </a:prstGeom>
        </p:spPr>
        <p:txBody>
          <a:bodyPr anchor="b"/>
          <a:lstStyle>
            <a:lvl1pPr algn="r"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2AC0BF-645B-5940-84E8-608A635F17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08104" y="3851542"/>
            <a:ext cx="6139346" cy="306990"/>
          </a:xfrm>
        </p:spPr>
        <p:txBody>
          <a:bodyPr>
            <a:normAutofit/>
          </a:bodyPr>
          <a:lstStyle>
            <a:lvl1pPr marL="0" indent="0" algn="r">
              <a:buNone/>
              <a:defRPr sz="1200" i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 marL="22860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2pPr>
            <a:lvl3pPr marL="4572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6858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9144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1430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3716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6002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18288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66183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8E87B4D-FD63-0342-AFB5-00861D9AD8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908" y="775408"/>
            <a:ext cx="11846763" cy="5481065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>
              <a:lnSpc>
                <a:spcPct val="150000"/>
              </a:lnSpc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2pPr>
            <a:lvl3pPr>
              <a:lnSpc>
                <a:spcPct val="150000"/>
              </a:lnSpc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3pPr>
            <a:lvl4pPr>
              <a:lnSpc>
                <a:spcPct val="150000"/>
              </a:lnSpc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4pPr>
            <a:lvl5pPr>
              <a:lnSpc>
                <a:spcPct val="150000"/>
              </a:lnSpc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7">
            <a:extLst>
              <a:ext uri="{FF2B5EF4-FFF2-40B4-BE49-F238E27FC236}">
                <a16:creationId xmlns:a16="http://schemas.microsoft.com/office/drawing/2014/main" id="{B3756E4C-0B1B-ED40-9847-C360B9555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910" y="138662"/>
            <a:ext cx="11846761" cy="473411"/>
          </a:xfrm>
          <a:prstGeom prst="rect">
            <a:avLst/>
          </a:prstGeom>
        </p:spPr>
        <p:txBody>
          <a:bodyPr/>
          <a:lstStyle>
            <a:lvl1pPr>
              <a:defRPr b="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8" name="Rectángulo 8">
            <a:extLst>
              <a:ext uri="{FF2B5EF4-FFF2-40B4-BE49-F238E27FC236}">
                <a16:creationId xmlns:a16="http://schemas.microsoft.com/office/drawing/2014/main" id="{1BDE4EAD-005B-FA4F-805C-3A15187EEB74}"/>
              </a:ext>
            </a:extLst>
          </p:cNvPr>
          <p:cNvSpPr/>
          <p:nvPr userDrawn="1"/>
        </p:nvSpPr>
        <p:spPr>
          <a:xfrm flipV="1">
            <a:off x="154910" y="670881"/>
            <a:ext cx="11846763" cy="457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750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_tradnl" sz="135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13861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8">
            <a:extLst>
              <a:ext uri="{FF2B5EF4-FFF2-40B4-BE49-F238E27FC236}">
                <a16:creationId xmlns:a16="http://schemas.microsoft.com/office/drawing/2014/main" id="{38F9A22B-5EAA-8F45-A9EA-AC1668638F24}"/>
              </a:ext>
            </a:extLst>
          </p:cNvPr>
          <p:cNvSpPr/>
          <p:nvPr userDrawn="1"/>
        </p:nvSpPr>
        <p:spPr>
          <a:xfrm flipV="1">
            <a:off x="154910" y="670881"/>
            <a:ext cx="11846763" cy="457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750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_tradnl" sz="135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60667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Title and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7">
            <a:extLst>
              <a:ext uri="{FF2B5EF4-FFF2-40B4-BE49-F238E27FC236}">
                <a16:creationId xmlns:a16="http://schemas.microsoft.com/office/drawing/2014/main" id="{9A7228FB-846F-7D46-B04C-C5300274A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910" y="138662"/>
            <a:ext cx="11846761" cy="473411"/>
          </a:xfrm>
          <a:prstGeom prst="rect">
            <a:avLst/>
          </a:prstGeom>
        </p:spPr>
        <p:txBody>
          <a:bodyPr/>
          <a:lstStyle>
            <a:lvl1pPr>
              <a:defRPr b="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7" name="Rectángulo 8">
            <a:extLst>
              <a:ext uri="{FF2B5EF4-FFF2-40B4-BE49-F238E27FC236}">
                <a16:creationId xmlns:a16="http://schemas.microsoft.com/office/drawing/2014/main" id="{2D1548D0-8471-7E44-A186-73E6C937D618}"/>
              </a:ext>
            </a:extLst>
          </p:cNvPr>
          <p:cNvSpPr/>
          <p:nvPr userDrawn="1"/>
        </p:nvSpPr>
        <p:spPr>
          <a:xfrm flipV="1">
            <a:off x="154910" y="670881"/>
            <a:ext cx="11846763" cy="457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750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_tradnl" sz="135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32591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wipe dir="r"/>
      </p:transition>
    </mc:Choice>
    <mc:Fallback xmlns="">
      <p:transition>
        <p:wipe dir="r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preserve="1" userDrawn="1">
  <p:cSld name="1_Title and Conten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B089874-CB35-CE45-A0FC-A07984C83C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908" y="775408"/>
            <a:ext cx="11846763" cy="5481065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>
              <a:lnSpc>
                <a:spcPct val="150000"/>
              </a:lnSpc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2pPr>
            <a:lvl3pPr>
              <a:lnSpc>
                <a:spcPct val="150000"/>
              </a:lnSpc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3pPr>
            <a:lvl4pPr>
              <a:lnSpc>
                <a:spcPct val="150000"/>
              </a:lnSpc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4pPr>
            <a:lvl5pPr>
              <a:lnSpc>
                <a:spcPct val="150000"/>
              </a:lnSpc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itle 7">
            <a:extLst>
              <a:ext uri="{FF2B5EF4-FFF2-40B4-BE49-F238E27FC236}">
                <a16:creationId xmlns:a16="http://schemas.microsoft.com/office/drawing/2014/main" id="{0C354CC3-FDEE-594E-8B94-77E9DD9A0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910" y="138662"/>
            <a:ext cx="11846761" cy="473411"/>
          </a:xfrm>
          <a:prstGeom prst="rect">
            <a:avLst/>
          </a:prstGeom>
        </p:spPr>
        <p:txBody>
          <a:bodyPr/>
          <a:lstStyle>
            <a:lvl1pPr>
              <a:defRPr b="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11" name="Rectángulo 8">
            <a:extLst>
              <a:ext uri="{FF2B5EF4-FFF2-40B4-BE49-F238E27FC236}">
                <a16:creationId xmlns:a16="http://schemas.microsoft.com/office/drawing/2014/main" id="{79C1B71D-6907-304D-938F-0A3E6451CE92}"/>
              </a:ext>
            </a:extLst>
          </p:cNvPr>
          <p:cNvSpPr/>
          <p:nvPr userDrawn="1"/>
        </p:nvSpPr>
        <p:spPr>
          <a:xfrm flipV="1">
            <a:off x="154910" y="670881"/>
            <a:ext cx="11846763" cy="457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750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_tradnl" sz="135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58082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796C2180-A0A3-439D-A7BE-7DF7EC20BE4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4918" y="62310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2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7A0BEDF-FF07-48FC-938B-4E1D5246EEC3}"/>
              </a:ext>
            </a:extLst>
          </p:cNvPr>
          <p:cNvGrpSpPr/>
          <p:nvPr userDrawn="1"/>
        </p:nvGrpSpPr>
        <p:grpSpPr>
          <a:xfrm>
            <a:off x="5655129" y="211061"/>
            <a:ext cx="881742" cy="137160"/>
            <a:chOff x="5215346" y="150098"/>
            <a:chExt cx="881742" cy="13716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DFB6824-E3BB-4844-B9D8-0AD7FC599818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E4CB2B7-7190-4933-BC14-4098CBB0847C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FA7CA79-6371-4421-B743-5C9A4E61CF1E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20174F3-7B89-4BF0-963D-C2D507FE4C8A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590BFE3-3161-4AF5-8145-B91610252E0C}"/>
              </a:ext>
            </a:extLst>
          </p:cNvPr>
          <p:cNvGrpSpPr/>
          <p:nvPr userDrawn="1"/>
        </p:nvGrpSpPr>
        <p:grpSpPr>
          <a:xfrm>
            <a:off x="5655129" y="6509779"/>
            <a:ext cx="881742" cy="137160"/>
            <a:chOff x="5215346" y="150098"/>
            <a:chExt cx="881742" cy="13716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2BB593F-C860-4130-8008-FAED8E927A74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9BBF7F4-0D96-4085-8274-0DD80BB0E140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38DA952-2EC3-4F14-A106-5346AA3196A3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F123D6F-D506-480A-85BF-02E32B787F77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68483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F65844-E3C6-DF43-A4BD-FDC9BCC36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4908" y="695898"/>
            <a:ext cx="11846763" cy="54810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6">
            <a:extLst>
              <a:ext uri="{FF2B5EF4-FFF2-40B4-BE49-F238E27FC236}">
                <a16:creationId xmlns:a16="http://schemas.microsoft.com/office/drawing/2014/main" id="{398079F3-8070-794D-8162-EDE7EDA6A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910" y="138662"/>
            <a:ext cx="11846761" cy="4734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edit Master title style</a:t>
            </a:r>
          </a:p>
        </p:txBody>
      </p:sp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23EF303D-B5F2-9F41-A5AD-80DA37A6A7EA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7796" y="6458194"/>
            <a:ext cx="1224204" cy="379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325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3" r:id="rId4"/>
    <p:sldLayoutId id="2147483704" r:id="rId5"/>
    <p:sldLayoutId id="2147483706" r:id="rId6"/>
    <p:sldLayoutId id="2147483707" r:id="rId7"/>
    <p:sldLayoutId id="2147483710" r:id="rId8"/>
  </p:sldLayoutIdLst>
  <p:hf sldNum="0" hdr="0" ftr="0" dt="0"/>
  <p:txStyles>
    <p:titleStyle>
      <a:lvl1pPr marL="0" marR="0" indent="0" algn="l" defTabSz="457200" rtl="0" eaLnBrk="1" fontAlgn="auto" latinLnBrk="0" hangingPunct="1">
        <a:lnSpc>
          <a:spcPct val="9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sz="3000" b="0" kern="1200">
          <a:solidFill>
            <a:schemeClr val="tx1">
              <a:lumMod val="65000"/>
              <a:lumOff val="35000"/>
            </a:schemeClr>
          </a:solidFill>
          <a:latin typeface="+mj-lt"/>
          <a:ea typeface="+mj-ea"/>
          <a:cs typeface="Calibri" panose="020F0502020204030204" pitchFamily="34" charset="0"/>
        </a:defRPr>
      </a:lvl1pPr>
    </p:titleStyle>
    <p:bodyStyle>
      <a:lvl1pPr marL="114300" indent="-114300" algn="l" defTabSz="4572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j-lt"/>
          <a:ea typeface="+mn-ea"/>
          <a:cs typeface="Calibri" panose="020F0502020204030204" pitchFamily="34" charset="0"/>
        </a:defRPr>
      </a:lvl1pPr>
      <a:lvl2pPr marL="342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j-lt"/>
          <a:ea typeface="+mn-ea"/>
          <a:cs typeface="Calibri" panose="020F0502020204030204" pitchFamily="34" charset="0"/>
        </a:defRPr>
      </a:lvl2pPr>
      <a:lvl3pPr marL="571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j-lt"/>
          <a:ea typeface="+mn-ea"/>
          <a:cs typeface="Calibri" panose="020F0502020204030204" pitchFamily="34" charset="0"/>
        </a:defRPr>
      </a:lvl3pPr>
      <a:lvl4pPr marL="800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j-lt"/>
          <a:ea typeface="+mn-ea"/>
          <a:cs typeface="Calibri" panose="020F0502020204030204" pitchFamily="34" charset="0"/>
        </a:defRPr>
      </a:lvl4pPr>
      <a:lvl5pPr marL="10287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j-lt"/>
          <a:ea typeface="+mn-ea"/>
          <a:cs typeface="Calibri" panose="020F0502020204030204" pitchFamily="34" charset="0"/>
        </a:defRPr>
      </a:lvl5pPr>
      <a:lvl6pPr marL="12573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myedmondsnews.com/2018/04/live-in-edmonds-what-do-you-call-yourself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sv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sv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ibrarahmed74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Page_table" TargetMode="External"/><Relationship Id="rId4" Type="http://schemas.openxmlformats.org/officeDocument/2006/relationships/hyperlink" Target="https://en.wikipedia.org/wiki/Virtual_memory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rcona.com/blog/2018/08/29/tune-linux-kernel-parameters-for-postgresql-optimization/" TargetMode="External"/><Relationship Id="rId2" Type="http://schemas.openxmlformats.org/officeDocument/2006/relationships/hyperlink" Target="https://www.percona.com/blog/2018/08/31/tuning-postgresql-database-parameters-to-optimize-performance/" TargetMode="External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s://en.wikipedia.org/wiki/PostgreSQL" TargetMode="External"/><Relationship Id="rId7" Type="http://schemas.openxmlformats.org/officeDocument/2006/relationships/image" Target="../media/image7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.png"/><Relationship Id="rId11" Type="http://schemas.openxmlformats.org/officeDocument/2006/relationships/image" Target="../media/image10.svg"/><Relationship Id="rId5" Type="http://schemas.openxmlformats.org/officeDocument/2006/relationships/hyperlink" Target="https://ja.wikipedia.org/wiki/Linux" TargetMode="External"/><Relationship Id="rId10" Type="http://schemas.openxmlformats.org/officeDocument/2006/relationships/image" Target="../media/image9.png"/><Relationship Id="rId4" Type="http://schemas.openxmlformats.org/officeDocument/2006/relationships/image" Target="../media/image5.png"/><Relationship Id="rId9" Type="http://schemas.openxmlformats.org/officeDocument/2006/relationships/hyperlink" Target="https://pixabay.com/en/dialog-tip-advice-hint-speaking-148815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hyperlink" Target="http://pngimg.com/download/27010" TargetMode="External"/><Relationship Id="rId7" Type="http://schemas.openxmlformats.org/officeDocument/2006/relationships/image" Target="../media/image14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3.png"/><Relationship Id="rId11" Type="http://schemas.openxmlformats.org/officeDocument/2006/relationships/hyperlink" Target="https://en.wikipedia.org/wiki/PostgreSQL" TargetMode="External"/><Relationship Id="rId5" Type="http://schemas.openxmlformats.org/officeDocument/2006/relationships/hyperlink" Target="https://simple.wikipedia.org/wiki/Windows_2000" TargetMode="External"/><Relationship Id="rId10" Type="http://schemas.openxmlformats.org/officeDocument/2006/relationships/image" Target="../media/image4.png"/><Relationship Id="rId4" Type="http://schemas.openxmlformats.org/officeDocument/2006/relationships/image" Target="../media/image12.png"/><Relationship Id="rId9" Type="http://schemas.openxmlformats.org/officeDocument/2006/relationships/image" Target="../media/image16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968E3EB4-4810-844D-BFB5-6F1761725D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2"/>
            <a:ext cx="12188921" cy="646441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79CA71-8365-0A49-8F84-60630B4AF5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59649" y="4215820"/>
            <a:ext cx="4163866" cy="655824"/>
          </a:xfrm>
        </p:spPr>
        <p:txBody>
          <a:bodyPr/>
          <a:lstStyle/>
          <a:p>
            <a:r>
              <a:rPr lang="en-PK" dirty="0"/>
              <a:t>Ibrar Ahmed</a:t>
            </a:r>
            <a:br>
              <a:rPr lang="en-PK" dirty="0"/>
            </a:br>
            <a:r>
              <a:rPr lang="en-PK" dirty="0"/>
              <a:t>Principal Software Developer</a:t>
            </a:r>
            <a:br>
              <a:rPr lang="en-PK" dirty="0"/>
            </a:br>
            <a:r>
              <a:rPr lang="en-PK" dirty="0"/>
              <a:t>Percona</a:t>
            </a:r>
          </a:p>
        </p:txBody>
      </p:sp>
    </p:spTree>
    <p:extLst>
      <p:ext uri="{BB962C8B-B14F-4D97-AF65-F5344CB8AC3E}">
        <p14:creationId xmlns:p14="http://schemas.microsoft.com/office/powerpoint/2010/main" val="740246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22BB37E-0021-6843-B7AE-0206CC5C97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  <a:sym typeface="Calibri"/>
              </a:rPr>
              <a:t>PostgreSQL’ configuration file (</a:t>
            </a:r>
            <a:r>
              <a:rPr lang="en-US">
                <a:solidFill>
                  <a:srgbClr val="0070C0"/>
                </a:solidFill>
                <a:sym typeface="Calibri"/>
              </a:rPr>
              <a:t>postgresql.conf</a:t>
            </a:r>
            <a:r>
              <a:rPr lang="en-US">
                <a:solidFill>
                  <a:schemeClr val="tx1"/>
                </a:solidFill>
                <a:sym typeface="Calibri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  <a:sym typeface="Calibri"/>
              </a:rPr>
              <a:t>Memory Related Parameter</a:t>
            </a:r>
          </a:p>
          <a:p>
            <a:pPr marL="628650" lvl="1" indent="-285750"/>
            <a:r>
              <a:rPr lang="en-US">
                <a:solidFill>
                  <a:schemeClr val="tx1"/>
                </a:solidFill>
                <a:sym typeface="Calibri"/>
              </a:rPr>
              <a:t>shared_buffers</a:t>
            </a:r>
          </a:p>
          <a:p>
            <a:pPr marL="628650" lvl="1" indent="-285750"/>
            <a:r>
              <a:rPr lang="en-US">
                <a:solidFill>
                  <a:schemeClr val="tx1"/>
                </a:solidFill>
                <a:sym typeface="Calibri"/>
              </a:rPr>
              <a:t>wal_buffers</a:t>
            </a:r>
            <a:endParaRPr lang="en-US">
              <a:solidFill>
                <a:schemeClr val="tx1"/>
              </a:solidFill>
            </a:endParaRPr>
          </a:p>
          <a:p>
            <a:pPr marL="628650" lvl="1" indent="-285750"/>
            <a:r>
              <a:rPr lang="en-US">
                <a:solidFill>
                  <a:schemeClr val="tx1"/>
                </a:solidFill>
                <a:sym typeface="Calibri"/>
              </a:rPr>
              <a:t>effective_cache_size</a:t>
            </a:r>
            <a:endParaRPr lang="en-US">
              <a:solidFill>
                <a:schemeClr val="tx1"/>
              </a:solidFill>
            </a:endParaRPr>
          </a:p>
          <a:p>
            <a:pPr marL="628650" lvl="1" indent="-285750"/>
            <a:r>
              <a:rPr lang="en-US">
                <a:solidFill>
                  <a:schemeClr val="tx1"/>
                </a:solidFill>
                <a:sym typeface="Calibri"/>
              </a:rPr>
              <a:t>work_mem</a:t>
            </a:r>
          </a:p>
          <a:p>
            <a:pPr marL="628650" lvl="1" indent="-285750"/>
            <a:r>
              <a:rPr lang="en-US">
                <a:solidFill>
                  <a:schemeClr val="tx1"/>
                </a:solidFill>
                <a:sym typeface="Calibri"/>
              </a:rPr>
              <a:t>maintenance_work_mem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  <a:sym typeface="Calibri"/>
              </a:rPr>
              <a:t>I/O Based Parameters</a:t>
            </a:r>
          </a:p>
          <a:p>
            <a:pPr marL="628650" lvl="1" indent="-285750"/>
            <a:r>
              <a:rPr lang="en-US">
                <a:solidFill>
                  <a:schemeClr val="tx1"/>
                </a:solidFill>
                <a:sym typeface="Calibri"/>
              </a:rPr>
              <a:t>checkpoint_timeout</a:t>
            </a:r>
          </a:p>
          <a:p>
            <a:pPr marL="628650" lvl="1" indent="-285750"/>
            <a:r>
              <a:rPr lang="en-US">
                <a:solidFill>
                  <a:schemeClr val="tx1"/>
                </a:solidFill>
                <a:sym typeface="Calibri"/>
              </a:rPr>
              <a:t>checkpoint_completion_target</a:t>
            </a:r>
            <a:endParaRPr lang="en-US">
              <a:solidFill>
                <a:schemeClr val="tx1"/>
              </a:solidFill>
            </a:endParaRPr>
          </a:p>
          <a:p>
            <a:pPr marL="628650" lvl="1" indent="-285750"/>
            <a:r>
              <a:rPr lang="en-US">
                <a:solidFill>
                  <a:schemeClr val="tx1"/>
                </a:solidFill>
                <a:sym typeface="Calibri"/>
              </a:rPr>
              <a:t>synchronous_commit</a:t>
            </a:r>
            <a:endParaRPr lang="en-US">
              <a:solidFill>
                <a:schemeClr val="tx1"/>
              </a:solidFill>
            </a:endParaRPr>
          </a:p>
          <a:p>
            <a:endParaRPr lang="en-PK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6A39BD52-11D6-654A-BD02-EA8079244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PostgreSQL Tuning Parameters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403230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6FFB3A6-65B7-AD4A-A0CA-A47E35BB11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PostgreSQL uses its own buffer along with kernel buffered I/O.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PostgreSQL does not change the information on disk directly then how?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Writes the data to shared buffer cache.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backend process write that these blocks kernel buffer. </a:t>
            </a:r>
          </a:p>
          <a:p>
            <a:endParaRPr lang="en-PK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77CC54A-3820-3248-B60B-DC441B46C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PostgreSQL Tuning / </a:t>
            </a:r>
            <a:r>
              <a:rPr lang="en-US" dirty="0" err="1">
                <a:solidFill>
                  <a:srgbClr val="000000"/>
                </a:solidFill>
              </a:rPr>
              <a:t>shared_</a:t>
            </a:r>
            <a:r>
              <a:rPr lang="en-US" dirty="0" err="1">
                <a:solidFill>
                  <a:schemeClr val="tx1"/>
                </a:solidFill>
              </a:rPr>
              <a:t>buffer</a:t>
            </a:r>
            <a:endParaRPr lang="en-PK" dirty="0"/>
          </a:p>
        </p:txBody>
      </p:sp>
      <p:sp>
        <p:nvSpPr>
          <p:cNvPr id="109" name="Google Shape;109;p14"/>
          <p:cNvSpPr txBox="1"/>
          <p:nvPr/>
        </p:nvSpPr>
        <p:spPr>
          <a:xfrm>
            <a:off x="484189" y="2884133"/>
            <a:ext cx="7024129" cy="25977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60933" tIns="60933" rIns="60933" bIns="60933" anchor="t" anchorCtr="0">
            <a:noAutofit/>
          </a:bodyPr>
          <a:lstStyle/>
          <a:p>
            <a:pPr>
              <a:buClr>
                <a:srgbClr val="993F3D"/>
              </a:buClr>
              <a:buSzPts val="1400"/>
            </a:pPr>
            <a:r>
              <a:rPr lang="en-US" sz="1600" dirty="0">
                <a:latin typeface="Courier New"/>
                <a:ea typeface="Courier New"/>
                <a:cs typeface="Courier New"/>
                <a:sym typeface="Courier New"/>
              </a:rPr>
              <a:t>postgresql=# </a:t>
            </a:r>
            <a:r>
              <a:rPr lang="en-US" sz="1600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SHOW</a:t>
            </a:r>
            <a:r>
              <a:rPr lang="en-US" sz="1600" dirty="0">
                <a:latin typeface="Courier New"/>
                <a:ea typeface="Courier New"/>
                <a:cs typeface="Courier New"/>
                <a:sym typeface="Courier New"/>
              </a:rPr>
              <a:t> shared_buffers;</a:t>
            </a:r>
            <a:endParaRPr sz="1600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SzPts val="1400"/>
            </a:pPr>
            <a:r>
              <a:rPr lang="en-US" sz="1600" dirty="0">
                <a:latin typeface="Courier New"/>
                <a:ea typeface="Courier New"/>
                <a:cs typeface="Courier New"/>
                <a:sym typeface="Courier New"/>
              </a:rPr>
              <a:t>shared_buffers</a:t>
            </a:r>
            <a:endParaRPr sz="1600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SzPts val="1400"/>
            </a:pPr>
            <a:r>
              <a:rPr lang="en-US" sz="1600" dirty="0">
                <a:latin typeface="Courier New"/>
                <a:ea typeface="Courier New"/>
                <a:cs typeface="Courier New"/>
                <a:sym typeface="Courier New"/>
              </a:rPr>
              <a:t>----------------</a:t>
            </a:r>
            <a:endParaRPr sz="1600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SzPts val="1400"/>
            </a:pPr>
            <a:r>
              <a:rPr lang="en-US" sz="1600" dirty="0">
                <a:latin typeface="Courier New"/>
                <a:ea typeface="Courier New"/>
                <a:cs typeface="Courier New"/>
                <a:sym typeface="Courier New"/>
              </a:rPr>
              <a:t>128MB</a:t>
            </a:r>
            <a:endParaRPr sz="1600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SzPts val="1400"/>
            </a:pPr>
            <a:r>
              <a:rPr lang="en-US" sz="1600" dirty="0">
                <a:latin typeface="Courier New"/>
                <a:ea typeface="Courier New"/>
                <a:cs typeface="Courier New"/>
                <a:sym typeface="Courier New"/>
              </a:rPr>
              <a:t>(1 row)</a:t>
            </a:r>
            <a:endParaRPr sz="16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0" name="Google Shape;110;p14"/>
          <p:cNvSpPr txBox="1"/>
          <p:nvPr/>
        </p:nvSpPr>
        <p:spPr>
          <a:xfrm>
            <a:off x="508545" y="6214239"/>
            <a:ext cx="11414511" cy="505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33" tIns="60933" rIns="60933" bIns="60933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r>
              <a:rPr lang="en-US" sz="1200" i="1" dirty="0">
                <a:solidFill>
                  <a:srgbClr val="0070C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The proper size for the POSTGRESQL shared buffer cache is the largest useful size that does not adversely affect other activity.</a:t>
            </a:r>
            <a:endParaRPr lang="en-US" sz="1200" i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  <a:sym typeface="Calibri"/>
            </a:endParaRPr>
          </a:p>
          <a:p>
            <a:pPr>
              <a:buClr>
                <a:srgbClr val="000000"/>
              </a:buClr>
              <a:buSzPts val="1400"/>
            </a:pPr>
            <a:r>
              <a:rPr lang="en-US" sz="1200" i="1" dirty="0">
                <a:solidFill>
                  <a:srgbClr val="0070C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										—Bruce Momjian</a:t>
            </a:r>
            <a:endParaRPr sz="1200" i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5E674B0-D255-FA40-959E-152AFD2072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668211" y="1916704"/>
            <a:ext cx="2263222" cy="2188810"/>
          </a:xfrm>
          <a:prstGeom prst="rect">
            <a:avLst/>
          </a:prstGeom>
          <a:solidFill>
            <a:srgbClr val="0070C0"/>
          </a:solidFill>
        </p:spPr>
      </p:pic>
      <p:sp>
        <p:nvSpPr>
          <p:cNvPr id="9" name="Rounded Rectangle 51">
            <a:extLst>
              <a:ext uri="{FF2B5EF4-FFF2-40B4-BE49-F238E27FC236}">
                <a16:creationId xmlns:a16="http://schemas.microsoft.com/office/drawing/2014/main" id="{CC87569D-92CD-1949-8BF3-452923052F75}"/>
              </a:ext>
            </a:extLst>
          </p:cNvPr>
          <p:cNvSpPr/>
          <p:nvPr/>
        </p:nvSpPr>
        <p:spPr>
          <a:xfrm rot="16200000" flipH="1">
            <a:off x="160593" y="6243975"/>
            <a:ext cx="378996" cy="319524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57225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7CF88FE3-A685-814A-B925-A1E0F7076FAA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PostgreSQL Tuning / </a:t>
            </a:r>
            <a:r>
              <a:rPr lang="en-US" dirty="0" err="1">
                <a:solidFill>
                  <a:srgbClr val="000000"/>
                </a:solidFill>
              </a:rPr>
              <a:t>shared_buffer</a:t>
            </a:r>
            <a:endParaRPr lang="en-PK" dirty="0"/>
          </a:p>
        </p:txBody>
      </p:sp>
      <p:graphicFrame>
        <p:nvGraphicFramePr>
          <p:cNvPr id="3" name="차트 5">
            <a:extLst>
              <a:ext uri="{FF2B5EF4-FFF2-40B4-BE49-F238E27FC236}">
                <a16:creationId xmlns:a16="http://schemas.microsoft.com/office/drawing/2014/main" id="{359D07B3-04B2-4B5A-B110-E653B0634E0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30015515"/>
              </p:ext>
            </p:extLst>
          </p:nvPr>
        </p:nvGraphicFramePr>
        <p:xfrm>
          <a:off x="492983" y="1633626"/>
          <a:ext cx="6891829" cy="39970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9B511C46-3AB7-4191-9954-461E2AF6EAB4}"/>
              </a:ext>
            </a:extLst>
          </p:cNvPr>
          <p:cNvSpPr/>
          <p:nvPr/>
        </p:nvSpPr>
        <p:spPr>
          <a:xfrm>
            <a:off x="7745308" y="1504952"/>
            <a:ext cx="3937659" cy="4225391"/>
          </a:xfrm>
          <a:prstGeom prst="rect">
            <a:avLst/>
          </a:prstGeom>
          <a:noFill/>
          <a:ln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6CB943-54AC-46B7-BA99-E0939AD14C6A}"/>
              </a:ext>
            </a:extLst>
          </p:cNvPr>
          <p:cNvSpPr txBox="1"/>
          <p:nvPr/>
        </p:nvSpPr>
        <p:spPr>
          <a:xfrm>
            <a:off x="2783634" y="1233516"/>
            <a:ext cx="3400215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  <a:cs typeface="Arial" pitchFamily="34" charset="0"/>
              </a:rPr>
              <a:t>Shared_buffer vs TPS</a:t>
            </a:r>
            <a:endParaRPr lang="ko-KR" altLang="en-US" sz="2000" b="1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6" name="TextBox 57">
            <a:extLst>
              <a:ext uri="{FF2B5EF4-FFF2-40B4-BE49-F238E27FC236}">
                <a16:creationId xmlns:a16="http://schemas.microsoft.com/office/drawing/2014/main" id="{99919503-1762-4306-8304-D83D5F23C597}"/>
              </a:ext>
            </a:extLst>
          </p:cNvPr>
          <p:cNvSpPr txBox="1"/>
          <p:nvPr/>
        </p:nvSpPr>
        <p:spPr>
          <a:xfrm>
            <a:off x="7917248" y="2265046"/>
            <a:ext cx="1429741" cy="27699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cs typeface="Arial" pitchFamily="34" charset="0"/>
              </a:rPr>
              <a:t>Shared_buffer</a:t>
            </a:r>
            <a:endParaRPr lang="ko-KR" altLang="en-US" sz="1200" b="1" dirty="0"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BD8387-EF20-4A68-B8F1-CBD59B84C158}"/>
              </a:ext>
            </a:extLst>
          </p:cNvPr>
          <p:cNvSpPr txBox="1"/>
          <p:nvPr/>
        </p:nvSpPr>
        <p:spPr>
          <a:xfrm>
            <a:off x="8392324" y="1654113"/>
            <a:ext cx="2643623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 anchor="ctr">
            <a:spAutoFit/>
          </a:bodyPr>
          <a:lstStyle/>
          <a:p>
            <a:r>
              <a:rPr lang="en-US" altLang="ko-KR" b="1" dirty="0">
                <a:cs typeface="Arial" pitchFamily="34" charset="0"/>
              </a:rPr>
              <a:t>Shared_buffer vs TPS</a:t>
            </a:r>
            <a:endParaRPr lang="ko-KR" altLang="en-US" b="1" dirty="0">
              <a:cs typeface="Arial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3AE72DA-FED9-40C6-BCDB-5796B1D10845}"/>
              </a:ext>
            </a:extLst>
          </p:cNvPr>
          <p:cNvSpPr/>
          <p:nvPr/>
        </p:nvSpPr>
        <p:spPr>
          <a:xfrm>
            <a:off x="7968136" y="2668351"/>
            <a:ext cx="3492000" cy="45719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1AA617-A446-43A7-BE5A-9B307444F074}"/>
              </a:ext>
            </a:extLst>
          </p:cNvPr>
          <p:cNvSpPr txBox="1"/>
          <p:nvPr/>
        </p:nvSpPr>
        <p:spPr>
          <a:xfrm>
            <a:off x="7915710" y="2946016"/>
            <a:ext cx="1432819" cy="26161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cs typeface="Arial" pitchFamily="34" charset="0"/>
              </a:rPr>
              <a:t>128 Megabyte</a:t>
            </a:r>
            <a:endParaRPr lang="ko-KR" altLang="en-US" sz="1100" b="1" dirty="0"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93F0EA-A73F-40CB-B3F0-21D33F56FBE1}"/>
              </a:ext>
            </a:extLst>
          </p:cNvPr>
          <p:cNvSpPr txBox="1"/>
          <p:nvPr/>
        </p:nvSpPr>
        <p:spPr>
          <a:xfrm>
            <a:off x="7915710" y="3287785"/>
            <a:ext cx="1432818" cy="26161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cs typeface="Arial" pitchFamily="34" charset="0"/>
              </a:rPr>
              <a:t>128 Megabyte</a:t>
            </a:r>
            <a:endParaRPr lang="ko-KR" altLang="en-US" sz="1100" b="1" dirty="0"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473C38-364D-4FAA-AB48-10B22E43B675}"/>
              </a:ext>
            </a:extLst>
          </p:cNvPr>
          <p:cNvSpPr txBox="1"/>
          <p:nvPr/>
        </p:nvSpPr>
        <p:spPr>
          <a:xfrm>
            <a:off x="7915710" y="3629554"/>
            <a:ext cx="1432818" cy="26161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cs typeface="Arial" pitchFamily="34" charset="0"/>
              </a:rPr>
              <a:t>128 Megabyte</a:t>
            </a:r>
            <a:endParaRPr lang="ko-KR" altLang="en-US" sz="1100" b="1" dirty="0"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4E7499-3634-470D-A922-C69DC7C68DED}"/>
              </a:ext>
            </a:extLst>
          </p:cNvPr>
          <p:cNvSpPr txBox="1"/>
          <p:nvPr/>
        </p:nvSpPr>
        <p:spPr>
          <a:xfrm>
            <a:off x="7915710" y="3971323"/>
            <a:ext cx="1432818" cy="26161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cs typeface="Arial" pitchFamily="34" charset="0"/>
              </a:rPr>
              <a:t>1 Gigabyte</a:t>
            </a:r>
            <a:endParaRPr lang="ko-KR" altLang="en-US" sz="1100" b="1" dirty="0"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59A3D5-0747-494B-B130-AE44DFEB6964}"/>
              </a:ext>
            </a:extLst>
          </p:cNvPr>
          <p:cNvSpPr txBox="1"/>
          <p:nvPr/>
        </p:nvSpPr>
        <p:spPr>
          <a:xfrm>
            <a:off x="7915710" y="4313092"/>
            <a:ext cx="1432818" cy="26161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cs typeface="Arial" pitchFamily="34" charset="0"/>
              </a:rPr>
              <a:t>2 Gigabyte</a:t>
            </a:r>
            <a:endParaRPr lang="ko-KR" altLang="en-US" sz="1100" b="1" dirty="0"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D6CE6E4-466F-4367-86ED-8BF31A691F55}"/>
              </a:ext>
            </a:extLst>
          </p:cNvPr>
          <p:cNvSpPr txBox="1"/>
          <p:nvPr/>
        </p:nvSpPr>
        <p:spPr>
          <a:xfrm>
            <a:off x="7915710" y="4654861"/>
            <a:ext cx="1432818" cy="26161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cs typeface="Arial" pitchFamily="34" charset="0"/>
              </a:rPr>
              <a:t>4 Gigabyte</a:t>
            </a:r>
            <a:endParaRPr lang="ko-KR" altLang="en-US" sz="1100" b="1" dirty="0"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E7DEBD9-DF26-4EEE-9EE8-4472406F8D3D}"/>
              </a:ext>
            </a:extLst>
          </p:cNvPr>
          <p:cNvSpPr txBox="1"/>
          <p:nvPr/>
        </p:nvSpPr>
        <p:spPr>
          <a:xfrm>
            <a:off x="10099423" y="2946016"/>
            <a:ext cx="1432819" cy="26161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b="1" dirty="0">
                <a:cs typeface="Arial" pitchFamily="34" charset="0"/>
              </a:rPr>
              <a:t>500</a:t>
            </a:r>
            <a:endParaRPr lang="ko-KR" altLang="en-US" sz="1100" b="1" dirty="0"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D3463A-47BD-4171-A488-D95A6BBF7E8A}"/>
              </a:ext>
            </a:extLst>
          </p:cNvPr>
          <p:cNvSpPr txBox="1"/>
          <p:nvPr/>
        </p:nvSpPr>
        <p:spPr>
          <a:xfrm>
            <a:off x="10099423" y="3287785"/>
            <a:ext cx="1432819" cy="26161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b="1" dirty="0">
                <a:cs typeface="Arial" pitchFamily="34" charset="0"/>
              </a:rPr>
              <a:t>3023</a:t>
            </a:r>
            <a:endParaRPr lang="ko-KR" altLang="en-US" sz="1100" b="1" dirty="0"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A1F1985-DBFA-485D-AED1-131C7B399460}"/>
              </a:ext>
            </a:extLst>
          </p:cNvPr>
          <p:cNvSpPr txBox="1"/>
          <p:nvPr/>
        </p:nvSpPr>
        <p:spPr>
          <a:xfrm>
            <a:off x="10099423" y="3629554"/>
            <a:ext cx="1432819" cy="26161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b="1" dirty="0">
                <a:cs typeface="Arial" pitchFamily="34" charset="0"/>
              </a:rPr>
              <a:t>6801</a:t>
            </a:r>
            <a:endParaRPr lang="ko-KR" altLang="en-US" sz="1100" b="1" dirty="0"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3E8B884-80AF-432C-B54F-2CA03EAB3BD9}"/>
              </a:ext>
            </a:extLst>
          </p:cNvPr>
          <p:cNvSpPr txBox="1"/>
          <p:nvPr/>
        </p:nvSpPr>
        <p:spPr>
          <a:xfrm>
            <a:off x="10099423" y="3971323"/>
            <a:ext cx="1432819" cy="26161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b="1" dirty="0">
                <a:cs typeface="Arial" pitchFamily="34" charset="0"/>
              </a:rPr>
              <a:t>12898</a:t>
            </a:r>
            <a:endParaRPr lang="ko-KR" altLang="en-US" sz="1100" b="1" dirty="0"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86BA324-A1B8-4AFA-A79E-1B89D5857EAF}"/>
              </a:ext>
            </a:extLst>
          </p:cNvPr>
          <p:cNvSpPr txBox="1"/>
          <p:nvPr/>
        </p:nvSpPr>
        <p:spPr>
          <a:xfrm>
            <a:off x="10099423" y="4313092"/>
            <a:ext cx="1432819" cy="26161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b="1" dirty="0">
                <a:cs typeface="Arial" pitchFamily="34" charset="0"/>
              </a:rPr>
              <a:t>30987</a:t>
            </a:r>
            <a:endParaRPr lang="ko-KR" altLang="en-US" sz="1100" b="1" dirty="0"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01A7E9-61FF-4DF8-9A27-6FA1042C56B4}"/>
              </a:ext>
            </a:extLst>
          </p:cNvPr>
          <p:cNvSpPr txBox="1"/>
          <p:nvPr/>
        </p:nvSpPr>
        <p:spPr>
          <a:xfrm>
            <a:off x="10099423" y="4654861"/>
            <a:ext cx="1432819" cy="26161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b="1" dirty="0">
                <a:cs typeface="Arial" pitchFamily="34" charset="0"/>
              </a:rPr>
              <a:t>54536</a:t>
            </a:r>
            <a:endParaRPr lang="ko-KR" altLang="en-US" sz="1100" b="1" dirty="0"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274B5AB-14D9-41DF-9745-EEDEF3B6EDB1}"/>
              </a:ext>
            </a:extLst>
          </p:cNvPr>
          <p:cNvSpPr txBox="1"/>
          <p:nvPr/>
        </p:nvSpPr>
        <p:spPr>
          <a:xfrm>
            <a:off x="10201996" y="2263092"/>
            <a:ext cx="1008111" cy="27699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cs typeface="Arial" pitchFamily="34" charset="0"/>
              </a:rPr>
              <a:t>TPS</a:t>
            </a:r>
            <a:endParaRPr lang="ko-KR" altLang="en-US" sz="1200" dirty="0">
              <a:cs typeface="Arial" pitchFamily="34" charset="0"/>
            </a:endParaRPr>
          </a:p>
        </p:txBody>
      </p:sp>
      <p:sp>
        <p:nvSpPr>
          <p:cNvPr id="25" name="TextBox 57">
            <a:extLst>
              <a:ext uri="{FF2B5EF4-FFF2-40B4-BE49-F238E27FC236}">
                <a16:creationId xmlns:a16="http://schemas.microsoft.com/office/drawing/2014/main" id="{348AD6E7-6821-49E7-9752-0DFF057851D2}"/>
              </a:ext>
            </a:extLst>
          </p:cNvPr>
          <p:cNvSpPr txBox="1"/>
          <p:nvPr/>
        </p:nvSpPr>
        <p:spPr>
          <a:xfrm>
            <a:off x="4293512" y="3028496"/>
            <a:ext cx="9360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35%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93BDAAB-97A4-A545-B034-7E7105ADB10A}"/>
              </a:ext>
            </a:extLst>
          </p:cNvPr>
          <p:cNvSpPr txBox="1"/>
          <p:nvPr/>
        </p:nvSpPr>
        <p:spPr>
          <a:xfrm>
            <a:off x="7915710" y="4996630"/>
            <a:ext cx="1432818" cy="26161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cs typeface="Arial" pitchFamily="34" charset="0"/>
              </a:rPr>
              <a:t>8 Gigabyte</a:t>
            </a:r>
            <a:endParaRPr lang="ko-KR" altLang="en-US" sz="1100" b="1" dirty="0">
              <a:cs typeface="Arial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E81A63B-B6F9-3341-8ABF-BCE4125CEDEA}"/>
              </a:ext>
            </a:extLst>
          </p:cNvPr>
          <p:cNvSpPr txBox="1"/>
          <p:nvPr/>
        </p:nvSpPr>
        <p:spPr>
          <a:xfrm>
            <a:off x="7915710" y="5338401"/>
            <a:ext cx="1432818" cy="26161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cs typeface="Arial" pitchFamily="34" charset="0"/>
              </a:rPr>
              <a:t>16 Gigabyte</a:t>
            </a:r>
            <a:endParaRPr lang="ko-KR" altLang="en-US" sz="1100" b="1" dirty="0">
              <a:cs typeface="Arial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5CFBAA7-B40A-484C-9D34-A37F4E2B43A7}"/>
              </a:ext>
            </a:extLst>
          </p:cNvPr>
          <p:cNvSpPr txBox="1"/>
          <p:nvPr/>
        </p:nvSpPr>
        <p:spPr>
          <a:xfrm>
            <a:off x="10099423" y="4996630"/>
            <a:ext cx="1432819" cy="26161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b="1" dirty="0">
                <a:cs typeface="Arial" pitchFamily="34" charset="0"/>
              </a:rPr>
              <a:t>55352</a:t>
            </a:r>
            <a:endParaRPr lang="ko-KR" altLang="en-US" sz="1100" b="1" dirty="0">
              <a:cs typeface="Arial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23EF9BD-F33E-B547-9C98-F334482A4C87}"/>
              </a:ext>
            </a:extLst>
          </p:cNvPr>
          <p:cNvSpPr txBox="1"/>
          <p:nvPr/>
        </p:nvSpPr>
        <p:spPr>
          <a:xfrm>
            <a:off x="10099423" y="5338401"/>
            <a:ext cx="1432819" cy="26161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b="1" dirty="0">
                <a:cs typeface="Arial" pitchFamily="34" charset="0"/>
              </a:rPr>
              <a:t>55364</a:t>
            </a:r>
            <a:endParaRPr lang="ko-KR" altLang="en-US" sz="1100" b="1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7940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wipe dir="r"/>
      </p:transition>
    </mc:Choice>
    <mc:Fallback xmlns="">
      <p:transition>
        <p:wipe dir="r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671B6-D251-BE4F-AA7F-D1D62EC0A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0" y="157957"/>
            <a:ext cx="11897002" cy="315912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PostgreSQL Tuning / </a:t>
            </a:r>
            <a:r>
              <a:rPr lang="en-US" dirty="0" err="1">
                <a:solidFill>
                  <a:srgbClr val="000000"/>
                </a:solidFill>
              </a:rPr>
              <a:t>wal_buffer</a:t>
            </a:r>
            <a:endParaRPr lang="en-PK" dirty="0"/>
          </a:p>
        </p:txBody>
      </p:sp>
      <p:sp>
        <p:nvSpPr>
          <p:cNvPr id="6" name="Google Shape;110;p14">
            <a:extLst>
              <a:ext uri="{FF2B5EF4-FFF2-40B4-BE49-F238E27FC236}">
                <a16:creationId xmlns:a16="http://schemas.microsoft.com/office/drawing/2014/main" id="{32894597-8A94-B841-8C57-BBFB14386767}"/>
              </a:ext>
            </a:extLst>
          </p:cNvPr>
          <p:cNvSpPr txBox="1"/>
          <p:nvPr/>
        </p:nvSpPr>
        <p:spPr>
          <a:xfrm>
            <a:off x="625495" y="6288185"/>
            <a:ext cx="11276571" cy="452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33" tIns="60933" rIns="60933" bIns="60933" anchor="ctr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en-US" sz="1200" i="1" dirty="0">
                <a:solidFill>
                  <a:srgbClr val="0070C0"/>
                </a:solidFill>
              </a:rPr>
              <a:t>Bigger value for wal_buffer in case of lot of concurrent connection gives better performance. </a:t>
            </a:r>
          </a:p>
        </p:txBody>
      </p:sp>
      <p:sp>
        <p:nvSpPr>
          <p:cNvPr id="7" name="Rounded Rectangle 51">
            <a:extLst>
              <a:ext uri="{FF2B5EF4-FFF2-40B4-BE49-F238E27FC236}">
                <a16:creationId xmlns:a16="http://schemas.microsoft.com/office/drawing/2014/main" id="{E9F0CE3F-CA08-E841-AE37-DEC959D21549}"/>
              </a:ext>
            </a:extLst>
          </p:cNvPr>
          <p:cNvSpPr/>
          <p:nvPr/>
        </p:nvSpPr>
        <p:spPr>
          <a:xfrm rot="16200000" flipH="1">
            <a:off x="268054" y="6273280"/>
            <a:ext cx="317404" cy="397478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571DC0-9A6E-8E49-BD66-418685EA3A4E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154909" y="768845"/>
            <a:ext cx="11846763" cy="5512037"/>
          </a:xfrm>
        </p:spPr>
        <p:txBody>
          <a:bodyPr/>
          <a:lstStyle/>
          <a:p>
            <a:pPr marL="457200" lvl="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Do you have Transaction?  Obviously</a:t>
            </a:r>
          </a:p>
          <a:p>
            <a:pPr marL="457200" lvl="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WAL – (Write Ahead LOG) Log your transactions</a:t>
            </a:r>
          </a:p>
          <a:p>
            <a:pPr marL="457200" lvl="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Size of WAL files 16MB  with 8K Block size (can be changed at compile time) </a:t>
            </a:r>
          </a:p>
          <a:p>
            <a:pPr marL="457200" lvl="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PostgreSQL writes WAL into the buffers(</a:t>
            </a:r>
            <a:r>
              <a:rPr lang="en-US" i="1" dirty="0" err="1"/>
              <a:t>wal_buffer</a:t>
            </a:r>
            <a:r>
              <a:rPr lang="en-US" i="1" dirty="0"/>
              <a:t> </a:t>
            </a:r>
            <a:r>
              <a:rPr lang="en-US" dirty="0"/>
              <a:t>) and then these buffers are flushed to disk.</a:t>
            </a:r>
          </a:p>
          <a:p>
            <a:endParaRPr lang="en-PK" dirty="0"/>
          </a:p>
        </p:txBody>
      </p:sp>
      <p:sp>
        <p:nvSpPr>
          <p:cNvPr id="10" name="Frame 17">
            <a:extLst>
              <a:ext uri="{FF2B5EF4-FFF2-40B4-BE49-F238E27FC236}">
                <a16:creationId xmlns:a16="http://schemas.microsoft.com/office/drawing/2014/main" id="{10AE15AF-0ED6-614F-823F-455D5A1232B3}"/>
              </a:ext>
            </a:extLst>
          </p:cNvPr>
          <p:cNvSpPr/>
          <p:nvPr/>
        </p:nvSpPr>
        <p:spPr>
          <a:xfrm>
            <a:off x="4231347" y="842848"/>
            <a:ext cx="508153" cy="50815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8150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FED64-0E7D-3F4A-886B-D64F7A857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000" y="45720"/>
            <a:ext cx="11821673" cy="454214"/>
          </a:xfrm>
        </p:spPr>
        <p:txBody>
          <a:bodyPr/>
          <a:lstStyle/>
          <a:p>
            <a:r>
              <a:rPr lang="en-US" sz="3200" dirty="0">
                <a:solidFill>
                  <a:srgbClr val="000000"/>
                </a:solidFill>
              </a:rPr>
              <a:t>PostgreSQL Tuning </a:t>
            </a:r>
            <a:r>
              <a:rPr lang="en-US" sz="3200" dirty="0" err="1">
                <a:sym typeface="Calibri"/>
              </a:rPr>
              <a:t>effective_cache_size</a:t>
            </a:r>
            <a:r>
              <a:rPr lang="en-US" sz="3200" dirty="0">
                <a:sym typeface="Calibri"/>
              </a:rPr>
              <a:t> 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99F831-D083-634D-A199-FE3B2273F0C6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80000" y="728527"/>
            <a:ext cx="11821673" cy="5319473"/>
          </a:xfrm>
        </p:spPr>
        <p:txBody>
          <a:bodyPr/>
          <a:lstStyle/>
          <a:p>
            <a:pPr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This used by the optimizer to estimate the size of the kernel's disk buffer cache.</a:t>
            </a:r>
          </a:p>
          <a:p>
            <a:pPr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  <a:sym typeface="Calibri"/>
              </a:rPr>
              <a:t>The 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  <a:sym typeface="Calibri"/>
              </a:rPr>
              <a:t>effective_cache_size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  <a:sym typeface="Calibri"/>
              </a:rPr>
              <a:t> provides an estimate of the memory available for disk caching. </a:t>
            </a:r>
          </a:p>
          <a:p>
            <a:pPr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  <a:sym typeface="Calibri"/>
              </a:rPr>
              <a:t>It is just a guideline, not the exact allocated memory or cache size.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6547106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C4494-922D-674A-BE67-06C7E8048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0" y="157957"/>
            <a:ext cx="11897002" cy="315912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PostgreSQL Tuning / work_mem</a:t>
            </a:r>
            <a:endParaRPr lang="en-PK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B406B5-795C-CD46-9228-6F6D8B1CCFE0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154909" y="754591"/>
            <a:ext cx="11846763" cy="5512037"/>
          </a:xfrm>
        </p:spPr>
        <p:txBody>
          <a:bodyPr/>
          <a:lstStyle/>
          <a:p>
            <a:pPr marL="457200" indent="-457200">
              <a:lnSpc>
                <a:spcPct val="200000"/>
              </a:lnSpc>
              <a:buChar char="•"/>
            </a:pPr>
            <a:r>
              <a:rPr lang="en-US" dirty="0">
                <a:sym typeface="Calibri"/>
              </a:rPr>
              <a:t>This configuration is used for complex sorting.</a:t>
            </a:r>
          </a:p>
          <a:p>
            <a:pPr marL="457200" indent="-457200">
              <a:lnSpc>
                <a:spcPct val="200000"/>
              </a:lnSpc>
              <a:buChar char="•"/>
            </a:pPr>
            <a:r>
              <a:rPr lang="en-GB" dirty="0"/>
              <a:t>It allows PostgreSQL to do larger in-memory sorts.</a:t>
            </a:r>
            <a:endParaRPr lang="en-US" dirty="0">
              <a:sym typeface="Calibri"/>
            </a:endParaRPr>
          </a:p>
          <a:p>
            <a:pPr marL="457200" indent="-457200">
              <a:lnSpc>
                <a:spcPct val="200000"/>
              </a:lnSpc>
              <a:buChar char="•"/>
            </a:pPr>
            <a:r>
              <a:rPr lang="en-US" dirty="0">
                <a:sym typeface="Calibri"/>
              </a:rPr>
              <a:t>Each value is per session based, that means if you set that value to 10MB and 10 users issue sort queries then 100MB will be allocated.</a:t>
            </a:r>
          </a:p>
          <a:p>
            <a:pPr marL="457200" indent="-457200">
              <a:lnSpc>
                <a:spcPct val="200000"/>
              </a:lnSpc>
              <a:buChar char="•"/>
            </a:pPr>
            <a:r>
              <a:rPr lang="en-US" dirty="0">
                <a:sym typeface="Calibri"/>
              </a:rPr>
              <a:t>In case of merge sort, if x number of tables are involved in the sort then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x * work_mem</a:t>
            </a:r>
            <a:r>
              <a:rPr lang="en-US" dirty="0">
                <a:sym typeface="Calibri"/>
              </a:rPr>
              <a:t> will be used.</a:t>
            </a:r>
          </a:p>
          <a:p>
            <a:pPr marL="457200" indent="-457200">
              <a:lnSpc>
                <a:spcPct val="200000"/>
              </a:lnSpc>
              <a:buChar char="•"/>
            </a:pPr>
            <a:r>
              <a:rPr lang="en-US" dirty="0">
                <a:sym typeface="Calibri"/>
              </a:rPr>
              <a:t>It will allocate when required.</a:t>
            </a:r>
            <a:r>
              <a:rPr lang="en-GB" dirty="0"/>
              <a:t> </a:t>
            </a:r>
          </a:p>
          <a:p>
            <a:pPr marL="457200" indent="-457200">
              <a:lnSpc>
                <a:spcPct val="200000"/>
              </a:lnSpc>
            </a:pPr>
            <a:r>
              <a:rPr lang="en-GB" dirty="0"/>
              <a:t>Line in </a:t>
            </a:r>
            <a:r>
              <a:rPr lang="en-GB" dirty="0">
                <a:solidFill>
                  <a:srgbClr val="0070C0"/>
                </a:solidFill>
              </a:rPr>
              <a:t>EXPLAIN ANALYZE </a:t>
            </a:r>
            <a:r>
              <a:rPr lang="en-GB" dirty="0"/>
              <a:t>“Sort Method: external merge  Disk: 70208kB”</a:t>
            </a:r>
          </a:p>
          <a:p>
            <a:pPr marL="0" indent="0">
              <a:buNone/>
            </a:pP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7971400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F431570-B6E3-1844-A2F6-90FABD10B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483" y="29275"/>
            <a:ext cx="11997731" cy="540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PostgreSQL Tuning / work_mem</a:t>
            </a:r>
            <a:endParaRPr lang="en-PK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23C9E8D-1196-594B-B724-2689885C4CEF}"/>
              </a:ext>
            </a:extLst>
          </p:cNvPr>
          <p:cNvSpPr/>
          <p:nvPr/>
        </p:nvSpPr>
        <p:spPr>
          <a:xfrm>
            <a:off x="186653" y="872934"/>
            <a:ext cx="11780059" cy="2554545"/>
          </a:xfrm>
          <a:prstGeom prst="rect">
            <a:avLst/>
          </a:prstGeom>
          <a:ln>
            <a:solidFill>
              <a:schemeClr val="tx1"/>
            </a:solidFill>
            <a:prstDash val="sysDot"/>
          </a:ln>
        </p:spPr>
        <p:txBody>
          <a:bodyPr wrap="square">
            <a:spAutoFit/>
          </a:bodyPr>
          <a:lstStyle/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postgres=# </a:t>
            </a:r>
            <a:r>
              <a:rPr lang="en-GB" sz="1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work_mem ='</a:t>
            </a:r>
            <a:r>
              <a:rPr lang="en-GB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2MB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';</a:t>
            </a: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postgres=# </a:t>
            </a:r>
            <a:r>
              <a:rPr lang="en-GB" sz="1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EXPLAIN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ANALYZE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GB" sz="1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 </a:t>
            </a:r>
            <a:r>
              <a:rPr lang="en-GB" sz="1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ORDER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id;</a:t>
            </a: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                                                           QUERY PLAN</a:t>
            </a: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---------------------------------------------------------------------------------------------------------------------------------------------</a:t>
            </a: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Gather Merge  (cost=848382.53..1917901.57 rows=9166666 width=9) (actual time=5646.575..12567.495 rows=11000000 loops=1)</a:t>
            </a: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 Workers Planned: 2</a:t>
            </a: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 Workers Launched: 2</a:t>
            </a: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 -&gt;  Sort  (cost=847382.51..858840.84 rows=4583333 width=9) (actual time=5568.049..7110.789 rows=3666667 loops=3)</a:t>
            </a: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       Sort Key: id</a:t>
            </a: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       Sort Method: external merge  Disk: 74304kB</a:t>
            </a: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       Worker 0:  Sort Method: external merge  Disk: 70208kB</a:t>
            </a: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       Worker 1:  Sort Method: external merge  Disk: 70208kB</a:t>
            </a: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       -&gt;  Parallel </a:t>
            </a:r>
            <a:r>
              <a:rPr lang="en-GB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Scan on foo  (cost=0.00..105293.33 rows=4583333 width=9) (actual time=0.018..985.524 rows=3666667 loops=3)</a:t>
            </a: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Planning Time: 0.055 ms</a:t>
            </a: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Execution Time: 13724.353 ms</a:t>
            </a: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(11 rows)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4D31A3-0F8C-5F4D-94AD-A60C9BB55789}"/>
              </a:ext>
            </a:extLst>
          </p:cNvPr>
          <p:cNvSpPr/>
          <p:nvPr/>
        </p:nvSpPr>
        <p:spPr>
          <a:xfrm>
            <a:off x="186653" y="3581053"/>
            <a:ext cx="11780059" cy="2246769"/>
          </a:xfrm>
          <a:prstGeom prst="rect">
            <a:avLst/>
          </a:prstGeom>
          <a:ln>
            <a:solidFill>
              <a:schemeClr val="tx1"/>
            </a:solidFill>
            <a:prstDash val="sysDot"/>
          </a:ln>
        </p:spPr>
        <p:txBody>
          <a:bodyPr wrap="square">
            <a:spAutoFit/>
          </a:bodyPr>
          <a:lstStyle/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postgres=# </a:t>
            </a:r>
            <a:r>
              <a:rPr lang="en-GB" sz="1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work_mem ='</a:t>
            </a:r>
            <a:r>
              <a:rPr lang="en-GB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1GB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';</a:t>
            </a: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postgres=# </a:t>
            </a:r>
            <a:r>
              <a:rPr lang="en-GB" sz="1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EXPLAIN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ANALYZE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GB" sz="1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 </a:t>
            </a:r>
            <a:r>
              <a:rPr lang="en-GB" sz="1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ORDER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id;</a:t>
            </a:r>
          </a:p>
          <a:p>
            <a:pPr algn="ctr"/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QUERY PLAN</a:t>
            </a:r>
          </a:p>
          <a:p>
            <a:pPr algn="ctr"/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--------------------------------------------------------------------------------------------------------------------------------------------</a:t>
            </a: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Sort  (cost=1455965.01..1483465.01 rows=11000000 width=9) (actual time=5346.423..6554.609 rows=11000000 loops=1)</a:t>
            </a: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 Sort Key: id</a:t>
            </a: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 Sort Method: quicksort  Memory: 916136kB</a:t>
            </a: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 -&gt;  </a:t>
            </a:r>
            <a:r>
              <a:rPr lang="en-GB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Scan on foo  (cost=0.00..169460.00 rows=11000000 width=9) (actual time=0.011..1794.912 rows=11000000 loops=1)</a:t>
            </a: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Planning Time: 0.049 ms</a:t>
            </a: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Execution Time: 7756.950 ms</a:t>
            </a: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(6 rows)</a:t>
            </a:r>
          </a:p>
          <a:p>
            <a:b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GB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Time: 7757.595 ms (00:07.758)</a:t>
            </a:r>
          </a:p>
        </p:txBody>
      </p:sp>
      <p:pic>
        <p:nvPicPr>
          <p:cNvPr id="6" name="Graphic 5" descr="Arrow: Straight">
            <a:extLst>
              <a:ext uri="{FF2B5EF4-FFF2-40B4-BE49-F238E27FC236}">
                <a16:creationId xmlns:a16="http://schemas.microsoft.com/office/drawing/2014/main" id="{12590029-1F46-7944-BA30-F55F075E61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62043" y="4778841"/>
            <a:ext cx="914400" cy="521898"/>
          </a:xfrm>
          <a:prstGeom prst="rect">
            <a:avLst/>
          </a:prstGeom>
        </p:spPr>
      </p:pic>
      <p:pic>
        <p:nvPicPr>
          <p:cNvPr id="9" name="Graphic 8" descr="Arrow: Straight">
            <a:extLst>
              <a:ext uri="{FF2B5EF4-FFF2-40B4-BE49-F238E27FC236}">
                <a16:creationId xmlns:a16="http://schemas.microsoft.com/office/drawing/2014/main" id="{64EEB31E-A9CA-5E4B-80D9-51B43A85D7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20137" y="2284006"/>
            <a:ext cx="914400" cy="521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195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wipe dir="r"/>
      </p:transition>
    </mc:Choice>
    <mc:Fallback xmlns="">
      <p:transition>
        <p:wipe dir="r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DBA6A9EE-6C30-074D-8625-7AEC9EE7F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Calibri"/>
              </a:rPr>
              <a:t>maintenance_work_mem is a memory setting used for maintenance tasks. 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Calibri"/>
              </a:rPr>
              <a:t>The default value is 64MB. 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Calibri"/>
              </a:rPr>
              <a:t>Setting a large value helps in tasks like </a:t>
            </a:r>
          </a:p>
          <a:p>
            <a:pPr marL="628650" lvl="1" indent="-285750"/>
            <a:r>
              <a:rPr lang="en-US" dirty="0">
                <a:sym typeface="Calibri"/>
              </a:rPr>
              <a:t>VACUUM</a:t>
            </a:r>
          </a:p>
          <a:p>
            <a:pPr marL="628650" lvl="1" indent="-285750"/>
            <a:r>
              <a:rPr lang="en-US" dirty="0">
                <a:sym typeface="Calibri"/>
              </a:rPr>
              <a:t>RESTORE</a:t>
            </a:r>
          </a:p>
          <a:p>
            <a:pPr marL="628650" lvl="1" indent="-285750"/>
            <a:r>
              <a:rPr lang="en-US" dirty="0">
                <a:sym typeface="Calibri"/>
              </a:rPr>
              <a:t>CREATE INDEX</a:t>
            </a:r>
          </a:p>
          <a:p>
            <a:pPr marL="628650" lvl="1" indent="-285750"/>
            <a:r>
              <a:rPr lang="en-US" dirty="0">
                <a:sym typeface="Calibri"/>
              </a:rPr>
              <a:t>ADD FOREIGN KEY</a:t>
            </a:r>
          </a:p>
          <a:p>
            <a:pPr marL="628650" lvl="1" indent="-285750"/>
            <a:r>
              <a:rPr lang="en-US" dirty="0">
                <a:sym typeface="Calibri"/>
              </a:rPr>
              <a:t>ALTER TABLE.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PK" dirty="0"/>
          </a:p>
          <a:p>
            <a:endParaRPr lang="en-PK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CBF4571C-4C2F-6941-8DDA-7D9127264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prstClr val="black">
                    <a:lumMod val="85000"/>
                    <a:lumOff val="15000"/>
                  </a:prstClr>
                </a:solidFill>
                <a:cs typeface="Arial" pitchFamily="34" charset="0"/>
              </a:rPr>
              <a:t>maintenance_work_mem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42524744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B6CAC0-A028-1743-8DD7-10A01665E1C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41288"/>
            <a:ext cx="12001500" cy="508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maintenance_work_mem</a:t>
            </a:r>
            <a:endParaRPr lang="en-PK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CC5AAEB-2473-6541-BC20-73C30B4A7BCC}"/>
              </a:ext>
            </a:extLst>
          </p:cNvPr>
          <p:cNvSpPr/>
          <p:nvPr/>
        </p:nvSpPr>
        <p:spPr>
          <a:xfrm>
            <a:off x="158475" y="898491"/>
            <a:ext cx="11843025" cy="2308324"/>
          </a:xfrm>
          <a:prstGeom prst="rect">
            <a:avLst/>
          </a:prstGeom>
          <a:ln>
            <a:solidFill>
              <a:schemeClr val="tx1"/>
            </a:solidFill>
            <a:prstDash val="sysDot"/>
          </a:ln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postgres=# </a:t>
            </a:r>
            <a:r>
              <a:rPr lang="en-GB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CHECKPOINT</a:t>
            </a:r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postgres=# </a:t>
            </a:r>
            <a:r>
              <a:rPr lang="en-GB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maintenance_work_mem='10MB';</a:t>
            </a:r>
          </a:p>
          <a:p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postgres=# </a:t>
            </a:r>
            <a:r>
              <a:rPr lang="en-GB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</a:t>
            </a:r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maintenance_work_mem;</a:t>
            </a:r>
          </a:p>
          <a:p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maintenance_work_mem </a:t>
            </a:r>
          </a:p>
          <a:p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</a:t>
            </a:r>
          </a:p>
          <a:p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10MB</a:t>
            </a:r>
          </a:p>
          <a:p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 row)</a:t>
            </a:r>
          </a:p>
          <a:p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postgres=# </a:t>
            </a:r>
            <a:r>
              <a:rPr lang="en-GB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idx_foo ON foo(id);</a:t>
            </a:r>
          </a:p>
          <a:p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Time: 12374.931 ms (00:12.375)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CD395F-D209-E040-B77D-0EC41EFBD566}"/>
              </a:ext>
            </a:extLst>
          </p:cNvPr>
          <p:cNvSpPr/>
          <p:nvPr/>
        </p:nvSpPr>
        <p:spPr>
          <a:xfrm>
            <a:off x="174488" y="3429000"/>
            <a:ext cx="11843024" cy="2308324"/>
          </a:xfrm>
          <a:prstGeom prst="rect">
            <a:avLst/>
          </a:prstGeom>
          <a:ln>
            <a:solidFill>
              <a:schemeClr val="tx1"/>
            </a:solidFill>
            <a:prstDash val="sysDot"/>
          </a:ln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postgres=# </a:t>
            </a:r>
            <a:r>
              <a:rPr lang="en-GB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CHECKPOINT</a:t>
            </a:r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postgres=# </a:t>
            </a:r>
            <a:r>
              <a:rPr lang="en-GB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maintenance_work_mem='1GB';</a:t>
            </a:r>
          </a:p>
          <a:p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postgres=# </a:t>
            </a:r>
            <a:r>
              <a:rPr lang="en-GB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</a:t>
            </a:r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maintenance_work_mem;</a:t>
            </a:r>
          </a:p>
          <a:p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maintenance_work_mem </a:t>
            </a:r>
          </a:p>
          <a:p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</a:t>
            </a:r>
          </a:p>
          <a:p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1GB</a:t>
            </a:r>
          </a:p>
          <a:p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 row)</a:t>
            </a:r>
          </a:p>
          <a:p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postgres=# </a:t>
            </a:r>
            <a:r>
              <a:rPr lang="en-GB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idx_foo ON foo(id);</a:t>
            </a:r>
          </a:p>
          <a:p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Time: 9550.766 ms (00:09.551)</a:t>
            </a:r>
          </a:p>
        </p:txBody>
      </p:sp>
      <p:pic>
        <p:nvPicPr>
          <p:cNvPr id="6" name="Graphic 5" descr="Arrow: Straight">
            <a:extLst>
              <a:ext uri="{FF2B5EF4-FFF2-40B4-BE49-F238E27FC236}">
                <a16:creationId xmlns:a16="http://schemas.microsoft.com/office/drawing/2014/main" id="{5C3F56D0-CD73-3547-8A68-B4E8911095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82687" y="2052653"/>
            <a:ext cx="914400" cy="521898"/>
          </a:xfrm>
          <a:prstGeom prst="rect">
            <a:avLst/>
          </a:prstGeom>
        </p:spPr>
      </p:pic>
      <p:pic>
        <p:nvPicPr>
          <p:cNvPr id="7" name="Graphic 6" descr="Arrow: Straight">
            <a:extLst>
              <a:ext uri="{FF2B5EF4-FFF2-40B4-BE49-F238E27FC236}">
                <a16:creationId xmlns:a16="http://schemas.microsoft.com/office/drawing/2014/main" id="{4C822F65-E4EB-304F-B8C9-69FEF6DAA1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64348" y="4583162"/>
            <a:ext cx="914400" cy="521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7390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45746CE-2ABF-F14C-96C6-5F566E6C59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200000"/>
              </a:lnSpc>
              <a:buChar char="•"/>
            </a:pPr>
            <a:r>
              <a:rPr lang="en-US" dirty="0">
                <a:sym typeface="Calibri"/>
              </a:rPr>
              <a:t>This is used to enforce that commit will wait for WAL to be written on disk before returning a success status to the client. </a:t>
            </a:r>
            <a:endParaRPr lang="en-US" dirty="0"/>
          </a:p>
          <a:p>
            <a:pPr marL="457200" indent="-457200">
              <a:lnSpc>
                <a:spcPct val="200000"/>
              </a:lnSpc>
              <a:buChar char="•"/>
            </a:pPr>
            <a:r>
              <a:rPr lang="en-US" dirty="0">
                <a:sym typeface="Calibri"/>
              </a:rPr>
              <a:t>This is a trade-off between performance and reliability.</a:t>
            </a:r>
            <a:endParaRPr lang="en-US" dirty="0"/>
          </a:p>
          <a:p>
            <a:pPr marL="457200" indent="-457200">
              <a:lnSpc>
                <a:spcPct val="200000"/>
              </a:lnSpc>
              <a:buChar char="•"/>
            </a:pPr>
            <a:r>
              <a:rPr lang="en-US" dirty="0">
                <a:sym typeface="Calibri"/>
              </a:rPr>
              <a:t>Increasing reliability decreases performance and vice versa.</a:t>
            </a:r>
          </a:p>
          <a:p>
            <a:endParaRPr lang="en-PK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C4EB6C-F19D-4C49-8BEC-AE9A4859B2CA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/>
              <a:t>synchronous_commit</a:t>
            </a:r>
            <a:endParaRPr lang="en-PK" dirty="0"/>
          </a:p>
        </p:txBody>
      </p:sp>
      <p:sp>
        <p:nvSpPr>
          <p:cNvPr id="4" name="Google Shape;110;p14">
            <a:extLst>
              <a:ext uri="{FF2B5EF4-FFF2-40B4-BE49-F238E27FC236}">
                <a16:creationId xmlns:a16="http://schemas.microsoft.com/office/drawing/2014/main" id="{536C045B-8B12-DE49-A5A9-B4371B6AC609}"/>
              </a:ext>
            </a:extLst>
          </p:cNvPr>
          <p:cNvSpPr txBox="1"/>
          <p:nvPr/>
        </p:nvSpPr>
        <p:spPr>
          <a:xfrm>
            <a:off x="760521" y="6213768"/>
            <a:ext cx="11276571" cy="644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33" tIns="60933" rIns="60933" bIns="60933" anchor="ctr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en-GB" sz="1200" dirty="0">
                <a:solidFill>
                  <a:srgbClr val="0070C0"/>
                </a:solidFill>
              </a:rPr>
              <a:t>Synchronous commit doesn't introduce the risk of </a:t>
            </a:r>
            <a:r>
              <a:rPr lang="en-GB" sz="1200" i="1" dirty="0">
                <a:solidFill>
                  <a:srgbClr val="0070C0"/>
                </a:solidFill>
              </a:rPr>
              <a:t>corruption</a:t>
            </a:r>
            <a:r>
              <a:rPr lang="en-GB" sz="1200" dirty="0">
                <a:solidFill>
                  <a:srgbClr val="0070C0"/>
                </a:solidFill>
              </a:rPr>
              <a:t>, which is really bad, just some risk of data </a:t>
            </a:r>
            <a:r>
              <a:rPr lang="en-GB" sz="1200" i="1" dirty="0">
                <a:solidFill>
                  <a:srgbClr val="0070C0"/>
                </a:solidFill>
              </a:rPr>
              <a:t>loss</a:t>
            </a:r>
            <a:r>
              <a:rPr lang="en-GB" sz="1200" dirty="0">
                <a:solidFill>
                  <a:srgbClr val="0070C0"/>
                </a:solidFill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sz="800" i="1" dirty="0">
                <a:solidFill>
                  <a:schemeClr val="bg2">
                    <a:lumMod val="75000"/>
                  </a:schemeClr>
                </a:solidFill>
                <a:sym typeface="Calibri"/>
              </a:rPr>
              <a:t>https://</a:t>
            </a:r>
            <a:r>
              <a:rPr lang="en-US" sz="800" i="1" dirty="0" err="1">
                <a:solidFill>
                  <a:schemeClr val="bg2">
                    <a:lumMod val="75000"/>
                  </a:schemeClr>
                </a:solidFill>
                <a:sym typeface="Calibri"/>
              </a:rPr>
              <a:t>wiki.postgresql.org</a:t>
            </a:r>
            <a:r>
              <a:rPr lang="en-US" sz="800" i="1" dirty="0">
                <a:solidFill>
                  <a:schemeClr val="bg2">
                    <a:lumMod val="75000"/>
                  </a:schemeClr>
                </a:solidFill>
                <a:sym typeface="Calibri"/>
              </a:rPr>
              <a:t>/wiki/</a:t>
            </a:r>
            <a:r>
              <a:rPr lang="en-US" sz="800" i="1" dirty="0" err="1">
                <a:solidFill>
                  <a:schemeClr val="bg2">
                    <a:lumMod val="75000"/>
                  </a:schemeClr>
                </a:solidFill>
                <a:sym typeface="Calibri"/>
              </a:rPr>
              <a:t>Tuning_Your_PostgreSQL_Server</a:t>
            </a:r>
            <a:endParaRPr lang="en-US" sz="800" i="1" dirty="0">
              <a:solidFill>
                <a:schemeClr val="bg2">
                  <a:lumMod val="75000"/>
                </a:schemeClr>
              </a:solidFill>
              <a:sym typeface="Calibri"/>
            </a:endParaRPr>
          </a:p>
        </p:txBody>
      </p:sp>
      <p:sp>
        <p:nvSpPr>
          <p:cNvPr id="5" name="Rounded Rectangle 51">
            <a:extLst>
              <a:ext uri="{FF2B5EF4-FFF2-40B4-BE49-F238E27FC236}">
                <a16:creationId xmlns:a16="http://schemas.microsoft.com/office/drawing/2014/main" id="{ABED5271-FF12-3E45-B45E-71A13C0E9036}"/>
              </a:ext>
            </a:extLst>
          </p:cNvPr>
          <p:cNvSpPr/>
          <p:nvPr/>
        </p:nvSpPr>
        <p:spPr>
          <a:xfrm rot="16200000" flipH="1">
            <a:off x="408980" y="6274815"/>
            <a:ext cx="293369" cy="289985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8736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95EDA5-062F-4B22-87D2-BADB8B007B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Who am I?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19F6BA41-3034-1A43-9604-3B1326E27D57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70" r="14670"/>
          <a:stretch>
            <a:fillRect/>
          </a:stretch>
        </p:blipFill>
        <p:spPr>
          <a:xfrm>
            <a:off x="905522" y="1522582"/>
            <a:ext cx="2770188" cy="4508500"/>
          </a:xfr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99FC67E5-1455-4C4E-835A-1DCC5075AD13}"/>
              </a:ext>
            </a:extLst>
          </p:cNvPr>
          <p:cNvGrpSpPr/>
          <p:nvPr/>
        </p:nvGrpSpPr>
        <p:grpSpPr>
          <a:xfrm>
            <a:off x="8340167" y="1522582"/>
            <a:ext cx="3364154" cy="601745"/>
            <a:chOff x="827584" y="4922584"/>
            <a:chExt cx="1830680" cy="601745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20C29F5-88C4-4A1A-81FC-B9BF2F29E1CA}"/>
                </a:ext>
              </a:extLst>
            </p:cNvPr>
            <p:cNvSpPr txBox="1"/>
            <p:nvPr/>
          </p:nvSpPr>
          <p:spPr>
            <a:xfrm>
              <a:off x="827584" y="4922584"/>
              <a:ext cx="18306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1"/>
                  </a:solidFill>
                  <a:cs typeface="Arial" pitchFamily="34" charset="0"/>
                </a:rPr>
                <a:t>Software Career</a:t>
              </a:r>
              <a:endParaRPr lang="ko-KR" altLang="en-US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39E5934-21A8-461F-883E-BF7341C5D1A0}"/>
                </a:ext>
              </a:extLst>
            </p:cNvPr>
            <p:cNvSpPr txBox="1"/>
            <p:nvPr/>
          </p:nvSpPr>
          <p:spPr>
            <a:xfrm>
              <a:off x="827584" y="5189237"/>
              <a:ext cx="1830680" cy="3350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lvl="0" indent="-285750">
                <a:lnSpc>
                  <a:spcPct val="150000"/>
                </a:lnSpc>
                <a:spcBef>
                  <a:spcPts val="0"/>
                </a:spcBef>
                <a:buClr>
                  <a:srgbClr val="373737"/>
                </a:buClr>
                <a:buSzPts val="2000"/>
                <a:buFont typeface="Arial" panose="020B0604020202020204" pitchFamily="34" charset="0"/>
                <a:buChar char="•"/>
              </a:pPr>
              <a:r>
                <a:rPr lang="en-US" sz="1200" dirty="0"/>
                <a:t>Software industries since 1998.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DC1BBCD-3C3B-44FD-8213-156042CB37CD}"/>
              </a:ext>
            </a:extLst>
          </p:cNvPr>
          <p:cNvGrpSpPr/>
          <p:nvPr/>
        </p:nvGrpSpPr>
        <p:grpSpPr>
          <a:xfrm>
            <a:off x="8340167" y="2269679"/>
            <a:ext cx="3364154" cy="3371734"/>
            <a:chOff x="827584" y="4922584"/>
            <a:chExt cx="1830680" cy="3371734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1192BDD-253D-4055-B9F5-D8A510D7A138}"/>
                </a:ext>
              </a:extLst>
            </p:cNvPr>
            <p:cNvSpPr txBox="1"/>
            <p:nvPr/>
          </p:nvSpPr>
          <p:spPr>
            <a:xfrm>
              <a:off x="827584" y="4922584"/>
              <a:ext cx="18306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1"/>
                  </a:solidFill>
                  <a:cs typeface="Arial" pitchFamily="34" charset="0"/>
                </a:rPr>
                <a:t>PostgreSQL Career</a:t>
              </a:r>
              <a:endParaRPr lang="ko-KR" altLang="en-US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0BDC5BA-D6AF-4C10-A9F5-886FD1AA93E3}"/>
                </a:ext>
              </a:extLst>
            </p:cNvPr>
            <p:cNvSpPr txBox="1"/>
            <p:nvPr/>
          </p:nvSpPr>
          <p:spPr>
            <a:xfrm>
              <a:off x="827584" y="5189237"/>
              <a:ext cx="1830680" cy="3105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lvl="0" indent="-285750">
                <a:lnSpc>
                  <a:spcPct val="150000"/>
                </a:lnSpc>
                <a:spcBef>
                  <a:spcPts val="0"/>
                </a:spcBef>
                <a:buClr>
                  <a:srgbClr val="373737"/>
                </a:buClr>
                <a:buSzPts val="2000"/>
                <a:buFont typeface="Arial" panose="020B0604020202020204" pitchFamily="34" charset="0"/>
                <a:buChar char="•"/>
              </a:pPr>
              <a:r>
                <a:rPr lang="en-US" sz="1200" dirty="0"/>
                <a:t>Working on PostgreSQL Since 2006.</a:t>
              </a:r>
            </a:p>
            <a:p>
              <a:pPr marL="285750" lvl="0" indent="-285750">
                <a:lnSpc>
                  <a:spcPct val="150000"/>
                </a:lnSpc>
                <a:spcBef>
                  <a:spcPts val="0"/>
                </a:spcBef>
                <a:buClr>
                  <a:srgbClr val="373737"/>
                </a:buClr>
                <a:buSzPts val="2000"/>
                <a:buFont typeface="Arial" panose="020B0604020202020204" pitchFamily="34" charset="0"/>
                <a:buChar char="•"/>
              </a:pPr>
              <a:r>
                <a:rPr lang="en-US" sz="1200" dirty="0"/>
                <a:t>EnterpriseDB (Associate Software Architect core Database Engine) 2006-2009</a:t>
              </a:r>
            </a:p>
            <a:p>
              <a:pPr marL="285750" lvl="0" indent="-285750">
                <a:lnSpc>
                  <a:spcPct val="150000"/>
                </a:lnSpc>
                <a:spcBef>
                  <a:spcPts val="0"/>
                </a:spcBef>
                <a:buSzPts val="2000"/>
                <a:buFont typeface="Arial" panose="020B0604020202020204" pitchFamily="34" charset="0"/>
                <a:buChar char="•"/>
              </a:pPr>
              <a:r>
                <a:rPr lang="en-US" sz="1200" dirty="0"/>
                <a:t>EnterpriseDB (Software Architect core Database Engine) 2011 - 2016</a:t>
              </a:r>
            </a:p>
            <a:p>
              <a:pPr marL="285750" indent="-285750">
                <a:lnSpc>
                  <a:spcPct val="150000"/>
                </a:lnSpc>
                <a:spcBef>
                  <a:spcPts val="0"/>
                </a:spcBef>
                <a:buSzPts val="2000"/>
                <a:buFont typeface="Arial" panose="020B0604020202020204" pitchFamily="34" charset="0"/>
                <a:buChar char="•"/>
              </a:pPr>
              <a:r>
                <a:rPr lang="en-US" sz="1200" dirty="0"/>
                <a:t>EnterpriseDB (Senior Software Architect core Database Engine) 2016 – 2018</a:t>
              </a:r>
            </a:p>
            <a:p>
              <a:pPr marL="285750" indent="-285750">
                <a:lnSpc>
                  <a:spcPct val="150000"/>
                </a:lnSpc>
                <a:spcBef>
                  <a:spcPts val="0"/>
                </a:spcBef>
                <a:buSzPts val="2000"/>
                <a:buFont typeface="Arial" panose="020B0604020202020204" pitchFamily="34" charset="0"/>
                <a:buChar char="•"/>
              </a:pPr>
              <a:r>
                <a:rPr lang="en-US" sz="1200" dirty="0"/>
                <a:t>Percona (Senior Software Developer core Database Engine) 2018 – Present</a:t>
              </a:r>
            </a:p>
            <a:p>
              <a:pPr marL="285750" lvl="0" indent="-285750">
                <a:lnSpc>
                  <a:spcPct val="150000"/>
                </a:lnSpc>
                <a:spcBef>
                  <a:spcPts val="0"/>
                </a:spcBef>
                <a:buClr>
                  <a:srgbClr val="373737"/>
                </a:buClr>
                <a:buSzPts val="2000"/>
                <a:buFont typeface="Arial" panose="020B0604020202020204" pitchFamily="34" charset="0"/>
                <a:buChar char="•"/>
              </a:pPr>
              <a:endParaRPr lang="en-US" sz="1200" dirty="0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17512483-5E7A-41ED-B2C5-768E79BE80DD}"/>
              </a:ext>
            </a:extLst>
          </p:cNvPr>
          <p:cNvSpPr/>
          <p:nvPr/>
        </p:nvSpPr>
        <p:spPr>
          <a:xfrm>
            <a:off x="905523" y="4413744"/>
            <a:ext cx="2769493" cy="1616927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ontent Placeholder 1">
            <a:extLst>
              <a:ext uri="{FF2B5EF4-FFF2-40B4-BE49-F238E27FC236}">
                <a16:creationId xmlns:a16="http://schemas.microsoft.com/office/drawing/2014/main" id="{3989A0BB-E81A-4C0F-9712-D12C56A8BE6D}"/>
              </a:ext>
            </a:extLst>
          </p:cNvPr>
          <p:cNvSpPr txBox="1">
            <a:spLocks/>
          </p:cNvSpPr>
          <p:nvPr/>
        </p:nvSpPr>
        <p:spPr>
          <a:xfrm>
            <a:off x="1034596" y="4547992"/>
            <a:ext cx="2499912" cy="402077"/>
          </a:xfrm>
          <a:prstGeom prst="rect">
            <a:avLst/>
          </a:prstGeom>
          <a:noFill/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en-US" altLang="ko-KR" dirty="0"/>
              <a:t>IBRAR AHMED</a:t>
            </a:r>
          </a:p>
        </p:txBody>
      </p:sp>
      <p:sp>
        <p:nvSpPr>
          <p:cNvPr id="32" name="Content Placeholder 4">
            <a:extLst>
              <a:ext uri="{FF2B5EF4-FFF2-40B4-BE49-F238E27FC236}">
                <a16:creationId xmlns:a16="http://schemas.microsoft.com/office/drawing/2014/main" id="{029AF10C-8AB1-4293-9819-F566471FCC27}"/>
              </a:ext>
            </a:extLst>
          </p:cNvPr>
          <p:cNvSpPr txBox="1">
            <a:spLocks/>
          </p:cNvSpPr>
          <p:nvPr/>
        </p:nvSpPr>
        <p:spPr>
          <a:xfrm>
            <a:off x="1034596" y="4943920"/>
            <a:ext cx="2499912" cy="280794"/>
          </a:xfrm>
          <a:prstGeom prst="rect">
            <a:avLst/>
          </a:prstGeom>
          <a:noFill/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/>
              <a:t>Senior Software Architect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07D6167-04AD-4380-8845-26E40C78215C}"/>
              </a:ext>
            </a:extLst>
          </p:cNvPr>
          <p:cNvSpPr txBox="1"/>
          <p:nvPr/>
        </p:nvSpPr>
        <p:spPr>
          <a:xfrm>
            <a:off x="1740876" y="5475496"/>
            <a:ext cx="1869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</a:rPr>
              <a:t>Percona LLC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" name="Rounded Rectangle 8">
            <a:extLst>
              <a:ext uri="{FF2B5EF4-FFF2-40B4-BE49-F238E27FC236}">
                <a16:creationId xmlns:a16="http://schemas.microsoft.com/office/drawing/2014/main" id="{59890463-B869-E645-9066-8D05B4322A1F}"/>
              </a:ext>
            </a:extLst>
          </p:cNvPr>
          <p:cNvSpPr/>
          <p:nvPr/>
        </p:nvSpPr>
        <p:spPr>
          <a:xfrm>
            <a:off x="4221742" y="5552835"/>
            <a:ext cx="519323" cy="519265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25" name="Rounded Rectangle 2">
            <a:extLst>
              <a:ext uri="{FF2B5EF4-FFF2-40B4-BE49-F238E27FC236}">
                <a16:creationId xmlns:a16="http://schemas.microsoft.com/office/drawing/2014/main" id="{6089FCE7-8884-9741-80B8-4AC63C71AB34}"/>
              </a:ext>
            </a:extLst>
          </p:cNvPr>
          <p:cNvSpPr/>
          <p:nvPr/>
        </p:nvSpPr>
        <p:spPr>
          <a:xfrm>
            <a:off x="4221743" y="3658736"/>
            <a:ext cx="519265" cy="519265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26" name="Rounded Rectangle 3">
            <a:extLst>
              <a:ext uri="{FF2B5EF4-FFF2-40B4-BE49-F238E27FC236}">
                <a16:creationId xmlns:a16="http://schemas.microsoft.com/office/drawing/2014/main" id="{2B6A6525-EA87-A045-B029-29A5211C880F}"/>
              </a:ext>
            </a:extLst>
          </p:cNvPr>
          <p:cNvSpPr>
            <a:spLocks noChangeAspect="1"/>
          </p:cNvSpPr>
          <p:nvPr/>
        </p:nvSpPr>
        <p:spPr>
          <a:xfrm>
            <a:off x="4221742" y="4662045"/>
            <a:ext cx="519265" cy="519265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4C19195-5A50-8043-89B9-2D54F12526D9}"/>
              </a:ext>
            </a:extLst>
          </p:cNvPr>
          <p:cNvSpPr txBox="1"/>
          <p:nvPr/>
        </p:nvSpPr>
        <p:spPr>
          <a:xfrm>
            <a:off x="4741007" y="3937608"/>
            <a:ext cx="33641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@</a:t>
            </a:r>
            <a:r>
              <a:rPr lang="en-GB" sz="1200" dirty="0" err="1"/>
              <a:t>ibrar_ahmad</a:t>
            </a:r>
            <a:endParaRPr lang="ko-KR" altLang="en-US" sz="1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EC14F3A-4DF8-A841-A56A-40C284A8A70C}"/>
              </a:ext>
            </a:extLst>
          </p:cNvPr>
          <p:cNvSpPr txBox="1"/>
          <p:nvPr/>
        </p:nvSpPr>
        <p:spPr>
          <a:xfrm>
            <a:off x="4741007" y="4872239"/>
            <a:ext cx="33641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accent1"/>
                </a:solidFill>
                <a:cs typeface="Arial" pitchFamily="34" charset="0"/>
              </a:rPr>
              <a:t>https://</a:t>
            </a:r>
            <a:r>
              <a:rPr lang="en-US" altLang="ko-KR" sz="1200" b="1" dirty="0" err="1">
                <a:solidFill>
                  <a:schemeClr val="accent1"/>
                </a:solidFill>
                <a:cs typeface="Arial" pitchFamily="34" charset="0"/>
              </a:rPr>
              <a:t>www.facebook.com</a:t>
            </a:r>
            <a:r>
              <a:rPr lang="en-US" altLang="ko-KR" sz="1200" b="1" dirty="0">
                <a:solidFill>
                  <a:schemeClr val="accent1"/>
                </a:solidFill>
                <a:cs typeface="Arial" pitchFamily="34" charset="0"/>
              </a:rPr>
              <a:t>/</a:t>
            </a:r>
            <a:r>
              <a:rPr lang="en-US" altLang="ko-KR" sz="1200" b="1" dirty="0" err="1">
                <a:solidFill>
                  <a:schemeClr val="accent1"/>
                </a:solidFill>
                <a:cs typeface="Arial" pitchFamily="34" charset="0"/>
              </a:rPr>
              <a:t>ibrar.ahmed</a:t>
            </a:r>
            <a:endParaRPr lang="ko-KR" altLang="en-US" sz="1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7E46D59-E922-0447-942C-3AF9AA2C83B0}"/>
              </a:ext>
            </a:extLst>
          </p:cNvPr>
          <p:cNvSpPr txBox="1"/>
          <p:nvPr/>
        </p:nvSpPr>
        <p:spPr>
          <a:xfrm>
            <a:off x="4741007" y="5824039"/>
            <a:ext cx="33641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hlinkClick r:id="rId3"/>
              </a:rPr>
              <a:t>https://www.linkedin.com/in/ibrarahmed74/</a:t>
            </a:r>
            <a:endParaRPr lang="ko-KR" altLang="en-US" sz="1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598D5FF-A60C-5D49-BA7C-BF85BC99054E}"/>
              </a:ext>
            </a:extLst>
          </p:cNvPr>
          <p:cNvSpPr txBox="1"/>
          <p:nvPr/>
        </p:nvSpPr>
        <p:spPr>
          <a:xfrm>
            <a:off x="8340167" y="5792733"/>
            <a:ext cx="3364154" cy="612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lnSpc>
                <a:spcPct val="150000"/>
              </a:lnSpc>
              <a:buSzPts val="2000"/>
              <a:buFont typeface="Arial" panose="020B0604020202020204" pitchFamily="34" charset="0"/>
              <a:buChar char="•"/>
            </a:pPr>
            <a:r>
              <a:rPr lang="en-US" sz="1200" dirty="0"/>
              <a:t>PostgreSQL Developer's Guide</a:t>
            </a:r>
          </a:p>
          <a:p>
            <a:pPr marL="285750" lvl="1" indent="-285750">
              <a:lnSpc>
                <a:spcPct val="150000"/>
              </a:lnSpc>
              <a:buSzPts val="2000"/>
              <a:buFont typeface="Arial" panose="020B0604020202020204" pitchFamily="34" charset="0"/>
              <a:buChar char="•"/>
            </a:pPr>
            <a:r>
              <a:rPr lang="en-US" sz="1200" dirty="0"/>
              <a:t>PostgreSQL 9.6 High Performance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D6994B3-A881-C64F-B6AF-F9939D27F7FA}"/>
              </a:ext>
            </a:extLst>
          </p:cNvPr>
          <p:cNvSpPr txBox="1"/>
          <p:nvPr/>
        </p:nvSpPr>
        <p:spPr>
          <a:xfrm>
            <a:off x="8275620" y="5448487"/>
            <a:ext cx="3364154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buClr>
                <a:srgbClr val="373737"/>
              </a:buClr>
              <a:buSzPts val="2000"/>
            </a:pPr>
            <a:r>
              <a:rPr lang="en-US" sz="1400" b="1" dirty="0">
                <a:solidFill>
                  <a:schemeClr val="accent1"/>
                </a:solidFill>
                <a:cs typeface="Arial" pitchFamily="34" charset="0"/>
              </a:rPr>
              <a:t>PostgreSQL</a:t>
            </a:r>
            <a:r>
              <a:rPr lang="en-US" sz="1400" dirty="0"/>
              <a:t> </a:t>
            </a:r>
            <a:r>
              <a:rPr lang="en-US" sz="1400" b="1" dirty="0">
                <a:solidFill>
                  <a:schemeClr val="accent1"/>
                </a:solidFill>
                <a:cs typeface="Arial" pitchFamily="34" charset="0"/>
              </a:rPr>
              <a:t>Books</a:t>
            </a:r>
          </a:p>
        </p:txBody>
      </p:sp>
    </p:spTree>
    <p:extLst>
      <p:ext uri="{BB962C8B-B14F-4D97-AF65-F5344CB8AC3E}">
        <p14:creationId xmlns:p14="http://schemas.microsoft.com/office/powerpoint/2010/main" val="39805759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20E76-0239-8B4A-A9C1-C10E5F6F8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0" y="157957"/>
            <a:ext cx="11897002" cy="315912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" panose="020B0604020202020204" pitchFamily="34" charset="0"/>
              </a:rPr>
              <a:t>checkpoint_timeout</a:t>
            </a:r>
            <a:endParaRPr lang="en-PK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75E223B-3D27-CA4E-A9D5-036C0EA7721B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154909" y="754591"/>
            <a:ext cx="11846763" cy="5512037"/>
          </a:xfrm>
        </p:spPr>
        <p:txBody>
          <a:bodyPr/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ym typeface="Calibri"/>
              </a:rPr>
              <a:t>PostgreSQL writes changes into WAL. The checkpoint process flushes the data into the data files.</a:t>
            </a:r>
            <a:endParaRPr lang="en-US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ym typeface="Calibri"/>
              </a:rPr>
              <a:t>More checkpoints have a negative impact on performance.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ym typeface="Calibri"/>
              </a:rPr>
              <a:t>Frequent checkpoint reduce the recovery time</a:t>
            </a:r>
          </a:p>
          <a:p>
            <a:pPr marL="457200" indent="-457200">
              <a:lnSpc>
                <a:spcPct val="200000"/>
              </a:lnSpc>
              <a:buChar char="•"/>
            </a:pPr>
            <a:endParaRPr lang="en-US" dirty="0"/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8523198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191ABDD-80FB-D149-997B-B3EA59165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  <a:cs typeface="Arial" pitchFamily="34" charset="0"/>
                <a:sym typeface="Arial"/>
              </a:rPr>
              <a:t>Linux Tuning for PostgreSQL</a:t>
            </a:r>
            <a:endParaRPr lang="en-PK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55498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56F0C-847B-194F-BB59-58226A830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0" y="157957"/>
            <a:ext cx="11897002" cy="31591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Input Output Handling</a:t>
            </a:r>
            <a:endParaRPr lang="en-PK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57C0B1B-8697-9748-BC62-4F6541F86B07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154909" y="754591"/>
            <a:ext cx="11846763" cy="5512037"/>
          </a:xfrm>
        </p:spPr>
        <p:txBody>
          <a:bodyPr/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Direct IO, Buffered IO and Double buffering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PostgreSQL believes that the Operating system (Kernel) knows much better about storage and IO scheduling.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PostgreSQL has its own buffering; and also needs the pages cache.  Double Buffering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It Increase the use of memory.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And different kernel and setting behave differently.</a:t>
            </a:r>
          </a:p>
        </p:txBody>
      </p:sp>
    </p:spTree>
    <p:extLst>
      <p:ext uri="{BB962C8B-B14F-4D97-AF65-F5344CB8AC3E}">
        <p14:creationId xmlns:p14="http://schemas.microsoft.com/office/powerpoint/2010/main" val="34095655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719E0-5167-964D-B2B2-321AF09C3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200000"/>
              </a:lnSpc>
              <a:buChar char="•"/>
            </a:pPr>
            <a:r>
              <a:rPr lang="en-US" dirty="0"/>
              <a:t>Every process is given the impression that it is working with large, contiguous sections of memory</a:t>
            </a:r>
          </a:p>
          <a:p>
            <a:pPr marL="457200" indent="-457200">
              <a:lnSpc>
                <a:spcPct val="200000"/>
              </a:lnSpc>
              <a:buChar char="•"/>
            </a:pPr>
            <a:r>
              <a:rPr lang="en-US" dirty="0"/>
              <a:t>Each process runs in its own dedicated address space</a:t>
            </a:r>
          </a:p>
          <a:p>
            <a:pPr marL="457200" indent="-457200">
              <a:lnSpc>
                <a:spcPct val="200000"/>
              </a:lnSpc>
              <a:buChar char="•"/>
            </a:pPr>
            <a:r>
              <a:rPr lang="en-US" dirty="0"/>
              <a:t>Pages Table are used to translate the virtual addresses seen by the application into Physical Address</a:t>
            </a:r>
            <a:br>
              <a:rPr lang="en-US" dirty="0"/>
            </a:br>
            <a:endParaRPr lang="en-US" dirty="0"/>
          </a:p>
          <a:p>
            <a:endParaRPr lang="en-PK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4B6FED-E565-6740-A6A9-E3C1C03F3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Virtual Memory</a:t>
            </a:r>
            <a:endParaRPr lang="en-PK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086C91F-0853-3743-8ED7-AEF6F387ED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1965" y="2536466"/>
            <a:ext cx="2263472" cy="3556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92B692D-DB90-5441-AA6A-6FC9C814715C}"/>
              </a:ext>
            </a:extLst>
          </p:cNvPr>
          <p:cNvSpPr/>
          <p:nvPr/>
        </p:nvSpPr>
        <p:spPr>
          <a:xfrm>
            <a:off x="161763" y="6256473"/>
            <a:ext cx="118967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+mj-lt"/>
                <a:hlinkClick r:id="rId4"/>
              </a:rPr>
              <a:t>https://en.wikipedia.org/wiki/Virtual_memory</a:t>
            </a:r>
            <a:endParaRPr lang="en-US" sz="1200" dirty="0">
              <a:solidFill>
                <a:srgbClr val="000000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+mj-lt"/>
                <a:hlinkClick r:id="rId5"/>
              </a:rPr>
              <a:t>https://en.wikipedia.org/wiki/Page_table</a:t>
            </a:r>
            <a:endParaRPr lang="en-US" sz="1200" dirty="0">
              <a:latin typeface="+mj-lt"/>
            </a:endParaRPr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B2C3B6AE-6E2D-5044-B0B1-D5DAF96D61C6}"/>
              </a:ext>
            </a:extLst>
          </p:cNvPr>
          <p:cNvSpPr txBox="1">
            <a:spLocks/>
          </p:cNvSpPr>
          <p:nvPr/>
        </p:nvSpPr>
        <p:spPr>
          <a:xfrm>
            <a:off x="323529" y="40047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074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FD288-729E-E74A-9E56-21C03736A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0" y="157957"/>
            <a:ext cx="11897002" cy="315912"/>
          </a:xfrm>
        </p:spPr>
        <p:txBody>
          <a:bodyPr/>
          <a:lstStyle/>
          <a:p>
            <a:r>
              <a:rPr lang="en-US" dirty="0"/>
              <a:t>Translation Lookaside Buffer (TLB)</a:t>
            </a:r>
            <a:endParaRPr lang="en-PK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04A19334-87FE-B54A-86DC-A92361FC73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3509" y="1657148"/>
            <a:ext cx="4908163" cy="3386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9E81597-CFCB-CD49-9083-4A04813B0F07}"/>
              </a:ext>
            </a:extLst>
          </p:cNvPr>
          <p:cNvSpPr/>
          <p:nvPr/>
        </p:nvSpPr>
        <p:spPr>
          <a:xfrm>
            <a:off x="861988" y="6364951"/>
            <a:ext cx="3302955" cy="3350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i="1" dirty="0">
                <a:solidFill>
                  <a:srgbClr val="0070C0"/>
                </a:solidFill>
              </a:rPr>
              <a:t>Small page size bigger </a:t>
            </a:r>
            <a:r>
              <a:rPr lang="en-US" sz="1200" i="1" u="sng" dirty="0">
                <a:solidFill>
                  <a:srgbClr val="0070C0"/>
                </a:solidFill>
              </a:rPr>
              <a:t>TLB</a:t>
            </a:r>
            <a:r>
              <a:rPr lang="en-US" sz="1200" i="1" dirty="0">
                <a:solidFill>
                  <a:srgbClr val="0070C0"/>
                </a:solidFill>
              </a:rPr>
              <a:t> size → expensive</a:t>
            </a:r>
          </a:p>
        </p:txBody>
      </p:sp>
      <p:sp>
        <p:nvSpPr>
          <p:cNvPr id="9" name="Rounded Rectangle 51">
            <a:extLst>
              <a:ext uri="{FF2B5EF4-FFF2-40B4-BE49-F238E27FC236}">
                <a16:creationId xmlns:a16="http://schemas.microsoft.com/office/drawing/2014/main" id="{86208BBD-894C-4E4E-B32C-82DEA306F401}"/>
              </a:ext>
            </a:extLst>
          </p:cNvPr>
          <p:cNvSpPr/>
          <p:nvPr/>
        </p:nvSpPr>
        <p:spPr>
          <a:xfrm rot="16200000" flipH="1">
            <a:off x="402840" y="6347509"/>
            <a:ext cx="335091" cy="369975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C8110F-0B18-9648-A182-64FE7F7E0934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154909" y="754591"/>
            <a:ext cx="11846763" cy="5512037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Translation Lookaside Buffer is a memory cache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It reduce the time to  access a user memory location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If a match is found the physical address of the page is returned → </a:t>
            </a:r>
            <a:r>
              <a:rPr lang="en-US" dirty="0">
                <a:solidFill>
                  <a:srgbClr val="FF4100"/>
                </a:solidFill>
              </a:rPr>
              <a:t>TLB hit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If match not found scan the page table (</a:t>
            </a:r>
            <a:r>
              <a:rPr lang="en-US" i="1" dirty="0"/>
              <a:t>walk</a:t>
            </a:r>
            <a:r>
              <a:rPr lang="en-US" dirty="0"/>
              <a:t>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   looking for the address mapping (entry) → </a:t>
            </a:r>
            <a:r>
              <a:rPr lang="en-US" dirty="0">
                <a:solidFill>
                  <a:srgbClr val="FF4100"/>
                </a:solidFill>
              </a:rPr>
              <a:t>TLB miss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rgbClr val="FF4100"/>
              </a:solidFill>
            </a:endParaRP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6826151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07C5EEC-C4AA-8748-BF42-7B279984F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sym typeface="Calibri"/>
              </a:rPr>
              <a:t>Memory Pages</a:t>
            </a:r>
            <a:endParaRPr lang="en-PK" dirty="0"/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6A7A9BFF-5007-6441-9F28-469BD54A817A}"/>
              </a:ext>
            </a:extLst>
          </p:cNvPr>
          <p:cNvSpPr txBox="1">
            <a:spLocks/>
          </p:cNvSpPr>
          <p:nvPr/>
        </p:nvSpPr>
        <p:spPr>
          <a:xfrm>
            <a:off x="475929" y="55287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4D2B0E7-70BA-8741-A0EB-D094F58443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PostgreSQL uses its own buffer along with kernel buffered I/O.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PostgreSQL does not change the information on disk directly then how?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Writes the data to shared buffer cache.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backend process write that these blocks kernel buffer. </a:t>
            </a:r>
          </a:p>
        </p:txBody>
      </p:sp>
    </p:spTree>
    <p:extLst>
      <p:ext uri="{BB962C8B-B14F-4D97-AF65-F5344CB8AC3E}">
        <p14:creationId xmlns:p14="http://schemas.microsoft.com/office/powerpoint/2010/main" val="35926681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CE67685-B7AB-404C-AA0D-1D2D74E72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Linux Page sizes</a:t>
            </a:r>
            <a:endParaRPr lang="en-PK" dirty="0"/>
          </a:p>
        </p:txBody>
      </p:sp>
      <p:graphicFrame>
        <p:nvGraphicFramePr>
          <p:cNvPr id="277" name="Google Shape;277;p37"/>
          <p:cNvGraphicFramePr/>
          <p:nvPr>
            <p:extLst>
              <p:ext uri="{D42A27DB-BD31-4B8C-83A1-F6EECF244321}">
                <p14:modId xmlns:p14="http://schemas.microsoft.com/office/powerpoint/2010/main" val="2568393062"/>
              </p:ext>
            </p:extLst>
          </p:nvPr>
        </p:nvGraphicFramePr>
        <p:xfrm>
          <a:off x="8461839" y="3176507"/>
          <a:ext cx="2611733" cy="219444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367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7532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dirty="0"/>
                        <a:t>4K</a:t>
                      </a:r>
                      <a:endParaRPr sz="2400" dirty="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67108864</a:t>
                      </a:r>
                      <a:endParaRPr sz="240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2M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131072</a:t>
                      </a:r>
                      <a:endParaRPr sz="240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1G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dirty="0"/>
                        <a:t>256</a:t>
                      </a:r>
                      <a:endParaRPr sz="2400" dirty="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78" name="Google Shape;278;p37"/>
          <p:cNvSpPr/>
          <p:nvPr/>
        </p:nvSpPr>
        <p:spPr>
          <a:xfrm>
            <a:off x="8283089" y="3575968"/>
            <a:ext cx="1299800" cy="1166335"/>
          </a:xfrm>
          <a:custGeom>
            <a:avLst/>
            <a:gdLst/>
            <a:ahLst/>
            <a:cxnLst/>
            <a:rect l="l" t="t" r="r" b="b"/>
            <a:pathLst>
              <a:path w="38994" h="40339" extrusionOk="0">
                <a:moveTo>
                  <a:pt x="20025" y="2275"/>
                </a:moveTo>
                <a:cubicBezTo>
                  <a:pt x="13696" y="2275"/>
                  <a:pt x="5541" y="4406"/>
                  <a:pt x="2711" y="10067"/>
                </a:cubicBezTo>
                <a:cubicBezTo>
                  <a:pt x="47" y="15397"/>
                  <a:pt x="-297" y="21914"/>
                  <a:pt x="546" y="27813"/>
                </a:cubicBezTo>
                <a:cubicBezTo>
                  <a:pt x="1879" y="37141"/>
                  <a:pt x="16790" y="41483"/>
                  <a:pt x="26085" y="39933"/>
                </a:cubicBezTo>
                <a:cubicBezTo>
                  <a:pt x="29019" y="39444"/>
                  <a:pt x="29886" y="35356"/>
                  <a:pt x="31712" y="33008"/>
                </a:cubicBezTo>
                <a:cubicBezTo>
                  <a:pt x="37377" y="25724"/>
                  <a:pt x="42009" y="13120"/>
                  <a:pt x="36473" y="5738"/>
                </a:cubicBezTo>
                <a:cubicBezTo>
                  <a:pt x="30670" y="-1999"/>
                  <a:pt x="11797" y="-2046"/>
                  <a:pt x="7472" y="6604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9" name="Google Shape;279;p37"/>
          <p:cNvSpPr txBox="1"/>
          <p:nvPr/>
        </p:nvSpPr>
        <p:spPr>
          <a:xfrm rot="-1148617">
            <a:off x="5552181" y="4291583"/>
            <a:ext cx="2625628" cy="539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 dirty="0">
                <a:latin typeface="Arial" panose="020B0604020202020204" pitchFamily="34" charset="0"/>
                <a:ea typeface="Caveat"/>
                <a:cs typeface="Arial" panose="020B0604020202020204" pitchFamily="34" charset="0"/>
                <a:sym typeface="Caveat"/>
              </a:rPr>
              <a:t>large/huge pages</a:t>
            </a:r>
            <a:endParaRPr sz="2400" dirty="0">
              <a:latin typeface="Arial" panose="020B0604020202020204" pitchFamily="34" charset="0"/>
              <a:ea typeface="Caveat"/>
              <a:cs typeface="Arial" panose="020B0604020202020204" pitchFamily="34" charset="0"/>
              <a:sym typeface="Caveat"/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3E057F5-CAD0-DF4C-B693-71AC69078E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87347" indent="-285750">
              <a:lnSpc>
                <a:spcPct val="115000"/>
              </a:lnSpc>
              <a:spcBef>
                <a:spcPts val="0"/>
              </a:spcBef>
              <a:buSzPts val="2400"/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Linux Page size is 4K</a:t>
            </a:r>
          </a:p>
          <a:p>
            <a:pPr marL="387347" indent="-285750">
              <a:lnSpc>
                <a:spcPct val="115000"/>
              </a:lnSpc>
              <a:spcBef>
                <a:spcPts val="0"/>
              </a:spcBef>
              <a:buSzPts val="2400"/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Many modern processors support other page sizes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we consider a server with 256G of RAM: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4876302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ABCF774-FC98-274B-A31F-72F868C082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5000"/>
              </a:lnSpc>
            </a:pPr>
            <a:r>
              <a:rPr lang="en-GB" dirty="0">
                <a:solidFill>
                  <a:srgbClr val="1B2024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# cat /proc/</a:t>
            </a:r>
            <a:r>
              <a:rPr lang="en-GB" dirty="0" err="1">
                <a:solidFill>
                  <a:srgbClr val="1B2024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meminfo</a:t>
            </a:r>
            <a:r>
              <a:rPr lang="en-GB" dirty="0">
                <a:solidFill>
                  <a:srgbClr val="1B2024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</a:t>
            </a:r>
          </a:p>
          <a:p>
            <a:pPr>
              <a:lnSpc>
                <a:spcPct val="115000"/>
              </a:lnSpc>
            </a:pPr>
            <a:r>
              <a:rPr lang="en-GB" dirty="0" err="1">
                <a:solidFill>
                  <a:srgbClr val="1B2024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MemTotal</a:t>
            </a:r>
            <a:r>
              <a:rPr lang="en-GB" dirty="0">
                <a:solidFill>
                  <a:srgbClr val="1B2024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:       264041660 kB</a:t>
            </a:r>
          </a:p>
          <a:p>
            <a:pPr>
              <a:lnSpc>
                <a:spcPct val="115000"/>
              </a:lnSpc>
            </a:pPr>
            <a:r>
              <a:rPr lang="en-GB" dirty="0">
                <a:solidFill>
                  <a:srgbClr val="1B2024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...</a:t>
            </a:r>
          </a:p>
          <a:p>
            <a:pPr>
              <a:lnSpc>
                <a:spcPct val="115000"/>
              </a:lnSpc>
            </a:pPr>
            <a:r>
              <a:rPr lang="en-GB" dirty="0" err="1">
                <a:solidFill>
                  <a:srgbClr val="1B2024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Hugepagesize</a:t>
            </a:r>
            <a:r>
              <a:rPr lang="en-GB" dirty="0">
                <a:solidFill>
                  <a:srgbClr val="1B2024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:       2048 kB</a:t>
            </a:r>
          </a:p>
          <a:p>
            <a:pPr>
              <a:lnSpc>
                <a:spcPct val="115000"/>
              </a:lnSpc>
            </a:pPr>
            <a:r>
              <a:rPr lang="en-GB" dirty="0">
                <a:solidFill>
                  <a:srgbClr val="1B2024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DirectMap4k:      128116 kB</a:t>
            </a:r>
          </a:p>
          <a:p>
            <a:pPr>
              <a:lnSpc>
                <a:spcPct val="115000"/>
              </a:lnSpc>
            </a:pPr>
            <a:r>
              <a:rPr lang="en-GB" dirty="0">
                <a:solidFill>
                  <a:srgbClr val="1B2024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DirectMap2M:     3956736 kB</a:t>
            </a:r>
          </a:p>
          <a:p>
            <a:pPr>
              <a:lnSpc>
                <a:spcPct val="115000"/>
              </a:lnSpc>
            </a:pPr>
            <a:r>
              <a:rPr lang="en-GB" dirty="0">
                <a:solidFill>
                  <a:srgbClr val="1B2024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DirectMap1G:    266338304 kB</a:t>
            </a:r>
          </a:p>
          <a:p>
            <a:pPr>
              <a:lnSpc>
                <a:spcPct val="115000"/>
              </a:lnSpc>
            </a:pPr>
            <a:endParaRPr lang="en-GB" dirty="0">
              <a:solidFill>
                <a:srgbClr val="1B2024"/>
              </a:solidFill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pPr lvl="0">
              <a:lnSpc>
                <a:spcPct val="115000"/>
              </a:lnSpc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sysctl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-w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vm.nr_hugepages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=256</a:t>
            </a:r>
            <a:endParaRPr lang="en-GB" dirty="0">
              <a:solidFill>
                <a:srgbClr val="1B2024"/>
              </a:solidFill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pPr indent="1574761">
              <a:lnSpc>
                <a:spcPct val="115000"/>
              </a:lnSpc>
            </a:pPr>
            <a:endParaRPr lang="en-GB" sz="2000" dirty="0">
              <a:solidFill>
                <a:srgbClr val="1B202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15000"/>
              </a:lnSpc>
            </a:pPr>
            <a:endParaRPr lang="en-GB" dirty="0">
              <a:solidFill>
                <a:srgbClr val="1B2024"/>
              </a:solidFill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endParaRPr lang="en-GB" sz="1050" dirty="0"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endParaRPr lang="en-PK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80109C3-361B-574B-AC5A-DBF2D8E2F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Classic Huge Pages</a:t>
            </a:r>
          </a:p>
        </p:txBody>
      </p:sp>
    </p:spTree>
    <p:extLst>
      <p:ext uri="{BB962C8B-B14F-4D97-AF65-F5344CB8AC3E}">
        <p14:creationId xmlns:p14="http://schemas.microsoft.com/office/powerpoint/2010/main" val="37693531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C0189EA-29E4-E04B-B419-7E8BD8726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5000"/>
              </a:lnSpc>
            </a:pPr>
            <a:r>
              <a:rPr lang="en-GB" sz="2400" dirty="0">
                <a:solidFill>
                  <a:srgbClr val="1B2024"/>
                </a:solidFill>
                <a:latin typeface="Courier New"/>
                <a:ea typeface="Courier New"/>
                <a:cs typeface="Courier New"/>
                <a:sym typeface="Courier New"/>
              </a:rPr>
              <a:t># vi /etc/default/grub</a:t>
            </a:r>
          </a:p>
          <a:p>
            <a:pPr>
              <a:lnSpc>
                <a:spcPct val="115000"/>
              </a:lnSpc>
            </a:pPr>
            <a:r>
              <a:rPr lang="en-GB" sz="1333" dirty="0">
                <a:solidFill>
                  <a:srgbClr val="1B2024"/>
                </a:solidFill>
                <a:latin typeface="Courier New"/>
                <a:ea typeface="Courier New"/>
                <a:cs typeface="Courier New"/>
                <a:sym typeface="Courier New"/>
              </a:rPr>
              <a:t>	GRUB_CMDLINE_LINUX_DEFAULT="</a:t>
            </a:r>
            <a:r>
              <a:rPr lang="en-GB" sz="1333" dirty="0" err="1">
                <a:solidFill>
                  <a:srgbClr val="1B2024"/>
                </a:solidFill>
                <a:latin typeface="Courier New"/>
                <a:ea typeface="Courier New"/>
                <a:cs typeface="Courier New"/>
                <a:sym typeface="Courier New"/>
              </a:rPr>
              <a:t>hugepagesz</a:t>
            </a:r>
            <a:r>
              <a:rPr lang="en-GB" sz="1333" dirty="0">
                <a:solidFill>
                  <a:srgbClr val="1B2024"/>
                </a:solidFill>
                <a:latin typeface="Courier New"/>
                <a:ea typeface="Courier New"/>
                <a:cs typeface="Courier New"/>
                <a:sym typeface="Courier New"/>
              </a:rPr>
              <a:t>=1GB </a:t>
            </a:r>
            <a:r>
              <a:rPr lang="en-GB" sz="1333" dirty="0" err="1">
                <a:solidFill>
                  <a:srgbClr val="1B2024"/>
                </a:solidFill>
                <a:latin typeface="Courier New"/>
                <a:ea typeface="Courier New"/>
                <a:cs typeface="Courier New"/>
                <a:sym typeface="Courier New"/>
              </a:rPr>
              <a:t>default_hugepagesz</a:t>
            </a:r>
            <a:r>
              <a:rPr lang="en-GB" sz="1333" dirty="0">
                <a:solidFill>
                  <a:srgbClr val="1B2024"/>
                </a:solidFill>
                <a:latin typeface="Courier New"/>
                <a:ea typeface="Courier New"/>
                <a:cs typeface="Courier New"/>
                <a:sym typeface="Courier New"/>
              </a:rPr>
              <a:t>=1G”</a:t>
            </a:r>
          </a:p>
          <a:p>
            <a:pPr>
              <a:lnSpc>
                <a:spcPct val="115000"/>
              </a:lnSpc>
            </a:pPr>
            <a:endParaRPr lang="en-GB" sz="1333" dirty="0">
              <a:solidFill>
                <a:srgbClr val="1B202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15000"/>
              </a:lnSpc>
            </a:pPr>
            <a:r>
              <a:rPr lang="en-GB" sz="2400" dirty="0">
                <a:solidFill>
                  <a:srgbClr val="1B2024"/>
                </a:solidFill>
                <a:latin typeface="Courier New"/>
                <a:ea typeface="Courier New"/>
                <a:cs typeface="Courier New"/>
                <a:sym typeface="Courier New"/>
              </a:rPr>
              <a:t># update-grub</a:t>
            </a:r>
          </a:p>
          <a:p>
            <a:pPr lvl="1">
              <a:lnSpc>
                <a:spcPct val="115000"/>
              </a:lnSpc>
            </a:pPr>
            <a:r>
              <a:rPr lang="en-GB" sz="1333" dirty="0">
                <a:solidFill>
                  <a:srgbClr val="1B2024"/>
                </a:solidFill>
                <a:latin typeface="Courier New"/>
                <a:ea typeface="Courier New"/>
                <a:cs typeface="Courier New"/>
                <a:sym typeface="Courier New"/>
              </a:rPr>
              <a:t>	Generating grub configuration file ...</a:t>
            </a:r>
          </a:p>
          <a:p>
            <a:pPr lvl="1">
              <a:lnSpc>
                <a:spcPct val="115000"/>
              </a:lnSpc>
            </a:pPr>
            <a:r>
              <a:rPr lang="en-GB" sz="1333" dirty="0">
                <a:solidFill>
                  <a:srgbClr val="1B2024"/>
                </a:solidFill>
                <a:latin typeface="Courier New"/>
                <a:ea typeface="Courier New"/>
                <a:cs typeface="Courier New"/>
                <a:sym typeface="Courier New"/>
              </a:rPr>
              <a:t>	Found </a:t>
            </a:r>
            <a:r>
              <a:rPr lang="en-GB" sz="1333" dirty="0" err="1">
                <a:solidFill>
                  <a:srgbClr val="1B2024"/>
                </a:solidFill>
                <a:latin typeface="Courier New"/>
                <a:ea typeface="Courier New"/>
                <a:cs typeface="Courier New"/>
                <a:sym typeface="Courier New"/>
              </a:rPr>
              <a:t>linux</a:t>
            </a:r>
            <a:r>
              <a:rPr lang="en-GB" sz="1333" dirty="0">
                <a:solidFill>
                  <a:srgbClr val="1B2024"/>
                </a:solidFill>
                <a:latin typeface="Courier New"/>
                <a:ea typeface="Courier New"/>
                <a:cs typeface="Courier New"/>
                <a:sym typeface="Courier New"/>
              </a:rPr>
              <a:t> image: /boot/vmlinuz-4.4.0-75-generic</a:t>
            </a:r>
          </a:p>
          <a:p>
            <a:pPr lvl="1">
              <a:lnSpc>
                <a:spcPct val="115000"/>
              </a:lnSpc>
            </a:pPr>
            <a:r>
              <a:rPr lang="en-GB" sz="1333" dirty="0">
                <a:solidFill>
                  <a:srgbClr val="1B2024"/>
                </a:solidFill>
                <a:latin typeface="Courier New"/>
                <a:ea typeface="Courier New"/>
                <a:cs typeface="Courier New"/>
                <a:sym typeface="Courier New"/>
              </a:rPr>
              <a:t>	Found </a:t>
            </a:r>
            <a:r>
              <a:rPr lang="en-GB" sz="1333" dirty="0" err="1">
                <a:solidFill>
                  <a:srgbClr val="1B2024"/>
                </a:solidFill>
                <a:latin typeface="Courier New"/>
                <a:ea typeface="Courier New"/>
                <a:cs typeface="Courier New"/>
                <a:sym typeface="Courier New"/>
              </a:rPr>
              <a:t>initrd</a:t>
            </a:r>
            <a:r>
              <a:rPr lang="en-GB" sz="1333" dirty="0">
                <a:solidFill>
                  <a:srgbClr val="1B2024"/>
                </a:solidFill>
                <a:latin typeface="Courier New"/>
                <a:ea typeface="Courier New"/>
                <a:cs typeface="Courier New"/>
                <a:sym typeface="Courier New"/>
              </a:rPr>
              <a:t> image: /boot/initrd.img-4.4.0-75-generic</a:t>
            </a:r>
          </a:p>
          <a:p>
            <a:pPr lvl="1">
              <a:lnSpc>
                <a:spcPct val="115000"/>
              </a:lnSpc>
            </a:pPr>
            <a:r>
              <a:rPr lang="en-GB" sz="1333" dirty="0">
                <a:solidFill>
                  <a:srgbClr val="1B2024"/>
                </a:solidFill>
                <a:latin typeface="Courier New"/>
                <a:ea typeface="Courier New"/>
                <a:cs typeface="Courier New"/>
                <a:sym typeface="Courier New"/>
              </a:rPr>
              <a:t>	Found memtest86+ image: /memtest86+.elf</a:t>
            </a:r>
          </a:p>
          <a:p>
            <a:pPr lvl="1">
              <a:lnSpc>
                <a:spcPct val="115000"/>
              </a:lnSpc>
            </a:pPr>
            <a:r>
              <a:rPr lang="en-GB" sz="1333" dirty="0">
                <a:solidFill>
                  <a:srgbClr val="1B2024"/>
                </a:solidFill>
                <a:latin typeface="Courier New"/>
                <a:ea typeface="Courier New"/>
                <a:cs typeface="Courier New"/>
                <a:sym typeface="Courier New"/>
              </a:rPr>
              <a:t>	Found memtest86+ image: /memtest86+.bin</a:t>
            </a:r>
          </a:p>
          <a:p>
            <a:pPr lvl="1">
              <a:lnSpc>
                <a:spcPct val="115000"/>
              </a:lnSpc>
            </a:pPr>
            <a:r>
              <a:rPr lang="en-GB" sz="1333" dirty="0">
                <a:solidFill>
                  <a:srgbClr val="1B2024"/>
                </a:solidFill>
                <a:latin typeface="Courier New"/>
                <a:ea typeface="Courier New"/>
                <a:cs typeface="Courier New"/>
                <a:sym typeface="Courier New"/>
              </a:rPr>
              <a:t>	Done</a:t>
            </a:r>
          </a:p>
          <a:p>
            <a:pPr lvl="1">
              <a:lnSpc>
                <a:spcPct val="115000"/>
              </a:lnSpc>
            </a:pPr>
            <a:endParaRPr lang="en-GB" sz="1333" dirty="0">
              <a:solidFill>
                <a:srgbClr val="1B202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15000"/>
              </a:lnSpc>
            </a:pPr>
            <a:r>
              <a:rPr lang="en-GB" sz="2400" dirty="0">
                <a:solidFill>
                  <a:srgbClr val="1B2024"/>
                </a:solidFill>
                <a:latin typeface="Courier New"/>
                <a:ea typeface="Courier New"/>
                <a:cs typeface="Courier New"/>
                <a:sym typeface="Courier New"/>
              </a:rPr>
              <a:t># shutdown -r now</a:t>
            </a:r>
          </a:p>
          <a:p>
            <a:pPr lvl="0">
              <a:lnSpc>
                <a:spcPct val="115000"/>
              </a:lnSpc>
            </a:pPr>
            <a:endParaRPr lang="en-GB" sz="1333" dirty="0">
              <a:solidFill>
                <a:srgbClr val="1B202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lnSpc>
                <a:spcPct val="115000"/>
              </a:lnSpc>
            </a:pPr>
            <a:endParaRPr lang="en-GB" sz="1333" dirty="0">
              <a:solidFill>
                <a:srgbClr val="1B202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15000"/>
              </a:lnSpc>
            </a:pPr>
            <a:endParaRPr lang="en-GB" sz="1333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15000"/>
              </a:lnSpc>
            </a:pPr>
            <a:endParaRPr lang="en-GB" sz="1333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15000"/>
              </a:lnSpc>
            </a:pPr>
            <a:endParaRPr lang="en-GB" sz="1333" dirty="0">
              <a:latin typeface="Courier New"/>
              <a:ea typeface="Courier New"/>
              <a:cs typeface="Courier New"/>
              <a:sym typeface="Courier New"/>
            </a:endParaRPr>
          </a:p>
          <a:p>
            <a:endParaRPr lang="en-PK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D07CC48-770B-E54F-B504-F4C0C8469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Classic Huge Pages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3081403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BAD293-85A3-8D4A-BB37-D72B01BFE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5000"/>
              </a:lnSpc>
            </a:pPr>
            <a:r>
              <a:rPr lang="en-GB" dirty="0">
                <a:solidFill>
                  <a:srgbClr val="1B2024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# vim /etc/</a:t>
            </a:r>
            <a:r>
              <a:rPr lang="en-GB" dirty="0" err="1">
                <a:solidFill>
                  <a:srgbClr val="1B2024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postgresql</a:t>
            </a:r>
            <a:r>
              <a:rPr lang="en-GB" dirty="0">
                <a:solidFill>
                  <a:srgbClr val="1B2024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/10/main/</a:t>
            </a:r>
            <a:r>
              <a:rPr lang="en-GB" dirty="0" err="1">
                <a:solidFill>
                  <a:srgbClr val="1B2024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postgresql.conf</a:t>
            </a:r>
            <a:endParaRPr lang="en-GB" dirty="0">
              <a:solidFill>
                <a:srgbClr val="1B2024"/>
              </a:solidFill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pPr>
              <a:lnSpc>
                <a:spcPct val="115000"/>
              </a:lnSpc>
            </a:pPr>
            <a:endParaRPr lang="en-GB" dirty="0">
              <a:solidFill>
                <a:srgbClr val="1B2024"/>
              </a:solidFill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pPr>
              <a:lnSpc>
                <a:spcPct val="115000"/>
              </a:lnSpc>
            </a:pPr>
            <a:r>
              <a:rPr lang="en-GB" dirty="0" err="1">
                <a:solidFill>
                  <a:srgbClr val="4A86E8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huge_pages</a:t>
            </a:r>
            <a:r>
              <a:rPr lang="en-GB" dirty="0">
                <a:solidFill>
                  <a:srgbClr val="4A86E8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=ON # default is try</a:t>
            </a:r>
          </a:p>
          <a:p>
            <a:pPr>
              <a:lnSpc>
                <a:spcPct val="115000"/>
              </a:lnSpc>
            </a:pPr>
            <a:endParaRPr lang="en-GB" dirty="0">
              <a:solidFill>
                <a:srgbClr val="4A86E8"/>
              </a:solidFill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pPr lvl="0">
              <a:lnSpc>
                <a:spcPct val="115000"/>
              </a:lnSpc>
            </a:pPr>
            <a:r>
              <a:rPr lang="en-GB" dirty="0">
                <a:solidFill>
                  <a:srgbClr val="1B2024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# service </a:t>
            </a:r>
            <a:r>
              <a:rPr lang="en-GB" dirty="0" err="1">
                <a:solidFill>
                  <a:srgbClr val="1B2024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postgresql</a:t>
            </a:r>
            <a:r>
              <a:rPr lang="en-GB" dirty="0">
                <a:solidFill>
                  <a:srgbClr val="1B2024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restart</a:t>
            </a:r>
          </a:p>
          <a:p>
            <a:pPr lvl="0">
              <a:lnSpc>
                <a:spcPct val="115000"/>
              </a:lnSpc>
            </a:pPr>
            <a:endParaRPr lang="en-GB" dirty="0">
              <a:solidFill>
                <a:srgbClr val="1B2024"/>
              </a:solidFill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pPr lvl="0"/>
            <a:endParaRPr lang="en-GB" dirty="0"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pPr>
              <a:lnSpc>
                <a:spcPct val="115000"/>
              </a:lnSpc>
            </a:pPr>
            <a:endParaRPr lang="en-GB" dirty="0">
              <a:solidFill>
                <a:srgbClr val="4A86E8"/>
              </a:solidFill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pPr>
              <a:lnSpc>
                <a:spcPct val="115000"/>
              </a:lnSpc>
            </a:pPr>
            <a:endParaRPr lang="en-GB" dirty="0">
              <a:solidFill>
                <a:srgbClr val="1B2024"/>
              </a:solidFill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pPr>
              <a:lnSpc>
                <a:spcPct val="115000"/>
              </a:lnSpc>
            </a:pPr>
            <a:endParaRPr lang="en-GB" dirty="0">
              <a:solidFill>
                <a:srgbClr val="1B2024"/>
              </a:solidFill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endParaRPr lang="en-GB" dirty="0"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endParaRPr lang="en-PK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28F8578-3F75-6144-BFFA-C558627EE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Classic Huge Pages</a:t>
            </a:r>
            <a:endParaRPr lang="en-PK" dirty="0"/>
          </a:p>
        </p:txBody>
      </p:sp>
      <p:sp>
        <p:nvSpPr>
          <p:cNvPr id="508" name="Google Shape;508;p65"/>
          <p:cNvSpPr txBox="1"/>
          <p:nvPr/>
        </p:nvSpPr>
        <p:spPr>
          <a:xfrm>
            <a:off x="5163033" y="1986641"/>
            <a:ext cx="8310800" cy="5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 sz="2933" u="sng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7481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C79CA3D-1245-4812-BE2C-A17717D31459}"/>
              </a:ext>
            </a:extLst>
          </p:cNvPr>
          <p:cNvSpPr txBox="1"/>
          <p:nvPr/>
        </p:nvSpPr>
        <p:spPr>
          <a:xfrm>
            <a:off x="1980916" y="2223460"/>
            <a:ext cx="4661840" cy="43088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sz="2200" b="1" dirty="0">
                <a:cs typeface="Arial" pitchFamily="34" charset="0"/>
              </a:rPr>
              <a:t>PostgreSQL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>
                <a:cs typeface="Arial" pitchFamily="34" charset="0"/>
              </a:rPr>
              <a:t>Modules</a:t>
            </a:r>
            <a:endParaRPr lang="ko-KR" altLang="en-US" sz="2200" b="1" dirty="0"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27DDE9-FE7C-4B7E-A047-E092B6A88859}"/>
              </a:ext>
            </a:extLst>
          </p:cNvPr>
          <p:cNvSpPr txBox="1"/>
          <p:nvPr/>
        </p:nvSpPr>
        <p:spPr>
          <a:xfrm>
            <a:off x="1023067" y="2088620"/>
            <a:ext cx="981106" cy="77751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accent2"/>
                </a:solidFill>
                <a:cs typeface="Arial" pitchFamily="34" charset="0"/>
              </a:rPr>
              <a:t>02</a:t>
            </a:r>
            <a:endParaRPr lang="ko-KR" altLang="en-US" sz="4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5757E4-1723-4073-9FC5-1D351F20A151}"/>
              </a:ext>
            </a:extLst>
          </p:cNvPr>
          <p:cNvSpPr txBox="1"/>
          <p:nvPr/>
        </p:nvSpPr>
        <p:spPr>
          <a:xfrm>
            <a:off x="1980916" y="3232856"/>
            <a:ext cx="4661840" cy="43088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sz="2200" b="1" dirty="0">
                <a:cs typeface="Arial" pitchFamily="34" charset="0"/>
                <a:sym typeface="Arial"/>
              </a:rPr>
              <a:t>PostgreSQL Performance Tuning</a:t>
            </a:r>
            <a:endParaRPr lang="ko-KR" altLang="en-US" sz="2200" b="1" dirty="0"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B9AF74-CA02-49F9-88D7-98D77F70D10F}"/>
              </a:ext>
            </a:extLst>
          </p:cNvPr>
          <p:cNvSpPr txBox="1"/>
          <p:nvPr/>
        </p:nvSpPr>
        <p:spPr>
          <a:xfrm>
            <a:off x="1023067" y="3098016"/>
            <a:ext cx="981106" cy="77751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accent3"/>
                </a:solidFill>
                <a:cs typeface="Arial" pitchFamily="34" charset="0"/>
              </a:rPr>
              <a:t>03</a:t>
            </a:r>
            <a:endParaRPr lang="ko-KR" altLang="en-US" sz="4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93DF382-44DD-45C3-9704-34E8893BC3AC}"/>
              </a:ext>
            </a:extLst>
          </p:cNvPr>
          <p:cNvSpPr txBox="1"/>
          <p:nvPr/>
        </p:nvSpPr>
        <p:spPr>
          <a:xfrm>
            <a:off x="1998494" y="4216154"/>
            <a:ext cx="4661840" cy="43088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sz="2200" b="1" dirty="0">
                <a:cs typeface="Arial" pitchFamily="34" charset="0"/>
                <a:sym typeface="Arial"/>
              </a:rPr>
              <a:t>Linux Kernel Tuning</a:t>
            </a:r>
            <a:endParaRPr lang="ko-KR" altLang="en-US" sz="2200" b="1" dirty="0"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11BD74-B8C0-4D62-99FC-2DBC909A434D}"/>
              </a:ext>
            </a:extLst>
          </p:cNvPr>
          <p:cNvSpPr txBox="1"/>
          <p:nvPr/>
        </p:nvSpPr>
        <p:spPr>
          <a:xfrm>
            <a:off x="1040645" y="4081314"/>
            <a:ext cx="981106" cy="77751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accent4"/>
                </a:solidFill>
                <a:cs typeface="Arial" pitchFamily="34" charset="0"/>
              </a:rPr>
              <a:t>04</a:t>
            </a:r>
            <a:endParaRPr lang="ko-KR" altLang="en-US" sz="44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491A44F-A6E8-0B48-AFBE-FE622DC4C495}"/>
              </a:ext>
            </a:extLst>
          </p:cNvPr>
          <p:cNvSpPr txBox="1"/>
          <p:nvPr/>
        </p:nvSpPr>
        <p:spPr>
          <a:xfrm>
            <a:off x="1998494" y="5276821"/>
            <a:ext cx="4661840" cy="43088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sz="2200" b="1" dirty="0">
                <a:cs typeface="Arial" pitchFamily="34" charset="0"/>
                <a:sym typeface="Arial"/>
              </a:rPr>
              <a:t>Questions and Answers</a:t>
            </a:r>
            <a:endParaRPr lang="ko-KR" altLang="en-US" sz="2200" b="1" dirty="0"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0991D6C-052F-804A-A981-942C08639366}"/>
              </a:ext>
            </a:extLst>
          </p:cNvPr>
          <p:cNvSpPr txBox="1"/>
          <p:nvPr/>
        </p:nvSpPr>
        <p:spPr>
          <a:xfrm>
            <a:off x="1040645" y="5141981"/>
            <a:ext cx="981106" cy="77751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400" b="1" dirty="0">
                <a:cs typeface="Arial" pitchFamily="34" charset="0"/>
              </a:rPr>
              <a:t>05</a:t>
            </a:r>
            <a:endParaRPr lang="ko-KR" altLang="en-US" sz="4400" b="1" dirty="0">
              <a:cs typeface="Arial" pitchFamily="34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F368D7F-79BD-2B4B-B649-B85EF44134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Agenda</a:t>
            </a:r>
            <a:endParaRPr lang="en-PK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0DF5718-6968-EF44-9BFE-21C61D3DF563}"/>
              </a:ext>
            </a:extLst>
          </p:cNvPr>
          <p:cNvSpPr txBox="1"/>
          <p:nvPr/>
        </p:nvSpPr>
        <p:spPr>
          <a:xfrm>
            <a:off x="1924490" y="1330007"/>
            <a:ext cx="4661840" cy="43088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200" b="1" dirty="0">
                <a:cs typeface="Arial" pitchFamily="34" charset="0"/>
              </a:rPr>
              <a:t>Database Performance</a:t>
            </a:r>
            <a:endParaRPr lang="ko-KR" altLang="en-US" sz="2200" b="1" dirty="0"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4ADD258-1ED6-CA49-BC62-CEF06014D081}"/>
              </a:ext>
            </a:extLst>
          </p:cNvPr>
          <p:cNvSpPr txBox="1"/>
          <p:nvPr/>
        </p:nvSpPr>
        <p:spPr>
          <a:xfrm>
            <a:off x="966641" y="1195167"/>
            <a:ext cx="981106" cy="77751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accent1"/>
                </a:solidFill>
                <a:cs typeface="Arial" pitchFamily="34" charset="0"/>
              </a:rPr>
              <a:t>01</a:t>
            </a:r>
            <a:endParaRPr lang="ko-KR" altLang="en-US" sz="4400" b="1" dirty="0">
              <a:solidFill>
                <a:schemeClr val="accent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0625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76C3A-AF90-6947-B67A-A2401A2C2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0" y="157957"/>
            <a:ext cx="11897002" cy="315912"/>
          </a:xfrm>
        </p:spPr>
        <p:txBody>
          <a:bodyPr/>
          <a:lstStyle/>
          <a:p>
            <a:r>
              <a:rPr lang="en" dirty="0"/>
              <a:t>Transparent Huge pages</a:t>
            </a:r>
            <a:endParaRPr lang="en-PK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4B7DAEF-B022-4C47-8105-A90EA0EC5A46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154909" y="754591"/>
            <a:ext cx="11846763" cy="5512037"/>
          </a:xfrm>
        </p:spPr>
        <p:txBody>
          <a:bodyPr/>
          <a:lstStyle/>
          <a:p>
            <a:pPr marL="457200" indent="-457200">
              <a:lnSpc>
                <a:spcPct val="200000"/>
              </a:lnSpc>
              <a:buChar char="•"/>
            </a:pPr>
            <a:r>
              <a:rPr lang="en" dirty="0"/>
              <a:t>The kernel works in the background (</a:t>
            </a:r>
            <a:r>
              <a:rPr lang="en" dirty="0" err="1">
                <a:sym typeface="Courier New"/>
              </a:rPr>
              <a:t>khugepaged</a:t>
            </a:r>
            <a:r>
              <a:rPr lang="en" dirty="0"/>
              <a:t>) trying to:</a:t>
            </a:r>
          </a:p>
          <a:p>
            <a:pPr marL="1143000" lvl="1" indent="-457200">
              <a:lnSpc>
                <a:spcPct val="200000"/>
              </a:lnSpc>
            </a:pPr>
            <a:r>
              <a:rPr lang="en-US" dirty="0"/>
              <a:t>"create" huge pages.</a:t>
            </a:r>
          </a:p>
          <a:p>
            <a:pPr marL="1143000" lvl="1" indent="-457200">
              <a:lnSpc>
                <a:spcPct val="200000"/>
              </a:lnSpc>
            </a:pPr>
            <a:r>
              <a:rPr lang="en-US" dirty="0"/>
              <a:t>Find enough contiguous blocks of memory</a:t>
            </a:r>
          </a:p>
          <a:p>
            <a:pPr marL="1143000" lvl="1" indent="-457200">
              <a:lnSpc>
                <a:spcPct val="200000"/>
              </a:lnSpc>
            </a:pPr>
            <a:r>
              <a:rPr lang="en-US" dirty="0"/>
              <a:t>Convert them into a huge page</a:t>
            </a:r>
          </a:p>
          <a:p>
            <a:pPr marL="457200" indent="-457200">
              <a:lnSpc>
                <a:spcPct val="200000"/>
              </a:lnSpc>
              <a:buChar char="•"/>
            </a:pPr>
            <a:r>
              <a:rPr lang="en-US" dirty="0"/>
              <a:t>Transparently allocate them to processes when</a:t>
            </a:r>
            <a:r>
              <a:rPr lang="en-US" dirty="0">
                <a:sym typeface="Arial"/>
              </a:rPr>
              <a:t> </a:t>
            </a:r>
            <a:r>
              <a:rPr lang="en-US" dirty="0"/>
              <a:t>there is a "fit"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4071648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15342F0-7879-C746-B56F-C05B2C0FF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5000"/>
              </a:lnSpc>
              <a:buClr>
                <a:srgbClr val="000000"/>
              </a:buClr>
              <a:buSzPts val="1100"/>
            </a:pPr>
            <a:r>
              <a:rPr lang="en-GB" dirty="0">
                <a:solidFill>
                  <a:srgbClr val="1B2024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# cat /proc/</a:t>
            </a:r>
            <a:r>
              <a:rPr lang="en-GB" dirty="0" err="1">
                <a:solidFill>
                  <a:srgbClr val="1B2024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meminfo</a:t>
            </a:r>
            <a:r>
              <a:rPr lang="en-GB" dirty="0">
                <a:solidFill>
                  <a:srgbClr val="1B2024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| grep </a:t>
            </a:r>
            <a:r>
              <a:rPr lang="en-GB" dirty="0" err="1">
                <a:solidFill>
                  <a:srgbClr val="1B2024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AnonHuge</a:t>
            </a:r>
            <a:endParaRPr lang="en-GB" dirty="0">
              <a:solidFill>
                <a:srgbClr val="1B2024"/>
              </a:solidFill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pPr>
              <a:lnSpc>
                <a:spcPct val="115000"/>
              </a:lnSpc>
            </a:pPr>
            <a:r>
              <a:rPr lang="en-GB" b="1" dirty="0" err="1">
                <a:solidFill>
                  <a:srgbClr val="1B2024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AnonHugePages</a:t>
            </a:r>
            <a:r>
              <a:rPr lang="en-GB" dirty="0">
                <a:solidFill>
                  <a:srgbClr val="1B2024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:      2048 kB</a:t>
            </a:r>
          </a:p>
          <a:p>
            <a:pPr>
              <a:lnSpc>
                <a:spcPct val="115000"/>
              </a:lnSpc>
            </a:pPr>
            <a:endParaRPr lang="en-GB" dirty="0">
              <a:solidFill>
                <a:srgbClr val="1B2024"/>
              </a:solidFill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pPr>
              <a:lnSpc>
                <a:spcPct val="115000"/>
              </a:lnSpc>
            </a:pPr>
            <a:endParaRPr lang="en-GB" dirty="0">
              <a:solidFill>
                <a:srgbClr val="1B2024"/>
              </a:solidFill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pPr lvl="0">
              <a:lnSpc>
                <a:spcPct val="115000"/>
              </a:lnSpc>
              <a:buClr>
                <a:srgbClr val="000000"/>
              </a:buClr>
              <a:buSzPts val="1100"/>
            </a:pPr>
            <a:r>
              <a:rPr lang="en-GB" dirty="0">
                <a:solidFill>
                  <a:srgbClr val="1B2024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# </a:t>
            </a:r>
            <a:r>
              <a:rPr lang="en-GB" b="1" dirty="0" err="1">
                <a:solidFill>
                  <a:srgbClr val="1B2024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ps</a:t>
            </a:r>
            <a:r>
              <a:rPr lang="en-GB" dirty="0">
                <a:solidFill>
                  <a:srgbClr val="1B2024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aux | </a:t>
            </a:r>
            <a:r>
              <a:rPr lang="en-GB" b="1" dirty="0">
                <a:solidFill>
                  <a:srgbClr val="1B2024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grep</a:t>
            </a:r>
            <a:r>
              <a:rPr lang="en-GB" dirty="0">
                <a:solidFill>
                  <a:srgbClr val="1B2024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huge</a:t>
            </a:r>
          </a:p>
          <a:p>
            <a:pPr lvl="0">
              <a:lnSpc>
                <a:spcPct val="115000"/>
              </a:lnSpc>
              <a:buClr>
                <a:srgbClr val="000000"/>
              </a:buClr>
              <a:buSzPts val="1100"/>
            </a:pPr>
            <a:endParaRPr lang="en-GB" dirty="0">
              <a:solidFill>
                <a:srgbClr val="1B2024"/>
              </a:solidFill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pPr lvl="0">
              <a:lnSpc>
                <a:spcPct val="115000"/>
              </a:lnSpc>
              <a:buClr>
                <a:srgbClr val="000000"/>
              </a:buClr>
              <a:buSzPts val="1100"/>
            </a:pPr>
            <a:r>
              <a:rPr lang="en-GB" dirty="0">
                <a:solidFill>
                  <a:srgbClr val="1B2024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root        42  0.0  0.0      0     0 ?        SN   Jan17   0:00 [</a:t>
            </a:r>
            <a:r>
              <a:rPr lang="en-GB" dirty="0" err="1">
                <a:solidFill>
                  <a:srgbClr val="1B2024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khugepaged</a:t>
            </a:r>
            <a:r>
              <a:rPr lang="en-GB" dirty="0">
                <a:solidFill>
                  <a:srgbClr val="1B2024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]</a:t>
            </a:r>
          </a:p>
          <a:p>
            <a:pPr lvl="0">
              <a:lnSpc>
                <a:spcPct val="115000"/>
              </a:lnSpc>
              <a:buClr>
                <a:srgbClr val="000000"/>
              </a:buClr>
              <a:buSzPts val="1100"/>
            </a:pPr>
            <a:endParaRPr lang="en-GB" dirty="0">
              <a:solidFill>
                <a:srgbClr val="1B2024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"/>
            </a:endParaRPr>
          </a:p>
          <a:p>
            <a:pPr lvl="0">
              <a:lnSpc>
                <a:spcPct val="115000"/>
              </a:lnSpc>
              <a:buClr>
                <a:srgbClr val="000000"/>
              </a:buClr>
              <a:buSzPts val="1100"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To disable it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lnSpc>
                <a:spcPct val="115000"/>
              </a:lnSpc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38179" lvl="1" indent="-228594">
              <a:lnSpc>
                <a:spcPct val="115000"/>
              </a:lnSpc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at runtime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0">
              <a:lnSpc>
                <a:spcPct val="115000"/>
              </a:lnSpc>
            </a:pPr>
            <a:r>
              <a:rPr lang="en-GB" dirty="0">
                <a:solidFill>
                  <a:srgbClr val="1B2024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	# echo never &gt; /sys/kernel/mm/</a:t>
            </a:r>
            <a:r>
              <a:rPr lang="en-GB" dirty="0" err="1">
                <a:solidFill>
                  <a:srgbClr val="1B2024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transparent_hugepage</a:t>
            </a:r>
            <a:r>
              <a:rPr lang="en-GB" dirty="0">
                <a:solidFill>
                  <a:srgbClr val="1B2024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/enabled</a:t>
            </a:r>
          </a:p>
          <a:p>
            <a:pPr lvl="0">
              <a:lnSpc>
                <a:spcPct val="115000"/>
              </a:lnSpc>
            </a:pPr>
            <a:r>
              <a:rPr lang="en-GB" dirty="0">
                <a:solidFill>
                  <a:srgbClr val="1B2024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	# echo never &gt; /sys/kernel/mm/</a:t>
            </a:r>
            <a:r>
              <a:rPr lang="en-GB" dirty="0" err="1">
                <a:solidFill>
                  <a:srgbClr val="1B2024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transparent_hugepage</a:t>
            </a:r>
            <a:r>
              <a:rPr lang="en-GB" dirty="0">
                <a:solidFill>
                  <a:srgbClr val="1B2024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/defrag</a:t>
            </a:r>
          </a:p>
          <a:p>
            <a:pPr lvl="0">
              <a:lnSpc>
                <a:spcPct val="115000"/>
              </a:lnSpc>
            </a:pPr>
            <a:endParaRPr lang="en-GB" dirty="0">
              <a:solidFill>
                <a:srgbClr val="1B2024"/>
              </a:solidFill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pPr marL="838179" lvl="1" indent="-228594">
              <a:lnSpc>
                <a:spcPct val="115000"/>
              </a:lnSpc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at boot time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lnSpc>
                <a:spcPct val="115000"/>
              </a:lnSpc>
            </a:pPr>
            <a:r>
              <a:rPr lang="en-GB" dirty="0">
                <a:solidFill>
                  <a:srgbClr val="1B2024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	GRUB_CMDLINE_LINUX_DEFAULT="(...) </a:t>
            </a:r>
            <a:r>
              <a:rPr lang="en-GB" dirty="0" err="1">
                <a:solidFill>
                  <a:srgbClr val="4A86E8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transparent_hugepage</a:t>
            </a:r>
            <a:r>
              <a:rPr lang="en-GB" dirty="0">
                <a:solidFill>
                  <a:srgbClr val="4A86E8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=never</a:t>
            </a:r>
            <a:r>
              <a:rPr lang="en-GB" dirty="0">
                <a:solidFill>
                  <a:srgbClr val="1B2024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"</a:t>
            </a:r>
          </a:p>
          <a:p>
            <a:endParaRPr lang="en-PK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91C4FF6-7C78-E740-98D7-6B09F8546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Disabling Transparent Huge pages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8048402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89D42-AC7A-D648-B519-E979FFEAF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0" y="157957"/>
            <a:ext cx="11897002" cy="315912"/>
          </a:xfrm>
        </p:spPr>
        <p:txBody>
          <a:bodyPr/>
          <a:lstStyle/>
          <a:p>
            <a:r>
              <a:rPr lang="en-GB" dirty="0" err="1"/>
              <a:t>vm.swappines</a:t>
            </a:r>
            <a:endParaRPr lang="en-PK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4300D3C-20CA-DD47-A7E3-ABD4C39B306F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154909" y="754591"/>
            <a:ext cx="11846763" cy="5512037"/>
          </a:xfrm>
        </p:spPr>
        <p:txBody>
          <a:bodyPr/>
          <a:lstStyle/>
          <a:p>
            <a:pPr marL="457200" indent="-457200">
              <a:lnSpc>
                <a:spcPct val="200000"/>
              </a:lnSpc>
              <a:buChar char="•"/>
            </a:pPr>
            <a:r>
              <a:rPr lang="en-US" dirty="0">
                <a:sym typeface="Calibri"/>
              </a:rPr>
              <a:t> This is another kernel parameter that can affect the performance of the database. </a:t>
            </a:r>
            <a:endParaRPr lang="en-US" dirty="0"/>
          </a:p>
          <a:p>
            <a:pPr marL="457200" indent="-457200">
              <a:lnSpc>
                <a:spcPct val="200000"/>
              </a:lnSpc>
              <a:buChar char="•"/>
            </a:pPr>
            <a:r>
              <a:rPr lang="en-US" dirty="0">
                <a:sym typeface="Calibri"/>
              </a:rPr>
              <a:t>Used to control the </a:t>
            </a:r>
            <a:r>
              <a:rPr lang="en-US" dirty="0" err="1">
                <a:sym typeface="Calibri"/>
              </a:rPr>
              <a:t>swappiness</a:t>
            </a:r>
            <a:r>
              <a:rPr lang="en-US" dirty="0">
                <a:sym typeface="Calibri"/>
              </a:rPr>
              <a:t> (swapping pages to swap memory into RAM) behavior on a Linux system. </a:t>
            </a:r>
          </a:p>
          <a:p>
            <a:pPr marL="457200" indent="-457200">
              <a:lnSpc>
                <a:spcPct val="200000"/>
              </a:lnSpc>
              <a:buChar char="•"/>
            </a:pPr>
            <a:r>
              <a:rPr lang="en-US" dirty="0"/>
              <a:t>The parameter can take anything from “0” to “100”.</a:t>
            </a:r>
          </a:p>
          <a:p>
            <a:pPr marL="457200" indent="-457200">
              <a:lnSpc>
                <a:spcPct val="200000"/>
              </a:lnSpc>
              <a:buChar char="•"/>
            </a:pPr>
            <a:r>
              <a:rPr lang="en-US" dirty="0"/>
              <a:t>The default value is 60.</a:t>
            </a:r>
          </a:p>
          <a:p>
            <a:pPr marL="457200" indent="-457200">
              <a:lnSpc>
                <a:spcPct val="200000"/>
              </a:lnSpc>
              <a:buChar char="•"/>
            </a:pPr>
            <a:r>
              <a:rPr lang="en-US" dirty="0"/>
              <a:t>Higher value means more aggressively swap.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42883934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2E3DE-C7DA-5341-8F92-CE84184BB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ym typeface="Calibri"/>
              </a:rPr>
              <a:t>Applications acquire memory and free that memory when it is no longer needed. </a:t>
            </a:r>
            <a:endParaRPr lang="en-US" sz="2000" dirty="0"/>
          </a:p>
          <a:p>
            <a:pPr marL="342900" lvl="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ym typeface="Calibri"/>
              </a:rPr>
              <a:t>But in some cases an application acquires too much memory and does not release it.  This can invoke the OOM killer. </a:t>
            </a:r>
          </a:p>
          <a:p>
            <a:pPr marL="342900" lvl="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This is used to control the memory over-commit.</a:t>
            </a:r>
          </a:p>
          <a:p>
            <a:pPr marL="342900" lvl="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It has three options</a:t>
            </a:r>
          </a:p>
          <a:p>
            <a:pPr marL="685800" lvl="1" indent="-342900">
              <a:lnSpc>
                <a:spcPct val="200000"/>
              </a:lnSpc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  <a:sym typeface="Calibri"/>
              </a:rPr>
              <a:t>Heuristic overcommit, Do it intelligently (default); based kernel heuristics</a:t>
            </a:r>
          </a:p>
          <a:p>
            <a:pPr marL="685800" lvl="1" indent="-342900">
              <a:lnSpc>
                <a:spcPct val="200000"/>
              </a:lnSpc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  <a:sym typeface="Calibri"/>
              </a:rPr>
              <a:t>Allow overcommit anyway</a:t>
            </a:r>
          </a:p>
          <a:p>
            <a:pPr marL="685800" lvl="1" indent="-342900">
              <a:lnSpc>
                <a:spcPct val="200000"/>
              </a:lnSpc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  <a:sym typeface="Calibri"/>
              </a:rPr>
              <a:t>Don’t over commit beyond the overcommit ratio.</a:t>
            </a:r>
          </a:p>
          <a:p>
            <a:endParaRPr lang="en-PK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412D7B-3BD2-E345-B7B2-5B6985F9E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</a:rPr>
              <a:t>vm.overcommit_memory</a:t>
            </a:r>
            <a:r>
              <a:rPr lang="en-US" dirty="0">
                <a:latin typeface="Arial" panose="020B0604020202020204" pitchFamily="34" charset="0"/>
              </a:rPr>
              <a:t> and </a:t>
            </a:r>
            <a:r>
              <a:rPr lang="en-US" dirty="0" err="1">
                <a:latin typeface="Arial" panose="020B0604020202020204" pitchFamily="34" charset="0"/>
              </a:rPr>
              <a:t>vm.overcommit_ratio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42569963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C675343-601E-2C44-B848-7A1F8C30B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ym typeface="Calibri"/>
              </a:rPr>
              <a:t>The </a:t>
            </a:r>
            <a:r>
              <a:rPr lang="en-US" dirty="0" err="1">
                <a:sym typeface="Calibri"/>
              </a:rPr>
              <a:t>vm.dirty_background_ratio</a:t>
            </a:r>
            <a:r>
              <a:rPr lang="en-US" dirty="0">
                <a:sym typeface="Calibri"/>
              </a:rPr>
              <a:t> is the percentage of memory filled with dirty pages that need to be flushed to disk.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ym typeface="Calibri"/>
              </a:rPr>
              <a:t>Flushing is done in the background.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ym typeface="Calibri"/>
              </a:rPr>
              <a:t> The value of this parameter ranges from 0 to 100;</a:t>
            </a:r>
          </a:p>
          <a:p>
            <a:endParaRPr lang="en-PK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591609-27EA-A04F-A706-5BC6040BB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</a:rPr>
              <a:t>vm.dirty_background_ratio</a:t>
            </a:r>
            <a:r>
              <a:rPr lang="en-US" dirty="0">
                <a:latin typeface="Arial" panose="020B0604020202020204" pitchFamily="34" charset="0"/>
              </a:rPr>
              <a:t> and </a:t>
            </a:r>
            <a:r>
              <a:rPr lang="en-US" dirty="0" err="1">
                <a:latin typeface="Arial" panose="020B0604020202020204" pitchFamily="34" charset="0"/>
              </a:rPr>
              <a:t>vm.dirty_background_bytes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3367413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9DB03D8-D504-2949-8C7B-9F5065C77E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ym typeface="Calibri"/>
              </a:rPr>
              <a:t>The </a:t>
            </a:r>
            <a:r>
              <a:rPr lang="en-US" dirty="0" err="1">
                <a:sym typeface="Calibri"/>
              </a:rPr>
              <a:t>vm.dirty_background_ratio</a:t>
            </a:r>
            <a:r>
              <a:rPr lang="en-US" dirty="0">
                <a:sym typeface="Calibri"/>
              </a:rPr>
              <a:t> is the percentage of memory filled with dirty pages that need to be flushed to disk.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ym typeface="Calibri"/>
              </a:rPr>
              <a:t>Flushing is done in the foreground.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ym typeface="Calibri"/>
              </a:rPr>
              <a:t>The value of this parameter ranges from 0 to 100;</a:t>
            </a:r>
            <a:endParaRPr lang="en-US" dirty="0"/>
          </a:p>
          <a:p>
            <a:endParaRPr lang="en-PK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CC973D-7409-584D-8F51-924082746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</a:rPr>
              <a:t>vm.dirty_ratio</a:t>
            </a:r>
            <a:r>
              <a:rPr lang="en-US" dirty="0">
                <a:latin typeface="Arial" panose="020B0604020202020204" pitchFamily="34" charset="0"/>
              </a:rPr>
              <a:t> / </a:t>
            </a:r>
            <a:r>
              <a:rPr lang="en-US" dirty="0" err="1">
                <a:latin typeface="Arial" panose="020B0604020202020204" pitchFamily="34" charset="0"/>
              </a:rPr>
              <a:t>vm.dirty_bytes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2560828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539068-761C-4B4C-BFCA-ABAD72D98B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PK" dirty="0"/>
              <a:t>Blogs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E928F17-9BA3-8041-8F63-105ED95D6CE6}"/>
              </a:ext>
            </a:extLst>
          </p:cNvPr>
          <p:cNvSpPr/>
          <p:nvPr/>
        </p:nvSpPr>
        <p:spPr>
          <a:xfrm>
            <a:off x="381663" y="1296064"/>
            <a:ext cx="11515063" cy="2482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Char char="•"/>
            </a:pPr>
            <a:r>
              <a:rPr lang="en-US" sz="2533" dirty="0">
                <a:solidFill>
                  <a:schemeClr val="bg1"/>
                </a:solidFill>
                <a:sym typeface="Calibri"/>
              </a:rPr>
              <a:t>Tuning PostgreSQL Database Parameters to Optimize Performance.</a:t>
            </a:r>
          </a:p>
          <a:p>
            <a:pPr lvl="1"/>
            <a:r>
              <a:rPr lang="en-US" dirty="0">
                <a:solidFill>
                  <a:schemeClr val="tx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https://www.percona.com/blog/2018/08/31/tuning-postgresql-database-parameters-to-optimize-performance/</a:t>
            </a:r>
          </a:p>
          <a:p>
            <a:pPr marL="457200" indent="-457200">
              <a:lnSpc>
                <a:spcPct val="200000"/>
              </a:lnSpc>
              <a:buChar char="•"/>
            </a:pPr>
            <a:r>
              <a:rPr lang="en-US" sz="2533" dirty="0">
                <a:solidFill>
                  <a:schemeClr val="bg1"/>
                </a:solidFill>
                <a:sym typeface="Calibri"/>
              </a:rPr>
              <a:t>Tune Linux Kernel Parameters For PostgreSQL Optimization</a:t>
            </a:r>
          </a:p>
          <a:p>
            <a:pPr lvl="1"/>
            <a:r>
              <a:rPr lang="en-US" dirty="0">
                <a:solidFill>
                  <a:schemeClr val="tx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https://www.percona.com/blog/2018/08/29/tune-linux-kernel-parameters-for-postgresql-optimization/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78973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B2002146-F106-483B-8C4D-E251FF6B1B7F}"/>
              </a:ext>
            </a:extLst>
          </p:cNvPr>
          <p:cNvSpPr/>
          <p:nvPr/>
        </p:nvSpPr>
        <p:spPr>
          <a:xfrm>
            <a:off x="0" y="4584915"/>
            <a:ext cx="12191999" cy="1850554"/>
          </a:xfrm>
          <a:prstGeom prst="rect">
            <a:avLst/>
          </a:prstGeom>
          <a:solidFill>
            <a:srgbClr val="0070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8CF959-4651-4C64-A08C-8F2BDE46A824}"/>
              </a:ext>
            </a:extLst>
          </p:cNvPr>
          <p:cNvSpPr txBox="1"/>
          <p:nvPr/>
        </p:nvSpPr>
        <p:spPr>
          <a:xfrm>
            <a:off x="4762" y="5753160"/>
            <a:ext cx="12191852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PostgreSQL Performance Tunning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795E6C6-E728-4964-884A-D05AE1EA6B1A}"/>
              </a:ext>
            </a:extLst>
          </p:cNvPr>
          <p:cNvGrpSpPr/>
          <p:nvPr/>
        </p:nvGrpSpPr>
        <p:grpSpPr>
          <a:xfrm>
            <a:off x="5652748" y="6509779"/>
            <a:ext cx="881742" cy="137160"/>
            <a:chOff x="5215346" y="150098"/>
            <a:chExt cx="881742" cy="137160"/>
          </a:xfrm>
          <a:solidFill>
            <a:schemeClr val="bg1"/>
          </a:solidFill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04EA634-8988-45C1-85E2-AF0B27F4A83E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C4C736D-D4E2-4A6E-AA8F-A39527332EED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3568D6C-739E-4E50-A44F-D75A571CD193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BA573B1-77EB-4AC0-8EBD-1465AB9FB4E4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20FA3AE-1B39-46DB-BAFE-D2046864A49D}"/>
              </a:ext>
            </a:extLst>
          </p:cNvPr>
          <p:cNvGrpSpPr/>
          <p:nvPr/>
        </p:nvGrpSpPr>
        <p:grpSpPr>
          <a:xfrm>
            <a:off x="5652748" y="4354601"/>
            <a:ext cx="881742" cy="137160"/>
            <a:chOff x="5215346" y="150098"/>
            <a:chExt cx="881742" cy="137160"/>
          </a:xfrm>
          <a:solidFill>
            <a:schemeClr val="bg1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A10EB0C-9DDA-4075-8757-A5A0E29DAF88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EA331E6-CA97-412D-8FE9-C2A5CB52D369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EFAFF58-7C0C-4719-940D-9F5B7CFFC068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2D800E5-985C-4788-AF1F-0565AA8BB2D3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015CD0C1-22A1-5847-BC70-91DC451CEC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srgbClr val="0070C0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32103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401" y="399119"/>
            <a:ext cx="11573197" cy="724247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Timeline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8134E8C-4303-4D21-9C92-A0DE4760FB14}"/>
              </a:ext>
            </a:extLst>
          </p:cNvPr>
          <p:cNvSpPr txBox="1"/>
          <p:nvPr/>
        </p:nvSpPr>
        <p:spPr>
          <a:xfrm>
            <a:off x="1540052" y="2131802"/>
            <a:ext cx="1830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  <a:cs typeface="Arial" pitchFamily="34" charset="0"/>
              </a:rPr>
              <a:t>Database Performance</a:t>
            </a:r>
            <a:endParaRPr lang="ko-KR" altLang="en-US" sz="1200" b="1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60" name="Right Triangle 10">
            <a:extLst>
              <a:ext uri="{FF2B5EF4-FFF2-40B4-BE49-F238E27FC236}">
                <a16:creationId xmlns:a16="http://schemas.microsoft.com/office/drawing/2014/main" id="{4159BB5E-A78C-4113-9B5A-D5116BFF2E8F}"/>
              </a:ext>
            </a:extLst>
          </p:cNvPr>
          <p:cNvSpPr/>
          <p:nvPr/>
        </p:nvSpPr>
        <p:spPr>
          <a:xfrm rot="13436248">
            <a:off x="9596607" y="3091587"/>
            <a:ext cx="1417324" cy="1364036"/>
          </a:xfrm>
          <a:custGeom>
            <a:avLst/>
            <a:gdLst/>
            <a:ahLst/>
            <a:cxnLst/>
            <a:rect l="l" t="t" r="r" b="b"/>
            <a:pathLst>
              <a:path w="1416297" h="1353657">
                <a:moveTo>
                  <a:pt x="1416297" y="338657"/>
                </a:moveTo>
                <a:lnTo>
                  <a:pt x="342330" y="1353657"/>
                </a:lnTo>
                <a:lnTo>
                  <a:pt x="340597" y="1352019"/>
                </a:lnTo>
                <a:lnTo>
                  <a:pt x="1" y="1352019"/>
                </a:lnTo>
                <a:lnTo>
                  <a:pt x="0" y="1030124"/>
                </a:lnTo>
                <a:lnTo>
                  <a:pt x="2" y="1030125"/>
                </a:lnTo>
                <a:lnTo>
                  <a:pt x="1089972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2083A12-CB6D-4A58-BC61-259FC3954B17}"/>
              </a:ext>
            </a:extLst>
          </p:cNvPr>
          <p:cNvSpPr/>
          <p:nvPr/>
        </p:nvSpPr>
        <p:spPr>
          <a:xfrm>
            <a:off x="888024" y="3532211"/>
            <a:ext cx="1728000" cy="47063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accent6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A248A024-9C25-468A-B6D5-51E9688FF80E}"/>
              </a:ext>
            </a:extLst>
          </p:cNvPr>
          <p:cNvSpPr/>
          <p:nvPr/>
        </p:nvSpPr>
        <p:spPr>
          <a:xfrm>
            <a:off x="2627977" y="3532211"/>
            <a:ext cx="1728000" cy="4706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5F551B3-AB5C-4330-A426-EA084A481E45}"/>
              </a:ext>
            </a:extLst>
          </p:cNvPr>
          <p:cNvSpPr/>
          <p:nvPr/>
        </p:nvSpPr>
        <p:spPr>
          <a:xfrm>
            <a:off x="4359138" y="3532211"/>
            <a:ext cx="1728000" cy="47063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6ABB919A-0A61-45AD-90BB-9C38B83844DE}"/>
              </a:ext>
            </a:extLst>
          </p:cNvPr>
          <p:cNvSpPr/>
          <p:nvPr/>
        </p:nvSpPr>
        <p:spPr>
          <a:xfrm>
            <a:off x="6091032" y="3532211"/>
            <a:ext cx="1728000" cy="47063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1A3AA89-9F6F-499A-B5E2-56B22A978194}"/>
              </a:ext>
            </a:extLst>
          </p:cNvPr>
          <p:cNvSpPr/>
          <p:nvPr/>
        </p:nvSpPr>
        <p:spPr>
          <a:xfrm>
            <a:off x="7822926" y="3532211"/>
            <a:ext cx="1728000" cy="47063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3938F2D-07A2-4C90-9211-1E2FDBEB7621}"/>
              </a:ext>
            </a:extLst>
          </p:cNvPr>
          <p:cNvSpPr txBox="1"/>
          <p:nvPr/>
        </p:nvSpPr>
        <p:spPr>
          <a:xfrm>
            <a:off x="1043796" y="3585440"/>
            <a:ext cx="13286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5 Minutes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3E1BE36-1AE4-4EDA-8A43-B80699E94800}"/>
              </a:ext>
            </a:extLst>
          </p:cNvPr>
          <p:cNvSpPr txBox="1"/>
          <p:nvPr/>
        </p:nvSpPr>
        <p:spPr>
          <a:xfrm>
            <a:off x="2911531" y="3585440"/>
            <a:ext cx="118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5 Minutes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1555AEC-7171-4A7B-9A52-68A082D9842B}"/>
              </a:ext>
            </a:extLst>
          </p:cNvPr>
          <p:cNvSpPr txBox="1"/>
          <p:nvPr/>
        </p:nvSpPr>
        <p:spPr>
          <a:xfrm>
            <a:off x="4638661" y="3585440"/>
            <a:ext cx="1302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20 Minutes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87B7808-FD4F-40D8-9A92-A6EA5D2EBF64}"/>
              </a:ext>
            </a:extLst>
          </p:cNvPr>
          <p:cNvSpPr txBox="1"/>
          <p:nvPr/>
        </p:nvSpPr>
        <p:spPr>
          <a:xfrm>
            <a:off x="6237437" y="3585440"/>
            <a:ext cx="13163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20 Minutes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770C5F3-ACEA-4153-BEB5-2DC037D10E03}"/>
              </a:ext>
            </a:extLst>
          </p:cNvPr>
          <p:cNvSpPr txBox="1"/>
          <p:nvPr/>
        </p:nvSpPr>
        <p:spPr>
          <a:xfrm>
            <a:off x="8092926" y="3585440"/>
            <a:ext cx="118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5 Minutes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EB322B7-CA7D-44BD-8873-95DC32A81AB4}"/>
              </a:ext>
            </a:extLst>
          </p:cNvPr>
          <p:cNvSpPr txBox="1"/>
          <p:nvPr/>
        </p:nvSpPr>
        <p:spPr>
          <a:xfrm>
            <a:off x="9701225" y="3585440"/>
            <a:ext cx="118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5 Minutes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2" name="Isosceles Triangle 71">
            <a:extLst>
              <a:ext uri="{FF2B5EF4-FFF2-40B4-BE49-F238E27FC236}">
                <a16:creationId xmlns:a16="http://schemas.microsoft.com/office/drawing/2014/main" id="{13CB475A-3318-46B8-8071-BC6C45C6B38F}"/>
              </a:ext>
            </a:extLst>
          </p:cNvPr>
          <p:cNvSpPr/>
          <p:nvPr/>
        </p:nvSpPr>
        <p:spPr>
          <a:xfrm>
            <a:off x="1672509" y="3321159"/>
            <a:ext cx="180000" cy="216000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accent6"/>
              </a:solidFill>
            </a:endParaRPr>
          </a:p>
        </p:txBody>
      </p:sp>
      <p:sp>
        <p:nvSpPr>
          <p:cNvPr id="73" name="Isosceles Triangle 72">
            <a:extLst>
              <a:ext uri="{FF2B5EF4-FFF2-40B4-BE49-F238E27FC236}">
                <a16:creationId xmlns:a16="http://schemas.microsoft.com/office/drawing/2014/main" id="{3B98A398-D5F0-48ED-B381-5741B8FE328B}"/>
              </a:ext>
            </a:extLst>
          </p:cNvPr>
          <p:cNvSpPr/>
          <p:nvPr/>
        </p:nvSpPr>
        <p:spPr>
          <a:xfrm>
            <a:off x="5133138" y="3321159"/>
            <a:ext cx="180000" cy="216000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74" name="Isosceles Triangle 73">
            <a:extLst>
              <a:ext uri="{FF2B5EF4-FFF2-40B4-BE49-F238E27FC236}">
                <a16:creationId xmlns:a16="http://schemas.microsoft.com/office/drawing/2014/main" id="{CC1C4E75-1493-431C-AD3F-2F5E227FD8F0}"/>
              </a:ext>
            </a:extLst>
          </p:cNvPr>
          <p:cNvSpPr/>
          <p:nvPr/>
        </p:nvSpPr>
        <p:spPr>
          <a:xfrm>
            <a:off x="8596926" y="3321159"/>
            <a:ext cx="180000" cy="216000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75" name="Isosceles Triangle 74">
            <a:extLst>
              <a:ext uri="{FF2B5EF4-FFF2-40B4-BE49-F238E27FC236}">
                <a16:creationId xmlns:a16="http://schemas.microsoft.com/office/drawing/2014/main" id="{1A5B92C0-C9D4-4D69-9E80-0D6BFB2FFE8A}"/>
              </a:ext>
            </a:extLst>
          </p:cNvPr>
          <p:cNvSpPr/>
          <p:nvPr/>
        </p:nvSpPr>
        <p:spPr>
          <a:xfrm rot="10800000">
            <a:off x="3401978" y="4000059"/>
            <a:ext cx="180000" cy="21600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76" name="Isosceles Triangle 75">
            <a:extLst>
              <a:ext uri="{FF2B5EF4-FFF2-40B4-BE49-F238E27FC236}">
                <a16:creationId xmlns:a16="http://schemas.microsoft.com/office/drawing/2014/main" id="{545B327E-0AF0-4599-92D9-2826FD1A64FE}"/>
              </a:ext>
            </a:extLst>
          </p:cNvPr>
          <p:cNvSpPr/>
          <p:nvPr/>
        </p:nvSpPr>
        <p:spPr>
          <a:xfrm rot="10800000">
            <a:off x="6865033" y="4000059"/>
            <a:ext cx="180000" cy="216000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77" name="Isosceles Triangle 76">
            <a:extLst>
              <a:ext uri="{FF2B5EF4-FFF2-40B4-BE49-F238E27FC236}">
                <a16:creationId xmlns:a16="http://schemas.microsoft.com/office/drawing/2014/main" id="{FF632457-BFA9-4335-881A-1AB0F53195FB}"/>
              </a:ext>
            </a:extLst>
          </p:cNvPr>
          <p:cNvSpPr/>
          <p:nvPr/>
        </p:nvSpPr>
        <p:spPr>
          <a:xfrm rot="10800000">
            <a:off x="10249051" y="4000059"/>
            <a:ext cx="180000" cy="216000"/>
          </a:xfrm>
          <a:prstGeom prst="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13696AB-3E2F-41EF-A4D9-FBF038544D83}"/>
              </a:ext>
            </a:extLst>
          </p:cNvPr>
          <p:cNvSpPr txBox="1"/>
          <p:nvPr/>
        </p:nvSpPr>
        <p:spPr>
          <a:xfrm>
            <a:off x="5210954" y="2024208"/>
            <a:ext cx="25964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  <a:cs typeface="Arial" pitchFamily="34" charset="0"/>
                <a:sym typeface="Arial"/>
              </a:rPr>
              <a:t>PostgreSQL Performance Tuning</a:t>
            </a:r>
            <a:endParaRPr lang="ko-KR" altLang="en-US" sz="1200" b="1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D3FA756-5613-41B0-AA38-DE134BC1B842}"/>
              </a:ext>
            </a:extLst>
          </p:cNvPr>
          <p:cNvSpPr txBox="1"/>
          <p:nvPr/>
        </p:nvSpPr>
        <p:spPr>
          <a:xfrm>
            <a:off x="9049474" y="2008391"/>
            <a:ext cx="1830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  <a:cs typeface="Arial" pitchFamily="34" charset="0"/>
              </a:rPr>
              <a:t>Tips</a:t>
            </a:r>
            <a:endParaRPr lang="ko-KR" altLang="en-US" sz="1200" b="1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5871F69-04FB-4C17-A763-E5E9DF0FE4CC}"/>
              </a:ext>
            </a:extLst>
          </p:cNvPr>
          <p:cNvSpPr txBox="1"/>
          <p:nvPr/>
        </p:nvSpPr>
        <p:spPr>
          <a:xfrm>
            <a:off x="1196782" y="4865469"/>
            <a:ext cx="1830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  <a:cs typeface="Arial" pitchFamily="34" charset="0"/>
              </a:rPr>
              <a:t>PostgreSQL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>
                <a:solidFill>
                  <a:srgbClr val="0070C0"/>
                </a:solidFill>
                <a:cs typeface="Arial" pitchFamily="34" charset="0"/>
              </a:rPr>
              <a:t>Modules</a:t>
            </a:r>
            <a:endParaRPr lang="ko-KR" altLang="en-US" sz="1200" b="1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7F85627-00CD-4460-8083-8B28310BD69A}"/>
              </a:ext>
            </a:extLst>
          </p:cNvPr>
          <p:cNvSpPr txBox="1"/>
          <p:nvPr/>
        </p:nvSpPr>
        <p:spPr>
          <a:xfrm>
            <a:off x="5077333" y="4865469"/>
            <a:ext cx="1830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  <a:cs typeface="Arial" pitchFamily="34" charset="0"/>
                <a:sym typeface="Arial"/>
              </a:rPr>
              <a:t>Linux Kernel Tuning</a:t>
            </a:r>
            <a:endParaRPr lang="ko-KR" altLang="en-US" sz="1200" b="1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69FDB80-6030-4501-82B2-2E214F8F104C}"/>
              </a:ext>
            </a:extLst>
          </p:cNvPr>
          <p:cNvSpPr txBox="1"/>
          <p:nvPr/>
        </p:nvSpPr>
        <p:spPr>
          <a:xfrm>
            <a:off x="8034888" y="4865469"/>
            <a:ext cx="1830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rgbClr val="0070C0"/>
                </a:solidFill>
                <a:cs typeface="Arial" pitchFamily="34" charset="0"/>
              </a:rPr>
              <a:t>Question Answers</a:t>
            </a:r>
            <a:endParaRPr lang="ko-KR" altLang="en-US" sz="1200" b="1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00" name="Rounded Rectangle 5">
            <a:extLst>
              <a:ext uri="{FF2B5EF4-FFF2-40B4-BE49-F238E27FC236}">
                <a16:creationId xmlns:a16="http://schemas.microsoft.com/office/drawing/2014/main" id="{75150AF0-7ED2-428B-982E-9DCAE824BDB0}"/>
              </a:ext>
            </a:extLst>
          </p:cNvPr>
          <p:cNvSpPr/>
          <p:nvPr/>
        </p:nvSpPr>
        <p:spPr>
          <a:xfrm flipH="1">
            <a:off x="4601005" y="1975682"/>
            <a:ext cx="476328" cy="392942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A0770673-A690-054A-B423-6761785199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947272" y="4779032"/>
            <a:ext cx="456185" cy="47063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7" name="Picture 6" descr="A picture containing light, food&#10;&#10;Description automatically generated">
            <a:extLst>
              <a:ext uri="{FF2B5EF4-FFF2-40B4-BE49-F238E27FC236}">
                <a16:creationId xmlns:a16="http://schemas.microsoft.com/office/drawing/2014/main" id="{59CD2BE4-90B8-2543-B5B4-1CE05597C9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668626" y="4670775"/>
            <a:ext cx="452887" cy="543464"/>
          </a:xfrm>
          <a:prstGeom prst="rect">
            <a:avLst/>
          </a:prstGeom>
        </p:spPr>
      </p:pic>
      <p:pic>
        <p:nvPicPr>
          <p:cNvPr id="13" name="Graphic 12" descr="Questions">
            <a:extLst>
              <a:ext uri="{FF2B5EF4-FFF2-40B4-BE49-F238E27FC236}">
                <a16:creationId xmlns:a16="http://schemas.microsoft.com/office/drawing/2014/main" id="{6BB836F1-52BE-F74A-879E-1A0B9340D29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848069" y="4681274"/>
            <a:ext cx="638632" cy="638632"/>
          </a:xfrm>
          <a:prstGeom prst="rect">
            <a:avLst/>
          </a:prstGeom>
        </p:spPr>
      </p:pic>
      <p:pic>
        <p:nvPicPr>
          <p:cNvPr id="15" name="Picture 14" descr="A picture containing food, plate, game&#10;&#10;Description automatically generated">
            <a:extLst>
              <a:ext uri="{FF2B5EF4-FFF2-40B4-BE49-F238E27FC236}">
                <a16:creationId xmlns:a16="http://schemas.microsoft.com/office/drawing/2014/main" id="{7F74FFCD-B053-3544-9BF7-5C8226480C5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8335408" y="1837646"/>
            <a:ext cx="715371" cy="508957"/>
          </a:xfrm>
          <a:prstGeom prst="rect">
            <a:avLst/>
          </a:prstGeom>
        </p:spPr>
      </p:pic>
      <p:pic>
        <p:nvPicPr>
          <p:cNvPr id="6" name="Graphic 5" descr="Database">
            <a:extLst>
              <a:ext uri="{FF2B5EF4-FFF2-40B4-BE49-F238E27FC236}">
                <a16:creationId xmlns:a16="http://schemas.microsoft.com/office/drawing/2014/main" id="{857D67B4-21A4-334F-9118-657853E406B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48262" y="1754613"/>
            <a:ext cx="724247" cy="724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451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2A505B0-0F34-CD4A-9865-9F53588D6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70C0"/>
                </a:solidFill>
                <a:cs typeface="Arial" pitchFamily="34" charset="0"/>
              </a:rPr>
              <a:t>Database</a:t>
            </a:r>
            <a:r>
              <a:rPr lang="en-US" altLang="ko-KR" dirty="0">
                <a:solidFill>
                  <a:schemeClr val="tx1"/>
                </a:solidFill>
                <a:cs typeface="Arial" pitchFamily="34" charset="0"/>
              </a:rPr>
              <a:t> </a:t>
            </a:r>
            <a:r>
              <a:rPr lang="en-US" altLang="ko-KR" dirty="0">
                <a:solidFill>
                  <a:srgbClr val="0070C0"/>
                </a:solidFill>
                <a:cs typeface="Arial" pitchFamily="34" charset="0"/>
              </a:rPr>
              <a:t>Performance</a:t>
            </a:r>
            <a:endParaRPr lang="en-PK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0132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>
                <a:sym typeface="Calibri"/>
              </a:rPr>
              <a:t>Database Performance</a:t>
            </a:r>
            <a:endParaRPr lang="en-US" dirty="0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C4B1C653-5A36-4E77-9ED7-E44AB68645D3}"/>
              </a:ext>
            </a:extLst>
          </p:cNvPr>
          <p:cNvGrpSpPr/>
          <p:nvPr/>
        </p:nvGrpSpPr>
        <p:grpSpPr>
          <a:xfrm>
            <a:off x="4703100" y="2548378"/>
            <a:ext cx="2931576" cy="2442382"/>
            <a:chOff x="3690367" y="1823747"/>
            <a:chExt cx="5020109" cy="4182400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D7BAB1F-9B0A-438A-AAA5-3B3C536A9A12}"/>
                </a:ext>
              </a:extLst>
            </p:cNvPr>
            <p:cNvSpPr/>
            <p:nvPr/>
          </p:nvSpPr>
          <p:spPr>
            <a:xfrm>
              <a:off x="6083223" y="1823747"/>
              <a:ext cx="2627253" cy="4182400"/>
            </a:xfrm>
            <a:custGeom>
              <a:avLst/>
              <a:gdLst>
                <a:gd name="connsiteX0" fmla="*/ 1127628 w 1136356"/>
                <a:gd name="connsiteY0" fmla="*/ 671962 h 1808998"/>
                <a:gd name="connsiteX1" fmla="*/ 1015351 w 1136356"/>
                <a:gd name="connsiteY1" fmla="*/ 617607 h 1808998"/>
                <a:gd name="connsiteX2" fmla="*/ 995308 w 1136356"/>
                <a:gd name="connsiteY2" fmla="*/ 623383 h 1808998"/>
                <a:gd name="connsiteX3" fmla="*/ 953862 w 1136356"/>
                <a:gd name="connsiteY3" fmla="*/ 695573 h 1808998"/>
                <a:gd name="connsiteX4" fmla="*/ 846341 w 1136356"/>
                <a:gd name="connsiteY4" fmla="*/ 882418 h 1808998"/>
                <a:gd name="connsiteX5" fmla="*/ 833093 w 1136356"/>
                <a:gd name="connsiteY5" fmla="*/ 885305 h 1808998"/>
                <a:gd name="connsiteX6" fmla="*/ 778228 w 1136356"/>
                <a:gd name="connsiteY6" fmla="*/ 844029 h 1808998"/>
                <a:gd name="connsiteX7" fmla="*/ 725062 w 1136356"/>
                <a:gd name="connsiteY7" fmla="*/ 830441 h 1808998"/>
                <a:gd name="connsiteX8" fmla="*/ 715041 w 1136356"/>
                <a:gd name="connsiteY8" fmla="*/ 830271 h 1808998"/>
                <a:gd name="connsiteX9" fmla="*/ 698564 w 1136356"/>
                <a:gd name="connsiteY9" fmla="*/ 831120 h 1808998"/>
                <a:gd name="connsiteX10" fmla="*/ 680559 w 1136356"/>
                <a:gd name="connsiteY10" fmla="*/ 834687 h 1808998"/>
                <a:gd name="connsiteX11" fmla="*/ 614654 w 1136356"/>
                <a:gd name="connsiteY11" fmla="*/ 823137 h 1808998"/>
                <a:gd name="connsiteX12" fmla="*/ 606671 w 1136356"/>
                <a:gd name="connsiteY12" fmla="*/ 818551 h 1808998"/>
                <a:gd name="connsiteX13" fmla="*/ 584929 w 1136356"/>
                <a:gd name="connsiteY13" fmla="*/ 808189 h 1808998"/>
                <a:gd name="connsiteX14" fmla="*/ 552146 w 1136356"/>
                <a:gd name="connsiteY14" fmla="*/ 796639 h 1808998"/>
                <a:gd name="connsiteX15" fmla="*/ 545351 w 1136356"/>
                <a:gd name="connsiteY15" fmla="*/ 790524 h 1808998"/>
                <a:gd name="connsiteX16" fmla="*/ 499490 w 1136356"/>
                <a:gd name="connsiteY16" fmla="*/ 772689 h 1808998"/>
                <a:gd name="connsiteX17" fmla="*/ 475709 w 1136356"/>
                <a:gd name="connsiteY17" fmla="*/ 765555 h 1808998"/>
                <a:gd name="connsiteX18" fmla="*/ 449381 w 1136356"/>
                <a:gd name="connsiteY18" fmla="*/ 751796 h 1808998"/>
                <a:gd name="connsiteX19" fmla="*/ 440209 w 1136356"/>
                <a:gd name="connsiteY19" fmla="*/ 741944 h 1808998"/>
                <a:gd name="connsiteX20" fmla="*/ 428319 w 1136356"/>
                <a:gd name="connsiteY20" fmla="*/ 728865 h 1808998"/>
                <a:gd name="connsiteX21" fmla="*/ 418127 w 1136356"/>
                <a:gd name="connsiteY21" fmla="*/ 727846 h 1808998"/>
                <a:gd name="connsiteX22" fmla="*/ 406916 w 1136356"/>
                <a:gd name="connsiteY22" fmla="*/ 710520 h 1808998"/>
                <a:gd name="connsiteX23" fmla="*/ 413541 w 1136356"/>
                <a:gd name="connsiteY23" fmla="*/ 692175 h 1808998"/>
                <a:gd name="connsiteX24" fmla="*/ 421354 w 1136356"/>
                <a:gd name="connsiteY24" fmla="*/ 662620 h 1808998"/>
                <a:gd name="connsiteX25" fmla="*/ 419656 w 1136356"/>
                <a:gd name="connsiteY25" fmla="*/ 616928 h 1808998"/>
                <a:gd name="connsiteX26" fmla="*/ 403349 w 1136356"/>
                <a:gd name="connsiteY26" fmla="*/ 577011 h 1808998"/>
                <a:gd name="connsiteX27" fmla="*/ 389081 w 1136356"/>
                <a:gd name="connsiteY27" fmla="*/ 534376 h 1808998"/>
                <a:gd name="connsiteX28" fmla="*/ 367849 w 1136356"/>
                <a:gd name="connsiteY28" fmla="*/ 467452 h 1808998"/>
                <a:gd name="connsiteX29" fmla="*/ 373794 w 1136356"/>
                <a:gd name="connsiteY29" fmla="*/ 432631 h 1808998"/>
                <a:gd name="connsiteX30" fmla="*/ 376681 w 1136356"/>
                <a:gd name="connsiteY30" fmla="*/ 426516 h 1808998"/>
                <a:gd name="connsiteX31" fmla="*/ 372265 w 1136356"/>
                <a:gd name="connsiteY31" fmla="*/ 406812 h 1808998"/>
                <a:gd name="connsiteX32" fmla="*/ 350693 w 1136356"/>
                <a:gd name="connsiteY32" fmla="*/ 385240 h 1808998"/>
                <a:gd name="connsiteX33" fmla="*/ 351542 w 1136356"/>
                <a:gd name="connsiteY33" fmla="*/ 370123 h 1808998"/>
                <a:gd name="connsiteX34" fmla="*/ 370736 w 1136356"/>
                <a:gd name="connsiteY34" fmla="*/ 368764 h 1808998"/>
                <a:gd name="connsiteX35" fmla="*/ 400292 w 1136356"/>
                <a:gd name="connsiteY35" fmla="*/ 383542 h 1808998"/>
                <a:gd name="connsiteX36" fmla="*/ 430697 w 1136356"/>
                <a:gd name="connsiteY36" fmla="*/ 370972 h 1808998"/>
                <a:gd name="connsiteX37" fmla="*/ 444795 w 1136356"/>
                <a:gd name="connsiteY37" fmla="*/ 357383 h 1808998"/>
                <a:gd name="connsiteX38" fmla="*/ 468915 w 1136356"/>
                <a:gd name="connsiteY38" fmla="*/ 338529 h 1808998"/>
                <a:gd name="connsiteX39" fmla="*/ 470444 w 1136356"/>
                <a:gd name="connsiteY39" fmla="*/ 334622 h 1808998"/>
                <a:gd name="connsiteX40" fmla="*/ 485901 w 1136356"/>
                <a:gd name="connsiteY40" fmla="*/ 322732 h 1808998"/>
                <a:gd name="connsiteX41" fmla="*/ 506114 w 1136356"/>
                <a:gd name="connsiteY41" fmla="*/ 302689 h 1808998"/>
                <a:gd name="connsiteX42" fmla="*/ 503566 w 1136356"/>
                <a:gd name="connsiteY42" fmla="*/ 264640 h 1808998"/>
                <a:gd name="connsiteX43" fmla="*/ 510700 w 1136356"/>
                <a:gd name="connsiteY43" fmla="*/ 231518 h 1808998"/>
                <a:gd name="connsiteX44" fmla="*/ 514607 w 1136356"/>
                <a:gd name="connsiteY44" fmla="*/ 220477 h 1808998"/>
                <a:gd name="connsiteX45" fmla="*/ 518344 w 1136356"/>
                <a:gd name="connsiteY45" fmla="*/ 188543 h 1808998"/>
                <a:gd name="connsiteX46" fmla="*/ 532782 w 1136356"/>
                <a:gd name="connsiteY46" fmla="*/ 141153 h 1808998"/>
                <a:gd name="connsiteX47" fmla="*/ 534480 w 1136356"/>
                <a:gd name="connsiteY47" fmla="*/ 131301 h 1808998"/>
                <a:gd name="connsiteX48" fmla="*/ 527686 w 1136356"/>
                <a:gd name="connsiteY48" fmla="*/ 107860 h 1808998"/>
                <a:gd name="connsiteX49" fmla="*/ 498980 w 1136356"/>
                <a:gd name="connsiteY49" fmla="*/ 61829 h 1808998"/>
                <a:gd name="connsiteX50" fmla="*/ 496772 w 1136356"/>
                <a:gd name="connsiteY50" fmla="*/ 59281 h 1808998"/>
                <a:gd name="connsiteX51" fmla="*/ 471293 w 1136356"/>
                <a:gd name="connsiteY51" fmla="*/ 38728 h 1808998"/>
                <a:gd name="connsiteX52" fmla="*/ 445644 w 1136356"/>
                <a:gd name="connsiteY52" fmla="*/ 18345 h 1808998"/>
                <a:gd name="connsiteX53" fmla="*/ 423223 w 1136356"/>
                <a:gd name="connsiteY53" fmla="*/ 5945 h 1808998"/>
                <a:gd name="connsiteX54" fmla="*/ 381777 w 1136356"/>
                <a:gd name="connsiteY54" fmla="*/ 0 h 1808998"/>
                <a:gd name="connsiteX55" fmla="*/ 373284 w 1136356"/>
                <a:gd name="connsiteY55" fmla="*/ 0 h 1808998"/>
                <a:gd name="connsiteX56" fmla="*/ 344918 w 1136356"/>
                <a:gd name="connsiteY56" fmla="*/ 9852 h 1808998"/>
                <a:gd name="connsiteX57" fmla="*/ 300075 w 1136356"/>
                <a:gd name="connsiteY57" fmla="*/ 35161 h 1808998"/>
                <a:gd name="connsiteX58" fmla="*/ 273407 w 1136356"/>
                <a:gd name="connsiteY58" fmla="*/ 71001 h 1808998"/>
                <a:gd name="connsiteX59" fmla="*/ 251156 w 1136356"/>
                <a:gd name="connsiteY59" fmla="*/ 134358 h 1808998"/>
                <a:gd name="connsiteX60" fmla="*/ 243172 w 1136356"/>
                <a:gd name="connsiteY60" fmla="*/ 183618 h 1808998"/>
                <a:gd name="connsiteX61" fmla="*/ 237907 w 1136356"/>
                <a:gd name="connsiteY61" fmla="*/ 235594 h 1808998"/>
                <a:gd name="connsiteX62" fmla="*/ 227375 w 1136356"/>
                <a:gd name="connsiteY62" fmla="*/ 272794 h 1808998"/>
                <a:gd name="connsiteX63" fmla="*/ 214636 w 1136356"/>
                <a:gd name="connsiteY63" fmla="*/ 276530 h 1808998"/>
                <a:gd name="connsiteX64" fmla="*/ 194423 w 1136356"/>
                <a:gd name="connsiteY64" fmla="*/ 286382 h 1808998"/>
                <a:gd name="connsiteX65" fmla="*/ 167925 w 1136356"/>
                <a:gd name="connsiteY65" fmla="*/ 335641 h 1808998"/>
                <a:gd name="connsiteX66" fmla="*/ 153317 w 1136356"/>
                <a:gd name="connsiteY66" fmla="*/ 353307 h 1808998"/>
                <a:gd name="connsiteX67" fmla="*/ 115948 w 1136356"/>
                <a:gd name="connsiteY67" fmla="*/ 403585 h 1808998"/>
                <a:gd name="connsiteX68" fmla="*/ 59045 w 1136356"/>
                <a:gd name="connsiteY68" fmla="*/ 481550 h 1808998"/>
                <a:gd name="connsiteX69" fmla="*/ 49193 w 1136356"/>
                <a:gd name="connsiteY69" fmla="*/ 495139 h 1808998"/>
                <a:gd name="connsiteX70" fmla="*/ 29320 w 1136356"/>
                <a:gd name="connsiteY70" fmla="*/ 577181 h 1808998"/>
                <a:gd name="connsiteX71" fmla="*/ 29320 w 1136356"/>
                <a:gd name="connsiteY71" fmla="*/ 660752 h 1808998"/>
                <a:gd name="connsiteX72" fmla="*/ 25753 w 1136356"/>
                <a:gd name="connsiteY72" fmla="*/ 670264 h 1808998"/>
                <a:gd name="connsiteX73" fmla="*/ 614 w 1136356"/>
                <a:gd name="connsiteY73" fmla="*/ 734131 h 1808998"/>
                <a:gd name="connsiteX74" fmla="*/ 17600 w 1136356"/>
                <a:gd name="connsiteY74" fmla="*/ 818041 h 1808998"/>
                <a:gd name="connsiteX75" fmla="*/ 34416 w 1136356"/>
                <a:gd name="connsiteY75" fmla="*/ 881059 h 1808998"/>
                <a:gd name="connsiteX76" fmla="*/ 53949 w 1136356"/>
                <a:gd name="connsiteY76" fmla="*/ 945435 h 1808998"/>
                <a:gd name="connsiteX77" fmla="*/ 61763 w 1136356"/>
                <a:gd name="connsiteY77" fmla="*/ 982295 h 1808998"/>
                <a:gd name="connsiteX78" fmla="*/ 59894 w 1136356"/>
                <a:gd name="connsiteY78" fmla="*/ 1014398 h 1808998"/>
                <a:gd name="connsiteX79" fmla="*/ 54289 w 1136356"/>
                <a:gd name="connsiteY79" fmla="*/ 1099837 h 1808998"/>
                <a:gd name="connsiteX80" fmla="*/ 79768 w 1136356"/>
                <a:gd name="connsiteY80" fmla="*/ 1170498 h 1808998"/>
                <a:gd name="connsiteX81" fmla="*/ 97943 w 1136356"/>
                <a:gd name="connsiteY81" fmla="*/ 1188673 h 1808998"/>
                <a:gd name="connsiteX82" fmla="*/ 115269 w 1136356"/>
                <a:gd name="connsiteY82" fmla="*/ 1200903 h 1808998"/>
                <a:gd name="connsiteX83" fmla="*/ 140408 w 1136356"/>
                <a:gd name="connsiteY83" fmla="*/ 1210755 h 1808998"/>
                <a:gd name="connsiteX84" fmla="*/ 196801 w 1136356"/>
                <a:gd name="connsiteY84" fmla="*/ 1222985 h 1808998"/>
                <a:gd name="connsiteX85" fmla="*/ 239945 w 1136356"/>
                <a:gd name="connsiteY85" fmla="*/ 1225872 h 1808998"/>
                <a:gd name="connsiteX86" fmla="*/ 259649 w 1136356"/>
                <a:gd name="connsiteY86" fmla="*/ 1242349 h 1808998"/>
                <a:gd name="connsiteX87" fmla="*/ 270690 w 1136356"/>
                <a:gd name="connsiteY87" fmla="*/ 1256787 h 1808998"/>
                <a:gd name="connsiteX88" fmla="*/ 304661 w 1136356"/>
                <a:gd name="connsiteY88" fmla="*/ 1252031 h 1808998"/>
                <a:gd name="connsiteX89" fmla="*/ 314004 w 1136356"/>
                <a:gd name="connsiteY89" fmla="*/ 1237253 h 1808998"/>
                <a:gd name="connsiteX90" fmla="*/ 327762 w 1136356"/>
                <a:gd name="connsiteY90" fmla="*/ 1223494 h 1808998"/>
                <a:gd name="connsiteX91" fmla="*/ 337954 w 1136356"/>
                <a:gd name="connsiteY91" fmla="*/ 1224174 h 1808998"/>
                <a:gd name="connsiteX92" fmla="*/ 344578 w 1136356"/>
                <a:gd name="connsiteY92" fmla="*/ 1229779 h 1808998"/>
                <a:gd name="connsiteX93" fmla="*/ 359016 w 1136356"/>
                <a:gd name="connsiteY93" fmla="*/ 1241500 h 1808998"/>
                <a:gd name="connsiteX94" fmla="*/ 365811 w 1136356"/>
                <a:gd name="connsiteY94" fmla="*/ 1251861 h 1808998"/>
                <a:gd name="connsiteX95" fmla="*/ 353241 w 1136356"/>
                <a:gd name="connsiteY95" fmla="*/ 1261543 h 1808998"/>
                <a:gd name="connsiteX96" fmla="*/ 347636 w 1136356"/>
                <a:gd name="connsiteY96" fmla="*/ 1266639 h 1808998"/>
                <a:gd name="connsiteX97" fmla="*/ 348315 w 1136356"/>
                <a:gd name="connsiteY97" fmla="*/ 1298742 h 1808998"/>
                <a:gd name="connsiteX98" fmla="*/ 348994 w 1136356"/>
                <a:gd name="connsiteY98" fmla="*/ 1315558 h 1808998"/>
                <a:gd name="connsiteX99" fmla="*/ 349504 w 1136356"/>
                <a:gd name="connsiteY99" fmla="*/ 1334582 h 1808998"/>
                <a:gd name="connsiteX100" fmla="*/ 348994 w 1136356"/>
                <a:gd name="connsiteY100" fmla="*/ 1367365 h 1808998"/>
                <a:gd name="connsiteX101" fmla="*/ 349164 w 1136356"/>
                <a:gd name="connsiteY101" fmla="*/ 1383502 h 1808998"/>
                <a:gd name="connsiteX102" fmla="*/ 347975 w 1136356"/>
                <a:gd name="connsiteY102" fmla="*/ 1410679 h 1808998"/>
                <a:gd name="connsiteX103" fmla="*/ 349164 w 1136356"/>
                <a:gd name="connsiteY103" fmla="*/ 1443802 h 1808998"/>
                <a:gd name="connsiteX104" fmla="*/ 346616 w 1136356"/>
                <a:gd name="connsiteY104" fmla="*/ 1497137 h 1808998"/>
                <a:gd name="connsiteX105" fmla="*/ 336255 w 1136356"/>
                <a:gd name="connsiteY105" fmla="*/ 1503932 h 1808998"/>
                <a:gd name="connsiteX106" fmla="*/ 292431 w 1136356"/>
                <a:gd name="connsiteY106" fmla="*/ 1486096 h 1808998"/>
                <a:gd name="connsiteX107" fmla="*/ 216335 w 1136356"/>
                <a:gd name="connsiteY107" fmla="*/ 1454842 h 1808998"/>
                <a:gd name="connsiteX108" fmla="*/ 193743 w 1136356"/>
                <a:gd name="connsiteY108" fmla="*/ 1467922 h 1808998"/>
                <a:gd name="connsiteX109" fmla="*/ 201387 w 1136356"/>
                <a:gd name="connsiteY109" fmla="*/ 1533147 h 1808998"/>
                <a:gd name="connsiteX110" fmla="*/ 203086 w 1136356"/>
                <a:gd name="connsiteY110" fmla="*/ 1537903 h 1808998"/>
                <a:gd name="connsiteX111" fmla="*/ 208012 w 1136356"/>
                <a:gd name="connsiteY111" fmla="*/ 1545037 h 1808998"/>
                <a:gd name="connsiteX112" fmla="*/ 212598 w 1136356"/>
                <a:gd name="connsiteY112" fmla="*/ 1556078 h 1808998"/>
                <a:gd name="connsiteX113" fmla="*/ 205124 w 1136356"/>
                <a:gd name="connsiteY113" fmla="*/ 1561854 h 1808998"/>
                <a:gd name="connsiteX114" fmla="*/ 138369 w 1136356"/>
                <a:gd name="connsiteY114" fmla="*/ 1577650 h 1808998"/>
                <a:gd name="connsiteX115" fmla="*/ 73653 w 1136356"/>
                <a:gd name="connsiteY115" fmla="*/ 1591579 h 1808998"/>
                <a:gd name="connsiteX116" fmla="*/ 54119 w 1136356"/>
                <a:gd name="connsiteY116" fmla="*/ 1608055 h 1808998"/>
                <a:gd name="connsiteX117" fmla="*/ 66009 w 1136356"/>
                <a:gd name="connsiteY117" fmla="*/ 1685001 h 1808998"/>
                <a:gd name="connsiteX118" fmla="*/ 81467 w 1136356"/>
                <a:gd name="connsiteY118" fmla="*/ 1699949 h 1808998"/>
                <a:gd name="connsiteX119" fmla="*/ 115608 w 1136356"/>
                <a:gd name="connsiteY119" fmla="*/ 1695193 h 1808998"/>
                <a:gd name="connsiteX120" fmla="*/ 134123 w 1136356"/>
                <a:gd name="connsiteY120" fmla="*/ 1651199 h 1808998"/>
                <a:gd name="connsiteX121" fmla="*/ 131235 w 1136356"/>
                <a:gd name="connsiteY121" fmla="*/ 1640668 h 1808998"/>
                <a:gd name="connsiteX122" fmla="*/ 137860 w 1136356"/>
                <a:gd name="connsiteY122" fmla="*/ 1626400 h 1808998"/>
                <a:gd name="connsiteX123" fmla="*/ 239775 w 1136356"/>
                <a:gd name="connsiteY123" fmla="*/ 1615529 h 1808998"/>
                <a:gd name="connsiteX124" fmla="*/ 245550 w 1136356"/>
                <a:gd name="connsiteY124" fmla="*/ 1614680 h 1808998"/>
                <a:gd name="connsiteX125" fmla="*/ 265933 w 1136356"/>
                <a:gd name="connsiteY125" fmla="*/ 1608395 h 1808998"/>
                <a:gd name="connsiteX126" fmla="*/ 316042 w 1136356"/>
                <a:gd name="connsiteY126" fmla="*/ 1599902 h 1808998"/>
                <a:gd name="connsiteX127" fmla="*/ 348994 w 1136356"/>
                <a:gd name="connsiteY127" fmla="*/ 1599053 h 1808998"/>
                <a:gd name="connsiteX128" fmla="*/ 364112 w 1136356"/>
                <a:gd name="connsiteY128" fmla="*/ 1612132 h 1808998"/>
                <a:gd name="connsiteX129" fmla="*/ 368528 w 1136356"/>
                <a:gd name="connsiteY129" fmla="*/ 1668015 h 1808998"/>
                <a:gd name="connsiteX130" fmla="*/ 353750 w 1136356"/>
                <a:gd name="connsiteY130" fmla="*/ 1679906 h 1808998"/>
                <a:gd name="connsiteX131" fmla="*/ 345427 w 1136356"/>
                <a:gd name="connsiteY131" fmla="*/ 1685171 h 1808998"/>
                <a:gd name="connsiteX132" fmla="*/ 344578 w 1136356"/>
                <a:gd name="connsiteY132" fmla="*/ 1694513 h 1808998"/>
                <a:gd name="connsiteX133" fmla="*/ 361394 w 1136356"/>
                <a:gd name="connsiteY133" fmla="*/ 1786067 h 1808998"/>
                <a:gd name="connsiteX134" fmla="*/ 372435 w 1136356"/>
                <a:gd name="connsiteY134" fmla="*/ 1798297 h 1808998"/>
                <a:gd name="connsiteX135" fmla="*/ 419995 w 1136356"/>
                <a:gd name="connsiteY135" fmla="*/ 1808998 h 1808998"/>
                <a:gd name="connsiteX136" fmla="*/ 435453 w 1136356"/>
                <a:gd name="connsiteY136" fmla="*/ 1803223 h 1808998"/>
                <a:gd name="connsiteX137" fmla="*/ 456006 w 1136356"/>
                <a:gd name="connsiteY137" fmla="*/ 1753624 h 1808998"/>
                <a:gd name="connsiteX138" fmla="*/ 441568 w 1136356"/>
                <a:gd name="connsiteY138" fmla="*/ 1732562 h 1808998"/>
                <a:gd name="connsiteX139" fmla="*/ 432056 w 1136356"/>
                <a:gd name="connsiteY139" fmla="*/ 1729165 h 1808998"/>
                <a:gd name="connsiteX140" fmla="*/ 417108 w 1136356"/>
                <a:gd name="connsiteY140" fmla="*/ 1711499 h 1808998"/>
                <a:gd name="connsiteX141" fmla="*/ 410653 w 1136356"/>
                <a:gd name="connsiteY141" fmla="*/ 1615869 h 1808998"/>
                <a:gd name="connsiteX142" fmla="*/ 425771 w 1136356"/>
                <a:gd name="connsiteY142" fmla="*/ 1597694 h 1808998"/>
                <a:gd name="connsiteX143" fmla="*/ 475709 w 1136356"/>
                <a:gd name="connsiteY143" fmla="*/ 1599053 h 1808998"/>
                <a:gd name="connsiteX144" fmla="*/ 555713 w 1136356"/>
                <a:gd name="connsiteY144" fmla="*/ 1608395 h 1808998"/>
                <a:gd name="connsiteX145" fmla="*/ 662894 w 1136356"/>
                <a:gd name="connsiteY145" fmla="*/ 1618926 h 1808998"/>
                <a:gd name="connsiteX146" fmla="*/ 671726 w 1136356"/>
                <a:gd name="connsiteY146" fmla="*/ 1630477 h 1808998"/>
                <a:gd name="connsiteX147" fmla="*/ 680389 w 1136356"/>
                <a:gd name="connsiteY147" fmla="*/ 1677188 h 1808998"/>
                <a:gd name="connsiteX148" fmla="*/ 694488 w 1136356"/>
                <a:gd name="connsiteY148" fmla="*/ 1714896 h 1808998"/>
                <a:gd name="connsiteX149" fmla="*/ 733725 w 1136356"/>
                <a:gd name="connsiteY149" fmla="*/ 1752945 h 1808998"/>
                <a:gd name="connsiteX150" fmla="*/ 800140 w 1136356"/>
                <a:gd name="connsiteY150" fmla="*/ 1760758 h 1808998"/>
                <a:gd name="connsiteX151" fmla="*/ 808463 w 1136356"/>
                <a:gd name="connsiteY151" fmla="*/ 1759739 h 1808998"/>
                <a:gd name="connsiteX152" fmla="*/ 825449 w 1136356"/>
                <a:gd name="connsiteY152" fmla="*/ 1757022 h 1808998"/>
                <a:gd name="connsiteX153" fmla="*/ 875217 w 1136356"/>
                <a:gd name="connsiteY153" fmla="*/ 1766873 h 1808998"/>
                <a:gd name="connsiteX154" fmla="*/ 972207 w 1136356"/>
                <a:gd name="connsiteY154" fmla="*/ 1778594 h 1808998"/>
                <a:gd name="connsiteX155" fmla="*/ 1054589 w 1136356"/>
                <a:gd name="connsiteY155" fmla="*/ 1768572 h 1808998"/>
                <a:gd name="connsiteX156" fmla="*/ 1096204 w 1136356"/>
                <a:gd name="connsiteY156" fmla="*/ 1747339 h 1808998"/>
                <a:gd name="connsiteX157" fmla="*/ 1099771 w 1136356"/>
                <a:gd name="connsiteY157" fmla="*/ 1719483 h 1808998"/>
                <a:gd name="connsiteX158" fmla="*/ 1043038 w 1136356"/>
                <a:gd name="connsiteY158" fmla="*/ 1684662 h 1808998"/>
                <a:gd name="connsiteX159" fmla="*/ 1022145 w 1136356"/>
                <a:gd name="connsiteY159" fmla="*/ 1682623 h 1808998"/>
                <a:gd name="connsiteX160" fmla="*/ 1001253 w 1136356"/>
                <a:gd name="connsiteY160" fmla="*/ 1681434 h 1808998"/>
                <a:gd name="connsiteX161" fmla="*/ 995308 w 1136356"/>
                <a:gd name="connsiteY161" fmla="*/ 1680755 h 1808998"/>
                <a:gd name="connsiteX162" fmla="*/ 980870 w 1136356"/>
                <a:gd name="connsiteY162" fmla="*/ 1671243 h 1808998"/>
                <a:gd name="connsiteX163" fmla="*/ 948257 w 1136356"/>
                <a:gd name="connsiteY163" fmla="*/ 1655616 h 1808998"/>
                <a:gd name="connsiteX164" fmla="*/ 945539 w 1136356"/>
                <a:gd name="connsiteY164" fmla="*/ 1651879 h 1808998"/>
                <a:gd name="connsiteX165" fmla="*/ 950295 w 1136356"/>
                <a:gd name="connsiteY165" fmla="*/ 1649331 h 1808998"/>
                <a:gd name="connsiteX166" fmla="*/ 964733 w 1136356"/>
                <a:gd name="connsiteY166" fmla="*/ 1648991 h 1808998"/>
                <a:gd name="connsiteX167" fmla="*/ 1037773 w 1136356"/>
                <a:gd name="connsiteY167" fmla="*/ 1646783 h 1808998"/>
                <a:gd name="connsiteX168" fmla="*/ 1088560 w 1136356"/>
                <a:gd name="connsiteY168" fmla="*/ 1626740 h 1808998"/>
                <a:gd name="connsiteX169" fmla="*/ 1092467 w 1136356"/>
                <a:gd name="connsiteY169" fmla="*/ 1607206 h 1808998"/>
                <a:gd name="connsiteX170" fmla="*/ 1071235 w 1136356"/>
                <a:gd name="connsiteY170" fmla="*/ 1587842 h 1808998"/>
                <a:gd name="connsiteX171" fmla="*/ 1058326 w 1136356"/>
                <a:gd name="connsiteY171" fmla="*/ 1584105 h 1808998"/>
                <a:gd name="connsiteX172" fmla="*/ 1055947 w 1136356"/>
                <a:gd name="connsiteY172" fmla="*/ 1584615 h 1808998"/>
                <a:gd name="connsiteX173" fmla="*/ 1044737 w 1136356"/>
                <a:gd name="connsiteY173" fmla="*/ 1587332 h 1808998"/>
                <a:gd name="connsiteX174" fmla="*/ 1029959 w 1136356"/>
                <a:gd name="connsiteY174" fmla="*/ 1581387 h 1808998"/>
                <a:gd name="connsiteX175" fmla="*/ 1003461 w 1136356"/>
                <a:gd name="connsiteY175" fmla="*/ 1570347 h 1808998"/>
                <a:gd name="connsiteX176" fmla="*/ 994968 w 1136356"/>
                <a:gd name="connsiteY176" fmla="*/ 1561514 h 1808998"/>
                <a:gd name="connsiteX177" fmla="*/ 995987 w 1136356"/>
                <a:gd name="connsiteY177" fmla="*/ 1489324 h 1808998"/>
                <a:gd name="connsiteX178" fmla="*/ 1001253 w 1136356"/>
                <a:gd name="connsiteY178" fmla="*/ 1482360 h 1808998"/>
                <a:gd name="connsiteX179" fmla="*/ 1008047 w 1136356"/>
                <a:gd name="connsiteY179" fmla="*/ 1468941 h 1808998"/>
                <a:gd name="connsiteX180" fmla="*/ 1006519 w 1136356"/>
                <a:gd name="connsiteY180" fmla="*/ 1457220 h 1808998"/>
                <a:gd name="connsiteX181" fmla="*/ 1002442 w 1136356"/>
                <a:gd name="connsiteY181" fmla="*/ 1390296 h 1808998"/>
                <a:gd name="connsiteX182" fmla="*/ 1006519 w 1136356"/>
                <a:gd name="connsiteY182" fmla="*/ 1229439 h 1808998"/>
                <a:gd name="connsiteX183" fmla="*/ 1015691 w 1136356"/>
                <a:gd name="connsiteY183" fmla="*/ 1100856 h 1808998"/>
                <a:gd name="connsiteX184" fmla="*/ 999724 w 1136356"/>
                <a:gd name="connsiteY184" fmla="*/ 1050238 h 1808998"/>
                <a:gd name="connsiteX185" fmla="*/ 992760 w 1136356"/>
                <a:gd name="connsiteY185" fmla="*/ 1032403 h 1808998"/>
                <a:gd name="connsiteX186" fmla="*/ 983248 w 1136356"/>
                <a:gd name="connsiteY186" fmla="*/ 1004037 h 1808998"/>
                <a:gd name="connsiteX187" fmla="*/ 981719 w 1136356"/>
                <a:gd name="connsiteY187" fmla="*/ 990957 h 1808998"/>
                <a:gd name="connsiteX188" fmla="*/ 1133403 w 1136356"/>
                <a:gd name="connsiteY188" fmla="*/ 687759 h 1808998"/>
                <a:gd name="connsiteX189" fmla="*/ 1137819 w 1136356"/>
                <a:gd name="connsiteY189" fmla="*/ 680795 h 1808998"/>
                <a:gd name="connsiteX190" fmla="*/ 1137819 w 1136356"/>
                <a:gd name="connsiteY190" fmla="*/ 679096 h 1808998"/>
                <a:gd name="connsiteX191" fmla="*/ 1127628 w 1136356"/>
                <a:gd name="connsiteY191" fmla="*/ 671962 h 1808998"/>
                <a:gd name="connsiteX192" fmla="*/ 187798 w 1136356"/>
                <a:gd name="connsiteY192" fmla="*/ 1154022 h 1808998"/>
                <a:gd name="connsiteX193" fmla="*/ 143125 w 1136356"/>
                <a:gd name="connsiteY193" fmla="*/ 1155891 h 1808998"/>
                <a:gd name="connsiteX194" fmla="*/ 125630 w 1136356"/>
                <a:gd name="connsiteY194" fmla="*/ 1144000 h 1808998"/>
                <a:gd name="connsiteX195" fmla="*/ 103548 w 1136356"/>
                <a:gd name="connsiteY195" fmla="*/ 1086079 h 1808998"/>
                <a:gd name="connsiteX196" fmla="*/ 103548 w 1136356"/>
                <a:gd name="connsiteY196" fmla="*/ 1069942 h 1808998"/>
                <a:gd name="connsiteX197" fmla="*/ 107795 w 1136356"/>
                <a:gd name="connsiteY197" fmla="*/ 997242 h 1808998"/>
                <a:gd name="connsiteX198" fmla="*/ 120364 w 1136356"/>
                <a:gd name="connsiteY198" fmla="*/ 987051 h 1808998"/>
                <a:gd name="connsiteX199" fmla="*/ 128687 w 1136356"/>
                <a:gd name="connsiteY199" fmla="*/ 997072 h 1808998"/>
                <a:gd name="connsiteX200" fmla="*/ 152128 w 1136356"/>
                <a:gd name="connsiteY200" fmla="*/ 1027817 h 1808998"/>
                <a:gd name="connsiteX201" fmla="*/ 176078 w 1136356"/>
                <a:gd name="connsiteY201" fmla="*/ 1063317 h 1808998"/>
                <a:gd name="connsiteX202" fmla="*/ 176758 w 1136356"/>
                <a:gd name="connsiteY202" fmla="*/ 1066545 h 1808998"/>
                <a:gd name="connsiteX203" fmla="*/ 192215 w 1136356"/>
                <a:gd name="connsiteY203" fmla="*/ 1124636 h 1808998"/>
                <a:gd name="connsiteX204" fmla="*/ 187798 w 1136356"/>
                <a:gd name="connsiteY204" fmla="*/ 1154022 h 1808998"/>
                <a:gd name="connsiteX205" fmla="*/ 795724 w 1136356"/>
                <a:gd name="connsiteY205" fmla="*/ 1195638 h 1808998"/>
                <a:gd name="connsiteX206" fmla="*/ 783663 w 1136356"/>
                <a:gd name="connsiteY206" fmla="*/ 1278699 h 1808998"/>
                <a:gd name="connsiteX207" fmla="*/ 782305 w 1136356"/>
                <a:gd name="connsiteY207" fmla="*/ 1330506 h 1808998"/>
                <a:gd name="connsiteX208" fmla="*/ 772962 w 1136356"/>
                <a:gd name="connsiteY208" fmla="*/ 1370422 h 1808998"/>
                <a:gd name="connsiteX209" fmla="*/ 750201 w 1136356"/>
                <a:gd name="connsiteY209" fmla="*/ 1462486 h 1808998"/>
                <a:gd name="connsiteX210" fmla="*/ 721495 w 1136356"/>
                <a:gd name="connsiteY210" fmla="*/ 1605337 h 1808998"/>
                <a:gd name="connsiteX211" fmla="*/ 720306 w 1136356"/>
                <a:gd name="connsiteY211" fmla="*/ 1606526 h 1808998"/>
                <a:gd name="connsiteX212" fmla="*/ 715041 w 1136356"/>
                <a:gd name="connsiteY212" fmla="*/ 1586313 h 1808998"/>
                <a:gd name="connsiteX213" fmla="*/ 702981 w 1136356"/>
                <a:gd name="connsiteY213" fmla="*/ 1577820 h 1808998"/>
                <a:gd name="connsiteX214" fmla="*/ 615673 w 1136356"/>
                <a:gd name="connsiteY214" fmla="*/ 1561174 h 1808998"/>
                <a:gd name="connsiteX215" fmla="*/ 590024 w 1136356"/>
                <a:gd name="connsiteY215" fmla="*/ 1555739 h 1808998"/>
                <a:gd name="connsiteX216" fmla="*/ 585778 w 1136356"/>
                <a:gd name="connsiteY216" fmla="*/ 1550643 h 1808998"/>
                <a:gd name="connsiteX217" fmla="*/ 589515 w 1136356"/>
                <a:gd name="connsiteY217" fmla="*/ 1516671 h 1808998"/>
                <a:gd name="connsiteX218" fmla="*/ 585608 w 1136356"/>
                <a:gd name="connsiteY218" fmla="*/ 1479302 h 1808998"/>
                <a:gd name="connsiteX219" fmla="*/ 579493 w 1136356"/>
                <a:gd name="connsiteY219" fmla="*/ 1475395 h 1808998"/>
                <a:gd name="connsiteX220" fmla="*/ 569471 w 1136356"/>
                <a:gd name="connsiteY220" fmla="*/ 1463675 h 1808998"/>
                <a:gd name="connsiteX221" fmla="*/ 553335 w 1136356"/>
                <a:gd name="connsiteY221" fmla="*/ 1443292 h 1808998"/>
                <a:gd name="connsiteX222" fmla="*/ 541275 w 1136356"/>
                <a:gd name="connsiteY222" fmla="*/ 1444481 h 1808998"/>
                <a:gd name="connsiteX223" fmla="*/ 442077 w 1136356"/>
                <a:gd name="connsiteY223" fmla="*/ 1492381 h 1808998"/>
                <a:gd name="connsiteX224" fmla="*/ 424072 w 1136356"/>
                <a:gd name="connsiteY224" fmla="*/ 1481340 h 1808998"/>
                <a:gd name="connsiteX225" fmla="*/ 423053 w 1136356"/>
                <a:gd name="connsiteY225" fmla="*/ 1308933 h 1808998"/>
                <a:gd name="connsiteX226" fmla="*/ 423393 w 1136356"/>
                <a:gd name="connsiteY226" fmla="*/ 1264261 h 1808998"/>
                <a:gd name="connsiteX227" fmla="*/ 419486 w 1136356"/>
                <a:gd name="connsiteY227" fmla="*/ 1258485 h 1808998"/>
                <a:gd name="connsiteX228" fmla="*/ 409294 w 1136356"/>
                <a:gd name="connsiteY228" fmla="*/ 1254239 h 1808998"/>
                <a:gd name="connsiteX229" fmla="*/ 404708 w 1136356"/>
                <a:gd name="connsiteY229" fmla="*/ 1251012 h 1808998"/>
                <a:gd name="connsiteX230" fmla="*/ 408275 w 1136356"/>
                <a:gd name="connsiteY230" fmla="*/ 1246086 h 1808998"/>
                <a:gd name="connsiteX231" fmla="*/ 413371 w 1136356"/>
                <a:gd name="connsiteY231" fmla="*/ 1241669 h 1808998"/>
                <a:gd name="connsiteX232" fmla="*/ 440039 w 1136356"/>
                <a:gd name="connsiteY232" fmla="*/ 1229439 h 1808998"/>
                <a:gd name="connsiteX233" fmla="*/ 585268 w 1136356"/>
                <a:gd name="connsiteY233" fmla="*/ 1229100 h 1808998"/>
                <a:gd name="connsiteX234" fmla="*/ 658987 w 1136356"/>
                <a:gd name="connsiteY234" fmla="*/ 1213133 h 1808998"/>
                <a:gd name="connsiteX235" fmla="*/ 680559 w 1136356"/>
                <a:gd name="connsiteY235" fmla="*/ 1196996 h 1808998"/>
                <a:gd name="connsiteX236" fmla="*/ 690241 w 1136356"/>
                <a:gd name="connsiteY236" fmla="*/ 1192580 h 1808998"/>
                <a:gd name="connsiteX237" fmla="*/ 788589 w 1136356"/>
                <a:gd name="connsiteY237" fmla="*/ 1186805 h 1808998"/>
                <a:gd name="connsiteX238" fmla="*/ 795724 w 1136356"/>
                <a:gd name="connsiteY238" fmla="*/ 1195638 h 1808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</a:cxnLst>
              <a:rect l="l" t="t" r="r" b="b"/>
              <a:pathLst>
                <a:path w="1136356" h="1808998">
                  <a:moveTo>
                    <a:pt x="1127628" y="671962"/>
                  </a:moveTo>
                  <a:cubicBezTo>
                    <a:pt x="1090089" y="653957"/>
                    <a:pt x="1052720" y="635612"/>
                    <a:pt x="1015351" y="617607"/>
                  </a:cubicBezTo>
                  <a:cubicBezTo>
                    <a:pt x="1003121" y="611662"/>
                    <a:pt x="1001932" y="611832"/>
                    <a:pt x="995308" y="623383"/>
                  </a:cubicBezTo>
                  <a:cubicBezTo>
                    <a:pt x="981549" y="647503"/>
                    <a:pt x="967621" y="671453"/>
                    <a:pt x="953862" y="695573"/>
                  </a:cubicBezTo>
                  <a:cubicBezTo>
                    <a:pt x="918022" y="757911"/>
                    <a:pt x="882182" y="820079"/>
                    <a:pt x="846341" y="882418"/>
                  </a:cubicBezTo>
                  <a:cubicBezTo>
                    <a:pt x="841416" y="891080"/>
                    <a:pt x="840906" y="891080"/>
                    <a:pt x="833093" y="885305"/>
                  </a:cubicBezTo>
                  <a:cubicBezTo>
                    <a:pt x="814748" y="871547"/>
                    <a:pt x="796063" y="858128"/>
                    <a:pt x="778228" y="844029"/>
                  </a:cubicBezTo>
                  <a:cubicBezTo>
                    <a:pt x="762261" y="831460"/>
                    <a:pt x="744766" y="827043"/>
                    <a:pt x="725062" y="830441"/>
                  </a:cubicBezTo>
                  <a:cubicBezTo>
                    <a:pt x="721665" y="830950"/>
                    <a:pt x="718268" y="831630"/>
                    <a:pt x="715041" y="830271"/>
                  </a:cubicBezTo>
                  <a:cubicBezTo>
                    <a:pt x="709435" y="827893"/>
                    <a:pt x="704000" y="828912"/>
                    <a:pt x="698564" y="831120"/>
                  </a:cubicBezTo>
                  <a:cubicBezTo>
                    <a:pt x="692789" y="833328"/>
                    <a:pt x="687014" y="835536"/>
                    <a:pt x="680559" y="834687"/>
                  </a:cubicBezTo>
                  <a:cubicBezTo>
                    <a:pt x="658308" y="831969"/>
                    <a:pt x="636736" y="826194"/>
                    <a:pt x="614654" y="823137"/>
                  </a:cubicBezTo>
                  <a:cubicBezTo>
                    <a:pt x="611427" y="822627"/>
                    <a:pt x="608879" y="820929"/>
                    <a:pt x="606671" y="818551"/>
                  </a:cubicBezTo>
                  <a:cubicBezTo>
                    <a:pt x="600895" y="812096"/>
                    <a:pt x="593422" y="809208"/>
                    <a:pt x="584929" y="808189"/>
                  </a:cubicBezTo>
                  <a:cubicBezTo>
                    <a:pt x="573208" y="806830"/>
                    <a:pt x="563017" y="800715"/>
                    <a:pt x="552146" y="796639"/>
                  </a:cubicBezTo>
                  <a:cubicBezTo>
                    <a:pt x="549258" y="795620"/>
                    <a:pt x="546710" y="793411"/>
                    <a:pt x="545351" y="790524"/>
                  </a:cubicBezTo>
                  <a:cubicBezTo>
                    <a:pt x="535500" y="770990"/>
                    <a:pt x="516306" y="772349"/>
                    <a:pt x="499490" y="772689"/>
                  </a:cubicBezTo>
                  <a:cubicBezTo>
                    <a:pt x="489977" y="772858"/>
                    <a:pt x="482164" y="772519"/>
                    <a:pt x="475709" y="765555"/>
                  </a:cubicBezTo>
                  <a:cubicBezTo>
                    <a:pt x="468405" y="757571"/>
                    <a:pt x="459912" y="752815"/>
                    <a:pt x="449381" y="751796"/>
                  </a:cubicBezTo>
                  <a:cubicBezTo>
                    <a:pt x="443606" y="751286"/>
                    <a:pt x="439869" y="748399"/>
                    <a:pt x="440209" y="741944"/>
                  </a:cubicBezTo>
                  <a:cubicBezTo>
                    <a:pt x="440548" y="733961"/>
                    <a:pt x="435623" y="730394"/>
                    <a:pt x="428319" y="728865"/>
                  </a:cubicBezTo>
                  <a:cubicBezTo>
                    <a:pt x="424921" y="728186"/>
                    <a:pt x="421524" y="728016"/>
                    <a:pt x="418127" y="727846"/>
                  </a:cubicBezTo>
                  <a:cubicBezTo>
                    <a:pt x="407426" y="727336"/>
                    <a:pt x="402840" y="720542"/>
                    <a:pt x="406916" y="710520"/>
                  </a:cubicBezTo>
                  <a:cubicBezTo>
                    <a:pt x="409464" y="704405"/>
                    <a:pt x="411333" y="698290"/>
                    <a:pt x="413541" y="692175"/>
                  </a:cubicBezTo>
                  <a:cubicBezTo>
                    <a:pt x="417278" y="682663"/>
                    <a:pt x="417108" y="672132"/>
                    <a:pt x="421354" y="662620"/>
                  </a:cubicBezTo>
                  <a:cubicBezTo>
                    <a:pt x="428319" y="646993"/>
                    <a:pt x="427469" y="632045"/>
                    <a:pt x="419656" y="616928"/>
                  </a:cubicBezTo>
                  <a:cubicBezTo>
                    <a:pt x="413031" y="604189"/>
                    <a:pt x="406747" y="591109"/>
                    <a:pt x="403349" y="577011"/>
                  </a:cubicBezTo>
                  <a:cubicBezTo>
                    <a:pt x="399782" y="562403"/>
                    <a:pt x="394177" y="548475"/>
                    <a:pt x="389081" y="534376"/>
                  </a:cubicBezTo>
                  <a:cubicBezTo>
                    <a:pt x="381098" y="512295"/>
                    <a:pt x="370567" y="491062"/>
                    <a:pt x="367849" y="467452"/>
                  </a:cubicBezTo>
                  <a:cubicBezTo>
                    <a:pt x="366490" y="455392"/>
                    <a:pt x="364791" y="443162"/>
                    <a:pt x="373794" y="432631"/>
                  </a:cubicBezTo>
                  <a:cubicBezTo>
                    <a:pt x="375323" y="430932"/>
                    <a:pt x="375832" y="428554"/>
                    <a:pt x="376681" y="426516"/>
                  </a:cubicBezTo>
                  <a:cubicBezTo>
                    <a:pt x="379739" y="418872"/>
                    <a:pt x="379060" y="412588"/>
                    <a:pt x="372265" y="406812"/>
                  </a:cubicBezTo>
                  <a:cubicBezTo>
                    <a:pt x="364452" y="400188"/>
                    <a:pt x="357487" y="392884"/>
                    <a:pt x="350693" y="385240"/>
                  </a:cubicBezTo>
                  <a:cubicBezTo>
                    <a:pt x="345258" y="379125"/>
                    <a:pt x="345597" y="375558"/>
                    <a:pt x="351542" y="370123"/>
                  </a:cubicBezTo>
                  <a:cubicBezTo>
                    <a:pt x="357657" y="364517"/>
                    <a:pt x="362753" y="363838"/>
                    <a:pt x="370736" y="368764"/>
                  </a:cubicBezTo>
                  <a:cubicBezTo>
                    <a:pt x="380249" y="374539"/>
                    <a:pt x="389931" y="379635"/>
                    <a:pt x="400292" y="383542"/>
                  </a:cubicBezTo>
                  <a:cubicBezTo>
                    <a:pt x="414900" y="388977"/>
                    <a:pt x="424752" y="384901"/>
                    <a:pt x="430697" y="370972"/>
                  </a:cubicBezTo>
                  <a:cubicBezTo>
                    <a:pt x="433584" y="364178"/>
                    <a:pt x="438001" y="360101"/>
                    <a:pt x="444795" y="357383"/>
                  </a:cubicBezTo>
                  <a:cubicBezTo>
                    <a:pt x="454647" y="353646"/>
                    <a:pt x="459403" y="342945"/>
                    <a:pt x="468915" y="338529"/>
                  </a:cubicBezTo>
                  <a:cubicBezTo>
                    <a:pt x="469934" y="338019"/>
                    <a:pt x="470104" y="335981"/>
                    <a:pt x="470444" y="334622"/>
                  </a:cubicBezTo>
                  <a:cubicBezTo>
                    <a:pt x="474011" y="323921"/>
                    <a:pt x="475200" y="322902"/>
                    <a:pt x="485901" y="322732"/>
                  </a:cubicBezTo>
                  <a:cubicBezTo>
                    <a:pt x="500509" y="322392"/>
                    <a:pt x="505435" y="317466"/>
                    <a:pt x="506114" y="302689"/>
                  </a:cubicBezTo>
                  <a:cubicBezTo>
                    <a:pt x="506624" y="289949"/>
                    <a:pt x="505265" y="277210"/>
                    <a:pt x="503566" y="264640"/>
                  </a:cubicBezTo>
                  <a:cubicBezTo>
                    <a:pt x="501868" y="252580"/>
                    <a:pt x="503906" y="241539"/>
                    <a:pt x="510700" y="231518"/>
                  </a:cubicBezTo>
                  <a:cubicBezTo>
                    <a:pt x="512908" y="228121"/>
                    <a:pt x="514267" y="224554"/>
                    <a:pt x="514607" y="220477"/>
                  </a:cubicBezTo>
                  <a:cubicBezTo>
                    <a:pt x="515626" y="209776"/>
                    <a:pt x="516475" y="199075"/>
                    <a:pt x="518344" y="188543"/>
                  </a:cubicBezTo>
                  <a:cubicBezTo>
                    <a:pt x="521231" y="172237"/>
                    <a:pt x="522081" y="155251"/>
                    <a:pt x="532782" y="141153"/>
                  </a:cubicBezTo>
                  <a:cubicBezTo>
                    <a:pt x="534820" y="138435"/>
                    <a:pt x="535500" y="134698"/>
                    <a:pt x="534480" y="131301"/>
                  </a:cubicBezTo>
                  <a:cubicBezTo>
                    <a:pt x="531933" y="123487"/>
                    <a:pt x="531593" y="114655"/>
                    <a:pt x="527686" y="107860"/>
                  </a:cubicBezTo>
                  <a:cubicBezTo>
                    <a:pt x="518853" y="92233"/>
                    <a:pt x="514607" y="73379"/>
                    <a:pt x="498980" y="61829"/>
                  </a:cubicBezTo>
                  <a:cubicBezTo>
                    <a:pt x="498131" y="61149"/>
                    <a:pt x="497451" y="60130"/>
                    <a:pt x="496772" y="59281"/>
                  </a:cubicBezTo>
                  <a:cubicBezTo>
                    <a:pt x="490147" y="50108"/>
                    <a:pt x="481145" y="43484"/>
                    <a:pt x="471293" y="38728"/>
                  </a:cubicBezTo>
                  <a:cubicBezTo>
                    <a:pt x="461101" y="33802"/>
                    <a:pt x="452439" y="27008"/>
                    <a:pt x="445644" y="18345"/>
                  </a:cubicBezTo>
                  <a:cubicBezTo>
                    <a:pt x="439699" y="10871"/>
                    <a:pt x="432056" y="7983"/>
                    <a:pt x="423223" y="5945"/>
                  </a:cubicBezTo>
                  <a:cubicBezTo>
                    <a:pt x="409634" y="3397"/>
                    <a:pt x="395706" y="1868"/>
                    <a:pt x="381777" y="0"/>
                  </a:cubicBezTo>
                  <a:cubicBezTo>
                    <a:pt x="378890" y="0"/>
                    <a:pt x="376172" y="0"/>
                    <a:pt x="373284" y="0"/>
                  </a:cubicBezTo>
                  <a:cubicBezTo>
                    <a:pt x="363772" y="3227"/>
                    <a:pt x="354430" y="6964"/>
                    <a:pt x="344918" y="9852"/>
                  </a:cubicBezTo>
                  <a:cubicBezTo>
                    <a:pt x="327932" y="14778"/>
                    <a:pt x="313154" y="23780"/>
                    <a:pt x="300075" y="35161"/>
                  </a:cubicBezTo>
                  <a:cubicBezTo>
                    <a:pt x="288695" y="45013"/>
                    <a:pt x="280202" y="57412"/>
                    <a:pt x="273407" y="71001"/>
                  </a:cubicBezTo>
                  <a:cubicBezTo>
                    <a:pt x="263216" y="91214"/>
                    <a:pt x="253194" y="111088"/>
                    <a:pt x="251156" y="134358"/>
                  </a:cubicBezTo>
                  <a:cubicBezTo>
                    <a:pt x="249797" y="150835"/>
                    <a:pt x="246909" y="167311"/>
                    <a:pt x="243172" y="183618"/>
                  </a:cubicBezTo>
                  <a:cubicBezTo>
                    <a:pt x="239435" y="200603"/>
                    <a:pt x="234510" y="217929"/>
                    <a:pt x="237907" y="235594"/>
                  </a:cubicBezTo>
                  <a:cubicBezTo>
                    <a:pt x="240794" y="250202"/>
                    <a:pt x="234510" y="261583"/>
                    <a:pt x="227375" y="272794"/>
                  </a:cubicBezTo>
                  <a:cubicBezTo>
                    <a:pt x="224488" y="277380"/>
                    <a:pt x="221091" y="279758"/>
                    <a:pt x="214636" y="276530"/>
                  </a:cubicBezTo>
                  <a:cubicBezTo>
                    <a:pt x="205124" y="271605"/>
                    <a:pt x="196801" y="275681"/>
                    <a:pt x="194423" y="286382"/>
                  </a:cubicBezTo>
                  <a:cubicBezTo>
                    <a:pt x="190007" y="305237"/>
                    <a:pt x="181514" y="321713"/>
                    <a:pt x="167925" y="335641"/>
                  </a:cubicBezTo>
                  <a:cubicBezTo>
                    <a:pt x="162659" y="341077"/>
                    <a:pt x="157903" y="347192"/>
                    <a:pt x="153317" y="353307"/>
                  </a:cubicBezTo>
                  <a:cubicBezTo>
                    <a:pt x="140747" y="370123"/>
                    <a:pt x="126309" y="385240"/>
                    <a:pt x="115948" y="403585"/>
                  </a:cubicBezTo>
                  <a:cubicBezTo>
                    <a:pt x="99811" y="431612"/>
                    <a:pt x="81976" y="458449"/>
                    <a:pt x="59045" y="481550"/>
                  </a:cubicBezTo>
                  <a:cubicBezTo>
                    <a:pt x="55138" y="485627"/>
                    <a:pt x="51062" y="489703"/>
                    <a:pt x="49193" y="495139"/>
                  </a:cubicBezTo>
                  <a:cubicBezTo>
                    <a:pt x="39681" y="521807"/>
                    <a:pt x="33057" y="549494"/>
                    <a:pt x="29320" y="577181"/>
                  </a:cubicBezTo>
                  <a:cubicBezTo>
                    <a:pt x="25753" y="604698"/>
                    <a:pt x="23035" y="632895"/>
                    <a:pt x="29320" y="660752"/>
                  </a:cubicBezTo>
                  <a:cubicBezTo>
                    <a:pt x="30169" y="664658"/>
                    <a:pt x="29320" y="667546"/>
                    <a:pt x="25753" y="670264"/>
                  </a:cubicBezTo>
                  <a:cubicBezTo>
                    <a:pt x="3841" y="686230"/>
                    <a:pt x="-2104" y="709331"/>
                    <a:pt x="614" y="734131"/>
                  </a:cubicBezTo>
                  <a:cubicBezTo>
                    <a:pt x="3501" y="762497"/>
                    <a:pt x="10126" y="790354"/>
                    <a:pt x="17600" y="818041"/>
                  </a:cubicBezTo>
                  <a:cubicBezTo>
                    <a:pt x="23375" y="838934"/>
                    <a:pt x="30509" y="859656"/>
                    <a:pt x="34416" y="881059"/>
                  </a:cubicBezTo>
                  <a:cubicBezTo>
                    <a:pt x="38492" y="903480"/>
                    <a:pt x="44098" y="925052"/>
                    <a:pt x="53949" y="945435"/>
                  </a:cubicBezTo>
                  <a:cubicBezTo>
                    <a:pt x="59725" y="957325"/>
                    <a:pt x="61763" y="969555"/>
                    <a:pt x="61763" y="982295"/>
                  </a:cubicBezTo>
                  <a:cubicBezTo>
                    <a:pt x="61763" y="992996"/>
                    <a:pt x="60574" y="1003697"/>
                    <a:pt x="59894" y="1014398"/>
                  </a:cubicBezTo>
                  <a:cubicBezTo>
                    <a:pt x="57856" y="1042934"/>
                    <a:pt x="53440" y="1071131"/>
                    <a:pt x="54289" y="1099837"/>
                  </a:cubicBezTo>
                  <a:cubicBezTo>
                    <a:pt x="55138" y="1126335"/>
                    <a:pt x="63801" y="1149436"/>
                    <a:pt x="79768" y="1170498"/>
                  </a:cubicBezTo>
                  <a:cubicBezTo>
                    <a:pt x="85204" y="1177632"/>
                    <a:pt x="92847" y="1181709"/>
                    <a:pt x="97943" y="1188673"/>
                  </a:cubicBezTo>
                  <a:cubicBezTo>
                    <a:pt x="102189" y="1194449"/>
                    <a:pt x="108814" y="1197676"/>
                    <a:pt x="115269" y="1200903"/>
                  </a:cubicBezTo>
                  <a:cubicBezTo>
                    <a:pt x="123252" y="1205150"/>
                    <a:pt x="131575" y="1208377"/>
                    <a:pt x="140408" y="1210755"/>
                  </a:cubicBezTo>
                  <a:cubicBezTo>
                    <a:pt x="158922" y="1215851"/>
                    <a:pt x="177267" y="1221966"/>
                    <a:pt x="196801" y="1222985"/>
                  </a:cubicBezTo>
                  <a:cubicBezTo>
                    <a:pt x="211239" y="1223834"/>
                    <a:pt x="225677" y="1224514"/>
                    <a:pt x="239945" y="1225872"/>
                  </a:cubicBezTo>
                  <a:cubicBezTo>
                    <a:pt x="255402" y="1227401"/>
                    <a:pt x="255232" y="1227741"/>
                    <a:pt x="259649" y="1242349"/>
                  </a:cubicBezTo>
                  <a:cubicBezTo>
                    <a:pt x="261517" y="1248294"/>
                    <a:pt x="262536" y="1255428"/>
                    <a:pt x="270690" y="1256787"/>
                  </a:cubicBezTo>
                  <a:cubicBezTo>
                    <a:pt x="282410" y="1258655"/>
                    <a:pt x="293790" y="1257126"/>
                    <a:pt x="304661" y="1252031"/>
                  </a:cubicBezTo>
                  <a:cubicBezTo>
                    <a:pt x="310946" y="1249143"/>
                    <a:pt x="313834" y="1244387"/>
                    <a:pt x="314004" y="1237253"/>
                  </a:cubicBezTo>
                  <a:cubicBezTo>
                    <a:pt x="314004" y="1223834"/>
                    <a:pt x="314683" y="1223494"/>
                    <a:pt x="327762" y="1223494"/>
                  </a:cubicBezTo>
                  <a:cubicBezTo>
                    <a:pt x="331159" y="1223494"/>
                    <a:pt x="334556" y="1223834"/>
                    <a:pt x="337954" y="1224174"/>
                  </a:cubicBezTo>
                  <a:cubicBezTo>
                    <a:pt x="341351" y="1224514"/>
                    <a:pt x="344578" y="1226212"/>
                    <a:pt x="344578" y="1229779"/>
                  </a:cubicBezTo>
                  <a:cubicBezTo>
                    <a:pt x="344408" y="1240141"/>
                    <a:pt x="351203" y="1241160"/>
                    <a:pt x="359016" y="1241500"/>
                  </a:cubicBezTo>
                  <a:cubicBezTo>
                    <a:pt x="365980" y="1241839"/>
                    <a:pt x="367509" y="1245576"/>
                    <a:pt x="365811" y="1251861"/>
                  </a:cubicBezTo>
                  <a:cubicBezTo>
                    <a:pt x="364112" y="1258485"/>
                    <a:pt x="358846" y="1260184"/>
                    <a:pt x="353241" y="1261543"/>
                  </a:cubicBezTo>
                  <a:cubicBezTo>
                    <a:pt x="350693" y="1262222"/>
                    <a:pt x="346447" y="1261883"/>
                    <a:pt x="347636" y="1266639"/>
                  </a:cubicBezTo>
                  <a:cubicBezTo>
                    <a:pt x="350014" y="1277340"/>
                    <a:pt x="348655" y="1288041"/>
                    <a:pt x="348315" y="1298742"/>
                  </a:cubicBezTo>
                  <a:cubicBezTo>
                    <a:pt x="348145" y="1304347"/>
                    <a:pt x="346447" y="1310462"/>
                    <a:pt x="348994" y="1315558"/>
                  </a:cubicBezTo>
                  <a:cubicBezTo>
                    <a:pt x="352222" y="1322013"/>
                    <a:pt x="350014" y="1328807"/>
                    <a:pt x="349504" y="1334582"/>
                  </a:cubicBezTo>
                  <a:cubicBezTo>
                    <a:pt x="348485" y="1345623"/>
                    <a:pt x="347975" y="1356324"/>
                    <a:pt x="348994" y="1367365"/>
                  </a:cubicBezTo>
                  <a:cubicBezTo>
                    <a:pt x="349504" y="1372801"/>
                    <a:pt x="349504" y="1378236"/>
                    <a:pt x="349164" y="1383502"/>
                  </a:cubicBezTo>
                  <a:cubicBezTo>
                    <a:pt x="348825" y="1392504"/>
                    <a:pt x="346616" y="1401846"/>
                    <a:pt x="347975" y="1410679"/>
                  </a:cubicBezTo>
                  <a:cubicBezTo>
                    <a:pt x="349844" y="1421720"/>
                    <a:pt x="349674" y="1433100"/>
                    <a:pt x="349164" y="1443802"/>
                  </a:cubicBezTo>
                  <a:cubicBezTo>
                    <a:pt x="348145" y="1461637"/>
                    <a:pt x="348485" y="1479472"/>
                    <a:pt x="346616" y="1497137"/>
                  </a:cubicBezTo>
                  <a:cubicBezTo>
                    <a:pt x="345767" y="1505291"/>
                    <a:pt x="343559" y="1506989"/>
                    <a:pt x="336255" y="1503932"/>
                  </a:cubicBezTo>
                  <a:cubicBezTo>
                    <a:pt x="321647" y="1497987"/>
                    <a:pt x="306700" y="1493061"/>
                    <a:pt x="292431" y="1486096"/>
                  </a:cubicBezTo>
                  <a:cubicBezTo>
                    <a:pt x="267802" y="1474206"/>
                    <a:pt x="242323" y="1463845"/>
                    <a:pt x="216335" y="1454842"/>
                  </a:cubicBezTo>
                  <a:cubicBezTo>
                    <a:pt x="203425" y="1450426"/>
                    <a:pt x="194593" y="1454333"/>
                    <a:pt x="193743" y="1467922"/>
                  </a:cubicBezTo>
                  <a:cubicBezTo>
                    <a:pt x="192384" y="1489833"/>
                    <a:pt x="184911" y="1513104"/>
                    <a:pt x="201387" y="1533147"/>
                  </a:cubicBezTo>
                  <a:cubicBezTo>
                    <a:pt x="202406" y="1534336"/>
                    <a:pt x="202916" y="1536205"/>
                    <a:pt x="203086" y="1537903"/>
                  </a:cubicBezTo>
                  <a:cubicBezTo>
                    <a:pt x="203255" y="1541301"/>
                    <a:pt x="204614" y="1543509"/>
                    <a:pt x="208012" y="1545037"/>
                  </a:cubicBezTo>
                  <a:cubicBezTo>
                    <a:pt x="212598" y="1547076"/>
                    <a:pt x="212937" y="1551662"/>
                    <a:pt x="212598" y="1556078"/>
                  </a:cubicBezTo>
                  <a:cubicBezTo>
                    <a:pt x="212258" y="1560665"/>
                    <a:pt x="208181" y="1560834"/>
                    <a:pt x="205124" y="1561854"/>
                  </a:cubicBezTo>
                  <a:cubicBezTo>
                    <a:pt x="183212" y="1568478"/>
                    <a:pt x="160791" y="1572894"/>
                    <a:pt x="138369" y="1577650"/>
                  </a:cubicBezTo>
                  <a:cubicBezTo>
                    <a:pt x="116797" y="1582237"/>
                    <a:pt x="95225" y="1586653"/>
                    <a:pt x="73653" y="1591579"/>
                  </a:cubicBezTo>
                  <a:cubicBezTo>
                    <a:pt x="64651" y="1593617"/>
                    <a:pt x="55818" y="1597524"/>
                    <a:pt x="54119" y="1608055"/>
                  </a:cubicBezTo>
                  <a:cubicBezTo>
                    <a:pt x="49873" y="1634893"/>
                    <a:pt x="44098" y="1662070"/>
                    <a:pt x="66009" y="1685001"/>
                  </a:cubicBezTo>
                  <a:cubicBezTo>
                    <a:pt x="66009" y="1695363"/>
                    <a:pt x="74502" y="1696722"/>
                    <a:pt x="81467" y="1699949"/>
                  </a:cubicBezTo>
                  <a:cubicBezTo>
                    <a:pt x="91658" y="1704535"/>
                    <a:pt x="107625" y="1703006"/>
                    <a:pt x="115608" y="1695193"/>
                  </a:cubicBezTo>
                  <a:cubicBezTo>
                    <a:pt x="127838" y="1683303"/>
                    <a:pt x="134802" y="1668695"/>
                    <a:pt x="134123" y="1651199"/>
                  </a:cubicBezTo>
                  <a:cubicBezTo>
                    <a:pt x="133953" y="1647463"/>
                    <a:pt x="133274" y="1644065"/>
                    <a:pt x="131235" y="1640668"/>
                  </a:cubicBezTo>
                  <a:cubicBezTo>
                    <a:pt x="125290" y="1631156"/>
                    <a:pt x="126819" y="1627759"/>
                    <a:pt x="137860" y="1626400"/>
                  </a:cubicBezTo>
                  <a:cubicBezTo>
                    <a:pt x="171832" y="1621984"/>
                    <a:pt x="205634" y="1616548"/>
                    <a:pt x="239775" y="1615529"/>
                  </a:cubicBezTo>
                  <a:cubicBezTo>
                    <a:pt x="241813" y="1615529"/>
                    <a:pt x="244531" y="1615699"/>
                    <a:pt x="245550" y="1614680"/>
                  </a:cubicBezTo>
                  <a:cubicBezTo>
                    <a:pt x="250986" y="1608055"/>
                    <a:pt x="258969" y="1609754"/>
                    <a:pt x="265933" y="1608395"/>
                  </a:cubicBezTo>
                  <a:cubicBezTo>
                    <a:pt x="282580" y="1605337"/>
                    <a:pt x="299396" y="1602790"/>
                    <a:pt x="316042" y="1599902"/>
                  </a:cubicBezTo>
                  <a:cubicBezTo>
                    <a:pt x="327083" y="1598033"/>
                    <a:pt x="338124" y="1597694"/>
                    <a:pt x="348994" y="1599053"/>
                  </a:cubicBezTo>
                  <a:cubicBezTo>
                    <a:pt x="356468" y="1600072"/>
                    <a:pt x="363432" y="1602790"/>
                    <a:pt x="364112" y="1612132"/>
                  </a:cubicBezTo>
                  <a:cubicBezTo>
                    <a:pt x="365471" y="1630816"/>
                    <a:pt x="368698" y="1649161"/>
                    <a:pt x="368528" y="1668015"/>
                  </a:cubicBezTo>
                  <a:cubicBezTo>
                    <a:pt x="368358" y="1680585"/>
                    <a:pt x="366150" y="1682453"/>
                    <a:pt x="353750" y="1679906"/>
                  </a:cubicBezTo>
                  <a:cubicBezTo>
                    <a:pt x="348655" y="1678886"/>
                    <a:pt x="346107" y="1680075"/>
                    <a:pt x="345427" y="1685171"/>
                  </a:cubicBezTo>
                  <a:cubicBezTo>
                    <a:pt x="345088" y="1688229"/>
                    <a:pt x="344578" y="1691286"/>
                    <a:pt x="344578" y="1694513"/>
                  </a:cubicBezTo>
                  <a:cubicBezTo>
                    <a:pt x="344748" y="1726107"/>
                    <a:pt x="348825" y="1756852"/>
                    <a:pt x="361394" y="1786067"/>
                  </a:cubicBezTo>
                  <a:cubicBezTo>
                    <a:pt x="363772" y="1791503"/>
                    <a:pt x="367000" y="1796259"/>
                    <a:pt x="372435" y="1798297"/>
                  </a:cubicBezTo>
                  <a:cubicBezTo>
                    <a:pt x="387722" y="1804072"/>
                    <a:pt x="403349" y="1808829"/>
                    <a:pt x="419995" y="1808998"/>
                  </a:cubicBezTo>
                  <a:cubicBezTo>
                    <a:pt x="425771" y="1809168"/>
                    <a:pt x="431376" y="1807639"/>
                    <a:pt x="435453" y="1803223"/>
                  </a:cubicBezTo>
                  <a:cubicBezTo>
                    <a:pt x="448532" y="1789295"/>
                    <a:pt x="456006" y="1772988"/>
                    <a:pt x="456006" y="1753624"/>
                  </a:cubicBezTo>
                  <a:cubicBezTo>
                    <a:pt x="456006" y="1743263"/>
                    <a:pt x="450570" y="1736639"/>
                    <a:pt x="441568" y="1732562"/>
                  </a:cubicBezTo>
                  <a:cubicBezTo>
                    <a:pt x="438510" y="1731203"/>
                    <a:pt x="435283" y="1729844"/>
                    <a:pt x="432056" y="1729165"/>
                  </a:cubicBezTo>
                  <a:cubicBezTo>
                    <a:pt x="422374" y="1727126"/>
                    <a:pt x="418297" y="1721181"/>
                    <a:pt x="417108" y="1711499"/>
                  </a:cubicBezTo>
                  <a:cubicBezTo>
                    <a:pt x="413371" y="1679736"/>
                    <a:pt x="412692" y="1647632"/>
                    <a:pt x="410653" y="1615869"/>
                  </a:cubicBezTo>
                  <a:cubicBezTo>
                    <a:pt x="409804" y="1603299"/>
                    <a:pt x="413201" y="1599562"/>
                    <a:pt x="425771" y="1597694"/>
                  </a:cubicBezTo>
                  <a:cubicBezTo>
                    <a:pt x="442417" y="1595316"/>
                    <a:pt x="459063" y="1597524"/>
                    <a:pt x="475709" y="1599053"/>
                  </a:cubicBezTo>
                  <a:cubicBezTo>
                    <a:pt x="502377" y="1601770"/>
                    <a:pt x="529045" y="1605847"/>
                    <a:pt x="555713" y="1608395"/>
                  </a:cubicBezTo>
                  <a:cubicBezTo>
                    <a:pt x="591553" y="1611792"/>
                    <a:pt x="627223" y="1614850"/>
                    <a:pt x="662894" y="1618926"/>
                  </a:cubicBezTo>
                  <a:cubicBezTo>
                    <a:pt x="670537" y="1619775"/>
                    <a:pt x="674105" y="1623173"/>
                    <a:pt x="671726" y="1630477"/>
                  </a:cubicBezTo>
                  <a:cubicBezTo>
                    <a:pt x="665951" y="1647802"/>
                    <a:pt x="672916" y="1663259"/>
                    <a:pt x="680389" y="1677188"/>
                  </a:cubicBezTo>
                  <a:cubicBezTo>
                    <a:pt x="686844" y="1689418"/>
                    <a:pt x="691770" y="1701478"/>
                    <a:pt x="694488" y="1714896"/>
                  </a:cubicBezTo>
                  <a:cubicBezTo>
                    <a:pt x="698904" y="1736299"/>
                    <a:pt x="712493" y="1748019"/>
                    <a:pt x="733725" y="1752945"/>
                  </a:cubicBezTo>
                  <a:cubicBezTo>
                    <a:pt x="755637" y="1758041"/>
                    <a:pt x="777888" y="1758890"/>
                    <a:pt x="800140" y="1760758"/>
                  </a:cubicBezTo>
                  <a:cubicBezTo>
                    <a:pt x="802858" y="1760928"/>
                    <a:pt x="805915" y="1761438"/>
                    <a:pt x="808463" y="1759739"/>
                  </a:cubicBezTo>
                  <a:cubicBezTo>
                    <a:pt x="813729" y="1755832"/>
                    <a:pt x="819504" y="1756512"/>
                    <a:pt x="825449" y="1757022"/>
                  </a:cubicBezTo>
                  <a:cubicBezTo>
                    <a:pt x="842605" y="1758041"/>
                    <a:pt x="858911" y="1762117"/>
                    <a:pt x="875217" y="1766873"/>
                  </a:cubicBezTo>
                  <a:cubicBezTo>
                    <a:pt x="906981" y="1776386"/>
                    <a:pt x="939084" y="1781651"/>
                    <a:pt x="972207" y="1778594"/>
                  </a:cubicBezTo>
                  <a:cubicBezTo>
                    <a:pt x="999724" y="1776046"/>
                    <a:pt x="1027411" y="1773498"/>
                    <a:pt x="1054589" y="1768572"/>
                  </a:cubicBezTo>
                  <a:cubicBezTo>
                    <a:pt x="1070725" y="1765684"/>
                    <a:pt x="1085673" y="1761608"/>
                    <a:pt x="1096204" y="1747339"/>
                  </a:cubicBezTo>
                  <a:cubicBezTo>
                    <a:pt x="1101979" y="1739526"/>
                    <a:pt x="1104527" y="1727806"/>
                    <a:pt x="1099771" y="1719483"/>
                  </a:cubicBezTo>
                  <a:cubicBezTo>
                    <a:pt x="1087371" y="1697401"/>
                    <a:pt x="1068857" y="1685171"/>
                    <a:pt x="1043038" y="1684662"/>
                  </a:cubicBezTo>
                  <a:cubicBezTo>
                    <a:pt x="1036074" y="1684492"/>
                    <a:pt x="1028430" y="1685851"/>
                    <a:pt x="1022145" y="1682623"/>
                  </a:cubicBezTo>
                  <a:cubicBezTo>
                    <a:pt x="1015011" y="1678886"/>
                    <a:pt x="1008387" y="1677867"/>
                    <a:pt x="1001253" y="1681434"/>
                  </a:cubicBezTo>
                  <a:cubicBezTo>
                    <a:pt x="999215" y="1682453"/>
                    <a:pt x="995987" y="1683473"/>
                    <a:pt x="995308" y="1680755"/>
                  </a:cubicBezTo>
                  <a:cubicBezTo>
                    <a:pt x="993609" y="1672432"/>
                    <a:pt x="986305" y="1673111"/>
                    <a:pt x="980870" y="1671243"/>
                  </a:cubicBezTo>
                  <a:cubicBezTo>
                    <a:pt x="969319" y="1667336"/>
                    <a:pt x="957769" y="1663939"/>
                    <a:pt x="948257" y="1655616"/>
                  </a:cubicBezTo>
                  <a:cubicBezTo>
                    <a:pt x="947068" y="1654597"/>
                    <a:pt x="945029" y="1653917"/>
                    <a:pt x="945539" y="1651879"/>
                  </a:cubicBezTo>
                  <a:cubicBezTo>
                    <a:pt x="946049" y="1649501"/>
                    <a:pt x="948427" y="1649331"/>
                    <a:pt x="950295" y="1649331"/>
                  </a:cubicBezTo>
                  <a:cubicBezTo>
                    <a:pt x="955051" y="1649161"/>
                    <a:pt x="959977" y="1648991"/>
                    <a:pt x="964733" y="1648991"/>
                  </a:cubicBezTo>
                  <a:cubicBezTo>
                    <a:pt x="989023" y="1648991"/>
                    <a:pt x="1013483" y="1649840"/>
                    <a:pt x="1037773" y="1646783"/>
                  </a:cubicBezTo>
                  <a:cubicBezTo>
                    <a:pt x="1055947" y="1644575"/>
                    <a:pt x="1075821" y="1645084"/>
                    <a:pt x="1088560" y="1626740"/>
                  </a:cubicBezTo>
                  <a:cubicBezTo>
                    <a:pt x="1093147" y="1619945"/>
                    <a:pt x="1097053" y="1614510"/>
                    <a:pt x="1092467" y="1607206"/>
                  </a:cubicBezTo>
                  <a:cubicBezTo>
                    <a:pt x="1087202" y="1598883"/>
                    <a:pt x="1084144" y="1588182"/>
                    <a:pt x="1071235" y="1587842"/>
                  </a:cubicBezTo>
                  <a:cubicBezTo>
                    <a:pt x="1066819" y="1587842"/>
                    <a:pt x="1061383" y="1589880"/>
                    <a:pt x="1058326" y="1584105"/>
                  </a:cubicBezTo>
                  <a:cubicBezTo>
                    <a:pt x="1057646" y="1582916"/>
                    <a:pt x="1056627" y="1583426"/>
                    <a:pt x="1055947" y="1584615"/>
                  </a:cubicBezTo>
                  <a:cubicBezTo>
                    <a:pt x="1053230" y="1589880"/>
                    <a:pt x="1048474" y="1588012"/>
                    <a:pt x="1044737" y="1587332"/>
                  </a:cubicBezTo>
                  <a:cubicBezTo>
                    <a:pt x="1039471" y="1586483"/>
                    <a:pt x="1034715" y="1583595"/>
                    <a:pt x="1029959" y="1581387"/>
                  </a:cubicBezTo>
                  <a:cubicBezTo>
                    <a:pt x="1021296" y="1577650"/>
                    <a:pt x="1014332" y="1569667"/>
                    <a:pt x="1003461" y="1570347"/>
                  </a:cubicBezTo>
                  <a:cubicBezTo>
                    <a:pt x="998195" y="1570686"/>
                    <a:pt x="994968" y="1566610"/>
                    <a:pt x="994968" y="1561514"/>
                  </a:cubicBezTo>
                  <a:cubicBezTo>
                    <a:pt x="994459" y="1537394"/>
                    <a:pt x="994119" y="1513444"/>
                    <a:pt x="995987" y="1489324"/>
                  </a:cubicBezTo>
                  <a:cubicBezTo>
                    <a:pt x="996327" y="1485757"/>
                    <a:pt x="998026" y="1483209"/>
                    <a:pt x="1001253" y="1482360"/>
                  </a:cubicBezTo>
                  <a:cubicBezTo>
                    <a:pt x="1008727" y="1480321"/>
                    <a:pt x="1008727" y="1474886"/>
                    <a:pt x="1008047" y="1468941"/>
                  </a:cubicBezTo>
                  <a:cubicBezTo>
                    <a:pt x="1007538" y="1465034"/>
                    <a:pt x="1006688" y="1461127"/>
                    <a:pt x="1006519" y="1457220"/>
                  </a:cubicBezTo>
                  <a:cubicBezTo>
                    <a:pt x="1005160" y="1434969"/>
                    <a:pt x="1005329" y="1412378"/>
                    <a:pt x="1002442" y="1390296"/>
                  </a:cubicBezTo>
                  <a:cubicBezTo>
                    <a:pt x="995648" y="1336451"/>
                    <a:pt x="1001593" y="1282775"/>
                    <a:pt x="1006519" y="1229439"/>
                  </a:cubicBezTo>
                  <a:cubicBezTo>
                    <a:pt x="1010425" y="1186635"/>
                    <a:pt x="1016370" y="1144170"/>
                    <a:pt x="1015691" y="1100856"/>
                  </a:cubicBezTo>
                  <a:cubicBezTo>
                    <a:pt x="1015351" y="1081832"/>
                    <a:pt x="1010595" y="1065356"/>
                    <a:pt x="999724" y="1050238"/>
                  </a:cubicBezTo>
                  <a:cubicBezTo>
                    <a:pt x="995817" y="1044803"/>
                    <a:pt x="993609" y="1039028"/>
                    <a:pt x="992760" y="1032403"/>
                  </a:cubicBezTo>
                  <a:cubicBezTo>
                    <a:pt x="991231" y="1022381"/>
                    <a:pt x="990042" y="1011850"/>
                    <a:pt x="983248" y="1004037"/>
                  </a:cubicBezTo>
                  <a:cubicBezTo>
                    <a:pt x="979001" y="999111"/>
                    <a:pt x="979171" y="996053"/>
                    <a:pt x="981719" y="990957"/>
                  </a:cubicBezTo>
                  <a:cubicBezTo>
                    <a:pt x="1032337" y="889891"/>
                    <a:pt x="1082785" y="788825"/>
                    <a:pt x="1133403" y="687759"/>
                  </a:cubicBezTo>
                  <a:cubicBezTo>
                    <a:pt x="1134592" y="685381"/>
                    <a:pt x="1135102" y="682324"/>
                    <a:pt x="1137819" y="680795"/>
                  </a:cubicBezTo>
                  <a:cubicBezTo>
                    <a:pt x="1137819" y="680285"/>
                    <a:pt x="1137819" y="679606"/>
                    <a:pt x="1137819" y="679096"/>
                  </a:cubicBezTo>
                  <a:cubicBezTo>
                    <a:pt x="1135442" y="675359"/>
                    <a:pt x="1131365" y="673831"/>
                    <a:pt x="1127628" y="671962"/>
                  </a:cubicBezTo>
                  <a:close/>
                  <a:moveTo>
                    <a:pt x="187798" y="1154022"/>
                  </a:moveTo>
                  <a:cubicBezTo>
                    <a:pt x="172851" y="1168800"/>
                    <a:pt x="159432" y="1169479"/>
                    <a:pt x="143125" y="1155891"/>
                  </a:cubicBezTo>
                  <a:cubicBezTo>
                    <a:pt x="137690" y="1151304"/>
                    <a:pt x="130896" y="1148926"/>
                    <a:pt x="125630" y="1144000"/>
                  </a:cubicBezTo>
                  <a:cubicBezTo>
                    <a:pt x="108984" y="1128204"/>
                    <a:pt x="105417" y="1107481"/>
                    <a:pt x="103548" y="1086079"/>
                  </a:cubicBezTo>
                  <a:cubicBezTo>
                    <a:pt x="103039" y="1080813"/>
                    <a:pt x="103548" y="1075377"/>
                    <a:pt x="103548" y="1069942"/>
                  </a:cubicBezTo>
                  <a:cubicBezTo>
                    <a:pt x="104228" y="1045652"/>
                    <a:pt x="107455" y="1021532"/>
                    <a:pt x="107795" y="997242"/>
                  </a:cubicBezTo>
                  <a:cubicBezTo>
                    <a:pt x="107965" y="989938"/>
                    <a:pt x="113740" y="985012"/>
                    <a:pt x="120364" y="987051"/>
                  </a:cubicBezTo>
                  <a:cubicBezTo>
                    <a:pt x="125120" y="988410"/>
                    <a:pt x="126989" y="993335"/>
                    <a:pt x="128687" y="997072"/>
                  </a:cubicBezTo>
                  <a:cubicBezTo>
                    <a:pt x="134463" y="1008962"/>
                    <a:pt x="143125" y="1018135"/>
                    <a:pt x="152128" y="1027817"/>
                  </a:cubicBezTo>
                  <a:cubicBezTo>
                    <a:pt x="161810" y="1038178"/>
                    <a:pt x="168265" y="1051427"/>
                    <a:pt x="176078" y="1063317"/>
                  </a:cubicBezTo>
                  <a:cubicBezTo>
                    <a:pt x="176588" y="1064167"/>
                    <a:pt x="177097" y="1065695"/>
                    <a:pt x="176758" y="1066545"/>
                  </a:cubicBezTo>
                  <a:cubicBezTo>
                    <a:pt x="170643" y="1088796"/>
                    <a:pt x="183892" y="1106292"/>
                    <a:pt x="192215" y="1124636"/>
                  </a:cubicBezTo>
                  <a:cubicBezTo>
                    <a:pt x="199858" y="1141453"/>
                    <a:pt x="201047" y="1140943"/>
                    <a:pt x="187798" y="1154022"/>
                  </a:cubicBezTo>
                  <a:close/>
                  <a:moveTo>
                    <a:pt x="795724" y="1195638"/>
                  </a:moveTo>
                  <a:cubicBezTo>
                    <a:pt x="790458" y="1223155"/>
                    <a:pt x="786211" y="1250842"/>
                    <a:pt x="783663" y="1278699"/>
                  </a:cubicBezTo>
                  <a:cubicBezTo>
                    <a:pt x="782135" y="1295854"/>
                    <a:pt x="782305" y="1313180"/>
                    <a:pt x="782305" y="1330506"/>
                  </a:cubicBezTo>
                  <a:cubicBezTo>
                    <a:pt x="782305" y="1344604"/>
                    <a:pt x="780436" y="1358362"/>
                    <a:pt x="772962" y="1370422"/>
                  </a:cubicBezTo>
                  <a:cubicBezTo>
                    <a:pt x="755467" y="1398789"/>
                    <a:pt x="753599" y="1430553"/>
                    <a:pt x="750201" y="1462486"/>
                  </a:cubicBezTo>
                  <a:cubicBezTo>
                    <a:pt x="744936" y="1510896"/>
                    <a:pt x="732706" y="1558117"/>
                    <a:pt x="721495" y="1605337"/>
                  </a:cubicBezTo>
                  <a:cubicBezTo>
                    <a:pt x="721325" y="1605677"/>
                    <a:pt x="720816" y="1606017"/>
                    <a:pt x="720306" y="1606526"/>
                  </a:cubicBezTo>
                  <a:cubicBezTo>
                    <a:pt x="717418" y="1600242"/>
                    <a:pt x="720306" y="1592598"/>
                    <a:pt x="715041" y="1586313"/>
                  </a:cubicBezTo>
                  <a:cubicBezTo>
                    <a:pt x="711473" y="1582237"/>
                    <a:pt x="708076" y="1579179"/>
                    <a:pt x="702981" y="1577820"/>
                  </a:cubicBezTo>
                  <a:cubicBezTo>
                    <a:pt x="674274" y="1569837"/>
                    <a:pt x="644719" y="1567119"/>
                    <a:pt x="615673" y="1561174"/>
                  </a:cubicBezTo>
                  <a:cubicBezTo>
                    <a:pt x="607180" y="1559475"/>
                    <a:pt x="598517" y="1557437"/>
                    <a:pt x="590024" y="1555739"/>
                  </a:cubicBezTo>
                  <a:cubicBezTo>
                    <a:pt x="586967" y="1555229"/>
                    <a:pt x="585778" y="1553700"/>
                    <a:pt x="585778" y="1550643"/>
                  </a:cubicBezTo>
                  <a:cubicBezTo>
                    <a:pt x="585268" y="1539092"/>
                    <a:pt x="584419" y="1528221"/>
                    <a:pt x="589515" y="1516671"/>
                  </a:cubicBezTo>
                  <a:cubicBezTo>
                    <a:pt x="594950" y="1504611"/>
                    <a:pt x="593082" y="1491192"/>
                    <a:pt x="585608" y="1479302"/>
                  </a:cubicBezTo>
                  <a:cubicBezTo>
                    <a:pt x="584079" y="1476924"/>
                    <a:pt x="582041" y="1475225"/>
                    <a:pt x="579493" y="1475395"/>
                  </a:cubicBezTo>
                  <a:cubicBezTo>
                    <a:pt x="571170" y="1475565"/>
                    <a:pt x="569981" y="1470639"/>
                    <a:pt x="569471" y="1463675"/>
                  </a:cubicBezTo>
                  <a:cubicBezTo>
                    <a:pt x="568792" y="1453484"/>
                    <a:pt x="564036" y="1446349"/>
                    <a:pt x="553335" y="1443292"/>
                  </a:cubicBezTo>
                  <a:cubicBezTo>
                    <a:pt x="548749" y="1441933"/>
                    <a:pt x="545182" y="1442443"/>
                    <a:pt x="541275" y="1444481"/>
                  </a:cubicBezTo>
                  <a:cubicBezTo>
                    <a:pt x="508322" y="1460618"/>
                    <a:pt x="475200" y="1476584"/>
                    <a:pt x="442077" y="1492381"/>
                  </a:cubicBezTo>
                  <a:cubicBezTo>
                    <a:pt x="426110" y="1500025"/>
                    <a:pt x="424921" y="1499006"/>
                    <a:pt x="424072" y="1481340"/>
                  </a:cubicBezTo>
                  <a:cubicBezTo>
                    <a:pt x="421015" y="1423928"/>
                    <a:pt x="421864" y="1366346"/>
                    <a:pt x="423053" y="1308933"/>
                  </a:cubicBezTo>
                  <a:cubicBezTo>
                    <a:pt x="423393" y="1293986"/>
                    <a:pt x="421185" y="1279038"/>
                    <a:pt x="423393" y="1264261"/>
                  </a:cubicBezTo>
                  <a:cubicBezTo>
                    <a:pt x="423902" y="1261033"/>
                    <a:pt x="421864" y="1259505"/>
                    <a:pt x="419486" y="1258485"/>
                  </a:cubicBezTo>
                  <a:cubicBezTo>
                    <a:pt x="416259" y="1256957"/>
                    <a:pt x="412692" y="1255768"/>
                    <a:pt x="409294" y="1254239"/>
                  </a:cubicBezTo>
                  <a:cubicBezTo>
                    <a:pt x="407426" y="1253559"/>
                    <a:pt x="405218" y="1253220"/>
                    <a:pt x="404708" y="1251012"/>
                  </a:cubicBezTo>
                  <a:cubicBezTo>
                    <a:pt x="404199" y="1248294"/>
                    <a:pt x="406407" y="1247275"/>
                    <a:pt x="408275" y="1246086"/>
                  </a:cubicBezTo>
                  <a:cubicBezTo>
                    <a:pt x="410144" y="1244897"/>
                    <a:pt x="412522" y="1243538"/>
                    <a:pt x="413371" y="1241669"/>
                  </a:cubicBezTo>
                  <a:cubicBezTo>
                    <a:pt x="418807" y="1229609"/>
                    <a:pt x="428828" y="1229439"/>
                    <a:pt x="440039" y="1229439"/>
                  </a:cubicBezTo>
                  <a:cubicBezTo>
                    <a:pt x="488449" y="1229779"/>
                    <a:pt x="536859" y="1230459"/>
                    <a:pt x="585268" y="1229100"/>
                  </a:cubicBezTo>
                  <a:cubicBezTo>
                    <a:pt x="610577" y="1228420"/>
                    <a:pt x="635886" y="1224683"/>
                    <a:pt x="658987" y="1213133"/>
                  </a:cubicBezTo>
                  <a:cubicBezTo>
                    <a:pt x="667140" y="1209056"/>
                    <a:pt x="673935" y="1203111"/>
                    <a:pt x="680559" y="1196996"/>
                  </a:cubicBezTo>
                  <a:cubicBezTo>
                    <a:pt x="683447" y="1194449"/>
                    <a:pt x="686164" y="1192750"/>
                    <a:pt x="690241" y="1192580"/>
                  </a:cubicBezTo>
                  <a:cubicBezTo>
                    <a:pt x="723024" y="1190881"/>
                    <a:pt x="755807" y="1189183"/>
                    <a:pt x="788589" y="1186805"/>
                  </a:cubicBezTo>
                  <a:cubicBezTo>
                    <a:pt x="796743" y="1186295"/>
                    <a:pt x="797082" y="1189183"/>
                    <a:pt x="795724" y="1195638"/>
                  </a:cubicBezTo>
                  <a:close/>
                </a:path>
              </a:pathLst>
            </a:custGeom>
            <a:solidFill>
              <a:srgbClr val="0070C0"/>
            </a:solidFill>
            <a:ln w="16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D7E21BD-3492-40D2-B673-580C17B68C73}"/>
                </a:ext>
              </a:extLst>
            </p:cNvPr>
            <p:cNvSpPr/>
            <p:nvPr/>
          </p:nvSpPr>
          <p:spPr>
            <a:xfrm>
              <a:off x="3690367" y="1839454"/>
              <a:ext cx="2336646" cy="4166693"/>
            </a:xfrm>
            <a:custGeom>
              <a:avLst/>
              <a:gdLst>
                <a:gd name="connsiteX0" fmla="*/ 1010278 w 1010660"/>
                <a:gd name="connsiteY0" fmla="*/ 1613160 h 1802203"/>
                <a:gd name="connsiteX1" fmla="*/ 998557 w 1010660"/>
                <a:gd name="connsiteY1" fmla="*/ 1603308 h 1802203"/>
                <a:gd name="connsiteX2" fmla="*/ 990404 w 1010660"/>
                <a:gd name="connsiteY2" fmla="*/ 1596344 h 1802203"/>
                <a:gd name="connsiteX3" fmla="*/ 988536 w 1010660"/>
                <a:gd name="connsiteY3" fmla="*/ 1584624 h 1802203"/>
                <a:gd name="connsiteX4" fmla="*/ 968322 w 1010660"/>
                <a:gd name="connsiteY4" fmla="*/ 1564241 h 1802203"/>
                <a:gd name="connsiteX5" fmla="*/ 871163 w 1010660"/>
                <a:gd name="connsiteY5" fmla="*/ 1548444 h 1802203"/>
                <a:gd name="connsiteX6" fmla="*/ 749714 w 1010660"/>
                <a:gd name="connsiteY6" fmla="*/ 1529589 h 1802203"/>
                <a:gd name="connsiteX7" fmla="*/ 717101 w 1010660"/>
                <a:gd name="connsiteY7" fmla="*/ 1522625 h 1802203"/>
                <a:gd name="connsiteX8" fmla="*/ 717441 w 1010660"/>
                <a:gd name="connsiteY8" fmla="*/ 1520417 h 1802203"/>
                <a:gd name="connsiteX9" fmla="*/ 740032 w 1010660"/>
                <a:gd name="connsiteY9" fmla="*/ 1517020 h 1802203"/>
                <a:gd name="connsiteX10" fmla="*/ 743769 w 1010660"/>
                <a:gd name="connsiteY10" fmla="*/ 1518379 h 1802203"/>
                <a:gd name="connsiteX11" fmla="*/ 750563 w 1010660"/>
                <a:gd name="connsiteY11" fmla="*/ 1523474 h 1802203"/>
                <a:gd name="connsiteX12" fmla="*/ 804069 w 1010660"/>
                <a:gd name="connsiteY12" fmla="*/ 1521946 h 1802203"/>
                <a:gd name="connsiteX13" fmla="*/ 813581 w 1010660"/>
                <a:gd name="connsiteY13" fmla="*/ 1509036 h 1802203"/>
                <a:gd name="connsiteX14" fmla="*/ 816129 w 1010660"/>
                <a:gd name="connsiteY14" fmla="*/ 1490522 h 1802203"/>
                <a:gd name="connsiteX15" fmla="*/ 806277 w 1010660"/>
                <a:gd name="connsiteY15" fmla="*/ 1469459 h 1802203"/>
                <a:gd name="connsiteX16" fmla="*/ 798124 w 1010660"/>
                <a:gd name="connsiteY16" fmla="*/ 1455871 h 1802203"/>
                <a:gd name="connsiteX17" fmla="*/ 797274 w 1010660"/>
                <a:gd name="connsiteY17" fmla="*/ 1445849 h 1802203"/>
                <a:gd name="connsiteX18" fmla="*/ 786064 w 1010660"/>
                <a:gd name="connsiteY18" fmla="*/ 1441772 h 1802203"/>
                <a:gd name="connsiteX19" fmla="*/ 758037 w 1010660"/>
                <a:gd name="connsiteY19" fmla="*/ 1457739 h 1802203"/>
                <a:gd name="connsiteX20" fmla="*/ 698586 w 1010660"/>
                <a:gd name="connsiteY20" fmla="*/ 1490012 h 1802203"/>
                <a:gd name="connsiteX21" fmla="*/ 685507 w 1010660"/>
                <a:gd name="connsiteY21" fmla="*/ 1481859 h 1802203"/>
                <a:gd name="connsiteX22" fmla="*/ 683299 w 1010660"/>
                <a:gd name="connsiteY22" fmla="*/ 1417313 h 1802203"/>
                <a:gd name="connsiteX23" fmla="*/ 692302 w 1010660"/>
                <a:gd name="connsiteY23" fmla="*/ 1403214 h 1802203"/>
                <a:gd name="connsiteX24" fmla="*/ 708608 w 1010660"/>
                <a:gd name="connsiteY24" fmla="*/ 1399138 h 1802203"/>
                <a:gd name="connsiteX25" fmla="*/ 784875 w 1010660"/>
                <a:gd name="connsiteY25" fmla="*/ 1387417 h 1802203"/>
                <a:gd name="connsiteX26" fmla="*/ 833794 w 1010660"/>
                <a:gd name="connsiteY26" fmla="*/ 1365675 h 1802203"/>
                <a:gd name="connsiteX27" fmla="*/ 910231 w 1010660"/>
                <a:gd name="connsiteY27" fmla="*/ 1264100 h 1802203"/>
                <a:gd name="connsiteX28" fmla="*/ 935540 w 1010660"/>
                <a:gd name="connsiteY28" fmla="*/ 1186474 h 1802203"/>
                <a:gd name="connsiteX29" fmla="*/ 939616 w 1010660"/>
                <a:gd name="connsiteY29" fmla="*/ 1178661 h 1802203"/>
                <a:gd name="connsiteX30" fmla="*/ 960679 w 1010660"/>
                <a:gd name="connsiteY30" fmla="*/ 1157768 h 1802203"/>
                <a:gd name="connsiteX31" fmla="*/ 976646 w 1010660"/>
                <a:gd name="connsiteY31" fmla="*/ 1104602 h 1802203"/>
                <a:gd name="connsiteX32" fmla="*/ 958301 w 1010660"/>
                <a:gd name="connsiteY32" fmla="*/ 973301 h 1802203"/>
                <a:gd name="connsiteX33" fmla="*/ 956942 w 1010660"/>
                <a:gd name="connsiteY33" fmla="*/ 961751 h 1802203"/>
                <a:gd name="connsiteX34" fmla="*/ 957451 w 1010660"/>
                <a:gd name="connsiteY34" fmla="*/ 937970 h 1802203"/>
                <a:gd name="connsiteX35" fmla="*/ 957961 w 1010660"/>
                <a:gd name="connsiteY35" fmla="*/ 901281 h 1802203"/>
                <a:gd name="connsiteX36" fmla="*/ 957621 w 1010660"/>
                <a:gd name="connsiteY36" fmla="*/ 891259 h 1802203"/>
                <a:gd name="connsiteX37" fmla="*/ 957112 w 1010660"/>
                <a:gd name="connsiteY37" fmla="*/ 861364 h 1802203"/>
                <a:gd name="connsiteX38" fmla="*/ 959829 w 1010660"/>
                <a:gd name="connsiteY38" fmla="*/ 813804 h 1802203"/>
                <a:gd name="connsiteX39" fmla="*/ 962547 w 1010660"/>
                <a:gd name="connsiteY39" fmla="*/ 801064 h 1802203"/>
                <a:gd name="connsiteX40" fmla="*/ 953205 w 1010660"/>
                <a:gd name="connsiteY40" fmla="*/ 776435 h 1802203"/>
                <a:gd name="connsiteX41" fmla="*/ 944882 w 1010660"/>
                <a:gd name="connsiteY41" fmla="*/ 774566 h 1802203"/>
                <a:gd name="connsiteX42" fmla="*/ 930784 w 1010660"/>
                <a:gd name="connsiteY42" fmla="*/ 756561 h 1802203"/>
                <a:gd name="connsiteX43" fmla="*/ 931463 w 1010660"/>
                <a:gd name="connsiteY43" fmla="*/ 743822 h 1802203"/>
                <a:gd name="connsiteX44" fmla="*/ 939107 w 1010660"/>
                <a:gd name="connsiteY44" fmla="*/ 650059 h 1802203"/>
                <a:gd name="connsiteX45" fmla="*/ 916685 w 1010660"/>
                <a:gd name="connsiteY45" fmla="*/ 635112 h 1802203"/>
                <a:gd name="connsiteX46" fmla="*/ 902077 w 1010660"/>
                <a:gd name="connsiteY46" fmla="*/ 624581 h 1802203"/>
                <a:gd name="connsiteX47" fmla="*/ 902417 w 1010660"/>
                <a:gd name="connsiteY47" fmla="*/ 621183 h 1802203"/>
                <a:gd name="connsiteX48" fmla="*/ 907173 w 1010660"/>
                <a:gd name="connsiteY48" fmla="*/ 545087 h 1802203"/>
                <a:gd name="connsiteX49" fmla="*/ 896132 w 1010660"/>
                <a:gd name="connsiteY49" fmla="*/ 478162 h 1802203"/>
                <a:gd name="connsiteX50" fmla="*/ 888489 w 1010660"/>
                <a:gd name="connsiteY50" fmla="*/ 462195 h 1802203"/>
                <a:gd name="connsiteX51" fmla="*/ 887300 w 1010660"/>
                <a:gd name="connsiteY51" fmla="*/ 448267 h 1802203"/>
                <a:gd name="connsiteX52" fmla="*/ 891376 w 1010660"/>
                <a:gd name="connsiteY52" fmla="*/ 426355 h 1802203"/>
                <a:gd name="connsiteX53" fmla="*/ 908702 w 1010660"/>
                <a:gd name="connsiteY53" fmla="*/ 416333 h 1802203"/>
                <a:gd name="connsiteX54" fmla="*/ 919233 w 1010660"/>
                <a:gd name="connsiteY54" fmla="*/ 418881 h 1802203"/>
                <a:gd name="connsiteX55" fmla="*/ 913798 w 1010660"/>
                <a:gd name="connsiteY55" fmla="*/ 397819 h 1802203"/>
                <a:gd name="connsiteX56" fmla="*/ 915836 w 1010660"/>
                <a:gd name="connsiteY56" fmla="*/ 361129 h 1802203"/>
                <a:gd name="connsiteX57" fmla="*/ 915157 w 1010660"/>
                <a:gd name="connsiteY57" fmla="*/ 340067 h 1802203"/>
                <a:gd name="connsiteX58" fmla="*/ 933501 w 1010660"/>
                <a:gd name="connsiteY58" fmla="*/ 275520 h 1802203"/>
                <a:gd name="connsiteX59" fmla="*/ 941315 w 1010660"/>
                <a:gd name="connsiteY59" fmla="*/ 225922 h 1802203"/>
                <a:gd name="connsiteX60" fmla="*/ 940635 w 1010660"/>
                <a:gd name="connsiteY60" fmla="*/ 202141 h 1802203"/>
                <a:gd name="connsiteX61" fmla="*/ 934521 w 1010660"/>
                <a:gd name="connsiteY61" fmla="*/ 161205 h 1802203"/>
                <a:gd name="connsiteX62" fmla="*/ 920592 w 1010660"/>
                <a:gd name="connsiteY62" fmla="*/ 124006 h 1802203"/>
                <a:gd name="connsiteX63" fmla="*/ 914477 w 1010660"/>
                <a:gd name="connsiteY63" fmla="*/ 105661 h 1802203"/>
                <a:gd name="connsiteX64" fmla="*/ 893415 w 1010660"/>
                <a:gd name="connsiteY64" fmla="*/ 67783 h 1802203"/>
                <a:gd name="connsiteX65" fmla="*/ 792858 w 1010660"/>
                <a:gd name="connsiteY65" fmla="*/ 9 h 1802203"/>
                <a:gd name="connsiteX66" fmla="*/ 773834 w 1010660"/>
                <a:gd name="connsiteY66" fmla="*/ 8332 h 1802203"/>
                <a:gd name="connsiteX67" fmla="*/ 760415 w 1010660"/>
                <a:gd name="connsiteY67" fmla="*/ 28885 h 1802203"/>
                <a:gd name="connsiteX68" fmla="*/ 741221 w 1010660"/>
                <a:gd name="connsiteY68" fmla="*/ 35849 h 1802203"/>
                <a:gd name="connsiteX69" fmla="*/ 724235 w 1010660"/>
                <a:gd name="connsiteY69" fmla="*/ 30923 h 1802203"/>
                <a:gd name="connsiteX70" fmla="*/ 656801 w 1010660"/>
                <a:gd name="connsiteY70" fmla="*/ 30074 h 1802203"/>
                <a:gd name="connsiteX71" fmla="*/ 585630 w 1010660"/>
                <a:gd name="connsiteY71" fmla="*/ 72029 h 1802203"/>
                <a:gd name="connsiteX72" fmla="*/ 566946 w 1010660"/>
                <a:gd name="connsiteY72" fmla="*/ 104812 h 1802203"/>
                <a:gd name="connsiteX73" fmla="*/ 560491 w 1010660"/>
                <a:gd name="connsiteY73" fmla="*/ 189232 h 1802203"/>
                <a:gd name="connsiteX74" fmla="*/ 563209 w 1010660"/>
                <a:gd name="connsiteY74" fmla="*/ 206558 h 1802203"/>
                <a:gd name="connsiteX75" fmla="*/ 563379 w 1010660"/>
                <a:gd name="connsiteY75" fmla="*/ 259554 h 1802203"/>
                <a:gd name="connsiteX76" fmla="*/ 561340 w 1010660"/>
                <a:gd name="connsiteY76" fmla="*/ 276370 h 1802203"/>
                <a:gd name="connsiteX77" fmla="*/ 570853 w 1010660"/>
                <a:gd name="connsiteY77" fmla="*/ 288260 h 1802203"/>
                <a:gd name="connsiteX78" fmla="*/ 584781 w 1010660"/>
                <a:gd name="connsiteY78" fmla="*/ 303887 h 1802203"/>
                <a:gd name="connsiteX79" fmla="*/ 590386 w 1010660"/>
                <a:gd name="connsiteY79" fmla="*/ 312380 h 1802203"/>
                <a:gd name="connsiteX80" fmla="*/ 601937 w 1010660"/>
                <a:gd name="connsiteY80" fmla="*/ 335311 h 1802203"/>
                <a:gd name="connsiteX81" fmla="*/ 603635 w 1010660"/>
                <a:gd name="connsiteY81" fmla="*/ 341595 h 1802203"/>
                <a:gd name="connsiteX82" fmla="*/ 616205 w 1010660"/>
                <a:gd name="connsiteY82" fmla="*/ 359940 h 1802203"/>
                <a:gd name="connsiteX83" fmla="*/ 637947 w 1010660"/>
                <a:gd name="connsiteY83" fmla="*/ 374888 h 1802203"/>
                <a:gd name="connsiteX84" fmla="*/ 660708 w 1010660"/>
                <a:gd name="connsiteY84" fmla="*/ 372510 h 1802203"/>
                <a:gd name="connsiteX85" fmla="*/ 685168 w 1010660"/>
                <a:gd name="connsiteY85" fmla="*/ 382362 h 1802203"/>
                <a:gd name="connsiteX86" fmla="*/ 698247 w 1010660"/>
                <a:gd name="connsiteY86" fmla="*/ 402065 h 1802203"/>
                <a:gd name="connsiteX87" fmla="*/ 694680 w 1010660"/>
                <a:gd name="connsiteY87" fmla="*/ 422788 h 1802203"/>
                <a:gd name="connsiteX88" fmla="*/ 690603 w 1010660"/>
                <a:gd name="connsiteY88" fmla="*/ 425846 h 1802203"/>
                <a:gd name="connsiteX89" fmla="*/ 656971 w 1010660"/>
                <a:gd name="connsiteY89" fmla="*/ 466442 h 1802203"/>
                <a:gd name="connsiteX90" fmla="*/ 637607 w 1010660"/>
                <a:gd name="connsiteY90" fmla="*/ 500414 h 1802203"/>
                <a:gd name="connsiteX91" fmla="*/ 635229 w 1010660"/>
                <a:gd name="connsiteY91" fmla="*/ 507378 h 1802203"/>
                <a:gd name="connsiteX92" fmla="*/ 628605 w 1010660"/>
                <a:gd name="connsiteY92" fmla="*/ 536084 h 1802203"/>
                <a:gd name="connsiteX93" fmla="*/ 601597 w 1010660"/>
                <a:gd name="connsiteY93" fmla="*/ 588910 h 1802203"/>
                <a:gd name="connsiteX94" fmla="*/ 576118 w 1010660"/>
                <a:gd name="connsiteY94" fmla="*/ 666876 h 1802203"/>
                <a:gd name="connsiteX95" fmla="*/ 566776 w 1010660"/>
                <a:gd name="connsiteY95" fmla="*/ 710699 h 1802203"/>
                <a:gd name="connsiteX96" fmla="*/ 552847 w 1010660"/>
                <a:gd name="connsiteY96" fmla="*/ 799535 h 1802203"/>
                <a:gd name="connsiteX97" fmla="*/ 547582 w 1010660"/>
                <a:gd name="connsiteY97" fmla="*/ 812784 h 1802203"/>
                <a:gd name="connsiteX98" fmla="*/ 532804 w 1010660"/>
                <a:gd name="connsiteY98" fmla="*/ 815332 h 1802203"/>
                <a:gd name="connsiteX99" fmla="*/ 491189 w 1010660"/>
                <a:gd name="connsiteY99" fmla="*/ 818220 h 1802203"/>
                <a:gd name="connsiteX100" fmla="*/ 458406 w 1010660"/>
                <a:gd name="connsiteY100" fmla="*/ 835885 h 1802203"/>
                <a:gd name="connsiteX101" fmla="*/ 411015 w 1010660"/>
                <a:gd name="connsiteY101" fmla="*/ 853720 h 1802203"/>
                <a:gd name="connsiteX102" fmla="*/ 394199 w 1010660"/>
                <a:gd name="connsiteY102" fmla="*/ 854400 h 1802203"/>
                <a:gd name="connsiteX103" fmla="*/ 375345 w 1010660"/>
                <a:gd name="connsiteY103" fmla="*/ 856948 h 1802203"/>
                <a:gd name="connsiteX104" fmla="*/ 367361 w 1010660"/>
                <a:gd name="connsiteY104" fmla="*/ 858646 h 1802203"/>
                <a:gd name="connsiteX105" fmla="*/ 355471 w 1010660"/>
                <a:gd name="connsiteY105" fmla="*/ 859156 h 1802203"/>
                <a:gd name="connsiteX106" fmla="*/ 346469 w 1010660"/>
                <a:gd name="connsiteY106" fmla="*/ 866800 h 1802203"/>
                <a:gd name="connsiteX107" fmla="*/ 318102 w 1010660"/>
                <a:gd name="connsiteY107" fmla="*/ 884125 h 1802203"/>
                <a:gd name="connsiteX108" fmla="*/ 274788 w 1010660"/>
                <a:gd name="connsiteY108" fmla="*/ 891259 h 1802203"/>
                <a:gd name="connsiteX109" fmla="*/ 219754 w 1010660"/>
                <a:gd name="connsiteY109" fmla="*/ 894487 h 1802203"/>
                <a:gd name="connsiteX110" fmla="*/ 211771 w 1010660"/>
                <a:gd name="connsiteY110" fmla="*/ 889391 h 1802203"/>
                <a:gd name="connsiteX111" fmla="*/ 186801 w 1010660"/>
                <a:gd name="connsiteY111" fmla="*/ 833677 h 1802203"/>
                <a:gd name="connsiteX112" fmla="*/ 87094 w 1010660"/>
                <a:gd name="connsiteY112" fmla="*/ 610992 h 1802203"/>
                <a:gd name="connsiteX113" fmla="*/ 76393 w 1010660"/>
                <a:gd name="connsiteY113" fmla="*/ 607255 h 1802203"/>
                <a:gd name="connsiteX114" fmla="*/ 5222 w 1010660"/>
                <a:gd name="connsiteY114" fmla="*/ 643095 h 1802203"/>
                <a:gd name="connsiteX115" fmla="*/ 1655 w 1010660"/>
                <a:gd name="connsiteY115" fmla="*/ 654306 h 1802203"/>
                <a:gd name="connsiteX116" fmla="*/ 35117 w 1010660"/>
                <a:gd name="connsiteY116" fmla="*/ 727515 h 1802203"/>
                <a:gd name="connsiteX117" fmla="*/ 141789 w 1010660"/>
                <a:gd name="connsiteY117" fmla="*/ 969394 h 1802203"/>
                <a:gd name="connsiteX118" fmla="*/ 138561 w 1010660"/>
                <a:gd name="connsiteY118" fmla="*/ 994194 h 1802203"/>
                <a:gd name="connsiteX119" fmla="*/ 135334 w 1010660"/>
                <a:gd name="connsiteY119" fmla="*/ 999969 h 1802203"/>
                <a:gd name="connsiteX120" fmla="*/ 125143 w 1010660"/>
                <a:gd name="connsiteY120" fmla="*/ 1013897 h 1802203"/>
                <a:gd name="connsiteX121" fmla="*/ 96436 w 1010660"/>
                <a:gd name="connsiteY121" fmla="*/ 1073178 h 1802203"/>
                <a:gd name="connsiteX122" fmla="*/ 96946 w 1010660"/>
                <a:gd name="connsiteY122" fmla="*/ 1119040 h 1802203"/>
                <a:gd name="connsiteX123" fmla="*/ 98305 w 1010660"/>
                <a:gd name="connsiteY123" fmla="*/ 1129062 h 1802203"/>
                <a:gd name="connsiteX124" fmla="*/ 105779 w 1010660"/>
                <a:gd name="connsiteY124" fmla="*/ 1168979 h 1802203"/>
                <a:gd name="connsiteX125" fmla="*/ 120726 w 1010660"/>
                <a:gd name="connsiteY125" fmla="*/ 1260872 h 1802203"/>
                <a:gd name="connsiteX126" fmla="*/ 157076 w 1010660"/>
                <a:gd name="connsiteY126" fmla="*/ 1380793 h 1802203"/>
                <a:gd name="connsiteX127" fmla="*/ 171514 w 1010660"/>
                <a:gd name="connsiteY127" fmla="*/ 1439224 h 1802203"/>
                <a:gd name="connsiteX128" fmla="*/ 162512 w 1010660"/>
                <a:gd name="connsiteY128" fmla="*/ 1504110 h 1802203"/>
                <a:gd name="connsiteX129" fmla="*/ 140430 w 1010660"/>
                <a:gd name="connsiteY129" fmla="*/ 1544197 h 1802203"/>
                <a:gd name="connsiteX130" fmla="*/ 123274 w 1010660"/>
                <a:gd name="connsiteY130" fmla="*/ 1557786 h 1802203"/>
                <a:gd name="connsiteX131" fmla="*/ 94228 w 1010660"/>
                <a:gd name="connsiteY131" fmla="*/ 1563731 h 1802203"/>
                <a:gd name="connsiteX132" fmla="*/ 85226 w 1010660"/>
                <a:gd name="connsiteY132" fmla="*/ 1569167 h 1802203"/>
                <a:gd name="connsiteX133" fmla="*/ 59917 w 1010660"/>
                <a:gd name="connsiteY133" fmla="*/ 1597533 h 1802203"/>
                <a:gd name="connsiteX134" fmla="*/ 47347 w 1010660"/>
                <a:gd name="connsiteY134" fmla="*/ 1636940 h 1802203"/>
                <a:gd name="connsiteX135" fmla="*/ 82848 w 1010660"/>
                <a:gd name="connsiteY135" fmla="*/ 1670233 h 1802203"/>
                <a:gd name="connsiteX136" fmla="*/ 168626 w 1010660"/>
                <a:gd name="connsiteY136" fmla="*/ 1675668 h 1802203"/>
                <a:gd name="connsiteX137" fmla="*/ 225699 w 1010660"/>
                <a:gd name="connsiteY137" fmla="*/ 1626239 h 1802203"/>
                <a:gd name="connsiteX138" fmla="*/ 241496 w 1010660"/>
                <a:gd name="connsiteY138" fmla="*/ 1605007 h 1802203"/>
                <a:gd name="connsiteX139" fmla="*/ 272750 w 1010660"/>
                <a:gd name="connsiteY139" fmla="*/ 1588021 h 1802203"/>
                <a:gd name="connsiteX140" fmla="*/ 282092 w 1010660"/>
                <a:gd name="connsiteY140" fmla="*/ 1593966 h 1802203"/>
                <a:gd name="connsiteX141" fmla="*/ 279884 w 1010660"/>
                <a:gd name="connsiteY141" fmla="*/ 1643055 h 1802203"/>
                <a:gd name="connsiteX142" fmla="*/ 287698 w 1010660"/>
                <a:gd name="connsiteY142" fmla="*/ 1653417 h 1802203"/>
                <a:gd name="connsiteX143" fmla="*/ 291095 w 1010660"/>
                <a:gd name="connsiteY143" fmla="*/ 1645943 h 1802203"/>
                <a:gd name="connsiteX144" fmla="*/ 292963 w 1010660"/>
                <a:gd name="connsiteY144" fmla="*/ 1604327 h 1802203"/>
                <a:gd name="connsiteX145" fmla="*/ 295681 w 1010660"/>
                <a:gd name="connsiteY145" fmla="*/ 1579188 h 1802203"/>
                <a:gd name="connsiteX146" fmla="*/ 311648 w 1010660"/>
                <a:gd name="connsiteY146" fmla="*/ 1549633 h 1802203"/>
                <a:gd name="connsiteX147" fmla="*/ 316234 w 1010660"/>
                <a:gd name="connsiteY147" fmla="*/ 1517190 h 1802203"/>
                <a:gd name="connsiteX148" fmla="*/ 316743 w 1010660"/>
                <a:gd name="connsiteY148" fmla="*/ 1507338 h 1802203"/>
                <a:gd name="connsiteX149" fmla="*/ 313686 w 1010660"/>
                <a:gd name="connsiteY149" fmla="*/ 1474385 h 1802203"/>
                <a:gd name="connsiteX150" fmla="*/ 294662 w 1010660"/>
                <a:gd name="connsiteY150" fmla="*/ 1451794 h 1802203"/>
                <a:gd name="connsiteX151" fmla="*/ 281073 w 1010660"/>
                <a:gd name="connsiteY151" fmla="*/ 1446189 h 1802203"/>
                <a:gd name="connsiteX152" fmla="*/ 272071 w 1010660"/>
                <a:gd name="connsiteY152" fmla="*/ 1439734 h 1802203"/>
                <a:gd name="connsiteX153" fmla="*/ 270542 w 1010660"/>
                <a:gd name="connsiteY153" fmla="*/ 1428863 h 1802203"/>
                <a:gd name="connsiteX154" fmla="*/ 278355 w 1010660"/>
                <a:gd name="connsiteY154" fmla="*/ 1303677 h 1802203"/>
                <a:gd name="connsiteX155" fmla="*/ 285659 w 1010660"/>
                <a:gd name="connsiteY155" fmla="*/ 1212293 h 1802203"/>
                <a:gd name="connsiteX156" fmla="*/ 280564 w 1010660"/>
                <a:gd name="connsiteY156" fmla="*/ 1182398 h 1802203"/>
                <a:gd name="connsiteX157" fmla="*/ 269862 w 1010660"/>
                <a:gd name="connsiteY157" fmla="*/ 1148596 h 1802203"/>
                <a:gd name="connsiteX158" fmla="*/ 278016 w 1010660"/>
                <a:gd name="connsiteY158" fmla="*/ 1137725 h 1802203"/>
                <a:gd name="connsiteX159" fmla="*/ 313686 w 1010660"/>
                <a:gd name="connsiteY159" fmla="*/ 1138234 h 1802203"/>
                <a:gd name="connsiteX160" fmla="*/ 323708 w 1010660"/>
                <a:gd name="connsiteY160" fmla="*/ 1148596 h 1802203"/>
                <a:gd name="connsiteX161" fmla="*/ 337296 w 1010660"/>
                <a:gd name="connsiteY161" fmla="*/ 1174414 h 1802203"/>
                <a:gd name="connsiteX162" fmla="*/ 383668 w 1010660"/>
                <a:gd name="connsiteY162" fmla="*/ 1187663 h 1802203"/>
                <a:gd name="connsiteX163" fmla="*/ 507325 w 1010660"/>
                <a:gd name="connsiteY163" fmla="*/ 1194797 h 1802203"/>
                <a:gd name="connsiteX164" fmla="*/ 517007 w 1010660"/>
                <a:gd name="connsiteY164" fmla="*/ 1204309 h 1802203"/>
                <a:gd name="connsiteX165" fmla="*/ 509194 w 1010660"/>
                <a:gd name="connsiteY165" fmla="*/ 1295524 h 1802203"/>
                <a:gd name="connsiteX166" fmla="*/ 499851 w 1010660"/>
                <a:gd name="connsiteY166" fmla="*/ 1395910 h 1802203"/>
                <a:gd name="connsiteX167" fmla="*/ 506816 w 1010660"/>
                <a:gd name="connsiteY167" fmla="*/ 1404064 h 1802203"/>
                <a:gd name="connsiteX168" fmla="*/ 593104 w 1010660"/>
                <a:gd name="connsiteY168" fmla="*/ 1408140 h 1802203"/>
                <a:gd name="connsiteX169" fmla="*/ 606693 w 1010660"/>
                <a:gd name="connsiteY169" fmla="*/ 1407970 h 1802203"/>
                <a:gd name="connsiteX170" fmla="*/ 615016 w 1010660"/>
                <a:gd name="connsiteY170" fmla="*/ 1416293 h 1802203"/>
                <a:gd name="connsiteX171" fmla="*/ 614167 w 1010660"/>
                <a:gd name="connsiteY171" fmla="*/ 1485936 h 1802203"/>
                <a:gd name="connsiteX172" fmla="*/ 610430 w 1010660"/>
                <a:gd name="connsiteY172" fmla="*/ 1490861 h 1802203"/>
                <a:gd name="connsiteX173" fmla="*/ 560831 w 1010660"/>
                <a:gd name="connsiteY173" fmla="*/ 1486105 h 1802203"/>
                <a:gd name="connsiteX174" fmla="*/ 452801 w 1010660"/>
                <a:gd name="connsiteY174" fmla="*/ 1450945 h 1802203"/>
                <a:gd name="connsiteX175" fmla="*/ 429870 w 1010660"/>
                <a:gd name="connsiteY175" fmla="*/ 1458928 h 1802203"/>
                <a:gd name="connsiteX176" fmla="*/ 428341 w 1010660"/>
                <a:gd name="connsiteY176" fmla="*/ 1467081 h 1802203"/>
                <a:gd name="connsiteX177" fmla="*/ 428171 w 1010660"/>
                <a:gd name="connsiteY177" fmla="*/ 1505300 h 1802203"/>
                <a:gd name="connsiteX178" fmla="*/ 434626 w 1010660"/>
                <a:gd name="connsiteY178" fmla="*/ 1523474 h 1802203"/>
                <a:gd name="connsiteX179" fmla="*/ 438193 w 1010660"/>
                <a:gd name="connsiteY179" fmla="*/ 1531628 h 1802203"/>
                <a:gd name="connsiteX180" fmla="*/ 448214 w 1010660"/>
                <a:gd name="connsiteY180" fmla="*/ 1551671 h 1802203"/>
                <a:gd name="connsiteX181" fmla="*/ 451611 w 1010660"/>
                <a:gd name="connsiteY181" fmla="*/ 1557956 h 1802203"/>
                <a:gd name="connsiteX182" fmla="*/ 446346 w 1010660"/>
                <a:gd name="connsiteY182" fmla="*/ 1561523 h 1802203"/>
                <a:gd name="connsiteX183" fmla="*/ 350715 w 1010660"/>
                <a:gd name="connsiteY183" fmla="*/ 1584454 h 1802203"/>
                <a:gd name="connsiteX184" fmla="*/ 327954 w 1010660"/>
                <a:gd name="connsiteY184" fmla="*/ 1610782 h 1802203"/>
                <a:gd name="connsiteX185" fmla="*/ 327954 w 1010660"/>
                <a:gd name="connsiteY185" fmla="*/ 1649850 h 1802203"/>
                <a:gd name="connsiteX186" fmla="*/ 335428 w 1010660"/>
                <a:gd name="connsiteY186" fmla="*/ 1668194 h 1802203"/>
                <a:gd name="connsiteX187" fmla="*/ 346809 w 1010660"/>
                <a:gd name="connsiteY187" fmla="*/ 1688407 h 1802203"/>
                <a:gd name="connsiteX188" fmla="*/ 351904 w 1010660"/>
                <a:gd name="connsiteY188" fmla="*/ 1693673 h 1802203"/>
                <a:gd name="connsiteX189" fmla="*/ 395558 w 1010660"/>
                <a:gd name="connsiteY189" fmla="*/ 1687219 h 1802203"/>
                <a:gd name="connsiteX190" fmla="*/ 410166 w 1010660"/>
                <a:gd name="connsiteY190" fmla="*/ 1651888 h 1802203"/>
                <a:gd name="connsiteX191" fmla="*/ 398615 w 1010660"/>
                <a:gd name="connsiteY191" fmla="*/ 1632354 h 1802203"/>
                <a:gd name="connsiteX192" fmla="*/ 395388 w 1010660"/>
                <a:gd name="connsiteY192" fmla="*/ 1623182 h 1802203"/>
                <a:gd name="connsiteX193" fmla="*/ 403032 w 1010660"/>
                <a:gd name="connsiteY193" fmla="*/ 1619445 h 1802203"/>
                <a:gd name="connsiteX194" fmla="*/ 500701 w 1010660"/>
                <a:gd name="connsiteY194" fmla="*/ 1603478 h 1802203"/>
                <a:gd name="connsiteX195" fmla="*/ 566606 w 1010660"/>
                <a:gd name="connsiteY195" fmla="*/ 1591928 h 1802203"/>
                <a:gd name="connsiteX196" fmla="*/ 616205 w 1010660"/>
                <a:gd name="connsiteY196" fmla="*/ 1587341 h 1802203"/>
                <a:gd name="connsiteX197" fmla="*/ 638626 w 1010660"/>
                <a:gd name="connsiteY197" fmla="*/ 1604667 h 1802203"/>
                <a:gd name="connsiteX198" fmla="*/ 663935 w 1010660"/>
                <a:gd name="connsiteY198" fmla="*/ 1683312 h 1802203"/>
                <a:gd name="connsiteX199" fmla="*/ 667502 w 1010660"/>
                <a:gd name="connsiteY199" fmla="*/ 1731891 h 1802203"/>
                <a:gd name="connsiteX200" fmla="*/ 665634 w 1010660"/>
                <a:gd name="connsiteY200" fmla="*/ 1757200 h 1802203"/>
                <a:gd name="connsiteX201" fmla="*/ 712345 w 1010660"/>
                <a:gd name="connsiteY201" fmla="*/ 1803402 h 1802203"/>
                <a:gd name="connsiteX202" fmla="*/ 763642 w 1010660"/>
                <a:gd name="connsiteY202" fmla="*/ 1762976 h 1802203"/>
                <a:gd name="connsiteX203" fmla="*/ 760415 w 1010660"/>
                <a:gd name="connsiteY203" fmla="*/ 1742423 h 1802203"/>
                <a:gd name="connsiteX204" fmla="*/ 730860 w 1010660"/>
                <a:gd name="connsiteY204" fmla="*/ 1710319 h 1802203"/>
                <a:gd name="connsiteX205" fmla="*/ 725934 w 1010660"/>
                <a:gd name="connsiteY205" fmla="*/ 1704204 h 1802203"/>
                <a:gd name="connsiteX206" fmla="*/ 695189 w 1010660"/>
                <a:gd name="connsiteY206" fmla="*/ 1594985 h 1802203"/>
                <a:gd name="connsiteX207" fmla="*/ 705890 w 1010660"/>
                <a:gd name="connsiteY207" fmla="*/ 1581736 h 1802203"/>
                <a:gd name="connsiteX208" fmla="*/ 711835 w 1010660"/>
                <a:gd name="connsiteY208" fmla="*/ 1582246 h 1802203"/>
                <a:gd name="connsiteX209" fmla="*/ 783516 w 1010660"/>
                <a:gd name="connsiteY209" fmla="*/ 1589719 h 1802203"/>
                <a:gd name="connsiteX210" fmla="*/ 928236 w 1010660"/>
                <a:gd name="connsiteY210" fmla="*/ 1601270 h 1802203"/>
                <a:gd name="connsiteX211" fmla="*/ 942844 w 1010660"/>
                <a:gd name="connsiteY211" fmla="*/ 1623182 h 1802203"/>
                <a:gd name="connsiteX212" fmla="*/ 943353 w 1010660"/>
                <a:gd name="connsiteY212" fmla="*/ 1639488 h 1802203"/>
                <a:gd name="connsiteX213" fmla="*/ 951506 w 1010660"/>
                <a:gd name="connsiteY213" fmla="*/ 1656984 h 1802203"/>
                <a:gd name="connsiteX214" fmla="*/ 958980 w 1010660"/>
                <a:gd name="connsiteY214" fmla="*/ 1663778 h 1802203"/>
                <a:gd name="connsiteX215" fmla="*/ 989385 w 1010660"/>
                <a:gd name="connsiteY215" fmla="*/ 1666496 h 1802203"/>
                <a:gd name="connsiteX216" fmla="*/ 1002974 w 1010660"/>
                <a:gd name="connsiteY216" fmla="*/ 1659531 h 1802203"/>
                <a:gd name="connsiteX217" fmla="*/ 1010278 w 1010660"/>
                <a:gd name="connsiteY217" fmla="*/ 1613160 h 1802203"/>
                <a:gd name="connsiteX218" fmla="*/ 893245 w 1010660"/>
                <a:gd name="connsiteY218" fmla="*/ 959203 h 1802203"/>
                <a:gd name="connsiteX219" fmla="*/ 911929 w 1010660"/>
                <a:gd name="connsiteY219" fmla="*/ 957674 h 1802203"/>
                <a:gd name="connsiteX220" fmla="*/ 923310 w 1010660"/>
                <a:gd name="connsiteY220" fmla="*/ 963110 h 1802203"/>
                <a:gd name="connsiteX221" fmla="*/ 941655 w 1010660"/>
                <a:gd name="connsiteY221" fmla="*/ 1071989 h 1802203"/>
                <a:gd name="connsiteX222" fmla="*/ 943183 w 1010660"/>
                <a:gd name="connsiteY222" fmla="*/ 1086257 h 1802203"/>
                <a:gd name="connsiteX223" fmla="*/ 942504 w 1010660"/>
                <a:gd name="connsiteY223" fmla="*/ 1086257 h 1802203"/>
                <a:gd name="connsiteX224" fmla="*/ 942504 w 1010660"/>
                <a:gd name="connsiteY224" fmla="*/ 1098147 h 1802203"/>
                <a:gd name="connsiteX225" fmla="*/ 937748 w 1010660"/>
                <a:gd name="connsiteY225" fmla="*/ 1103073 h 1802203"/>
                <a:gd name="connsiteX226" fmla="*/ 932822 w 1010660"/>
                <a:gd name="connsiteY226" fmla="*/ 1098317 h 1802203"/>
                <a:gd name="connsiteX227" fmla="*/ 912269 w 1010660"/>
                <a:gd name="connsiteY227" fmla="*/ 1033261 h 1802203"/>
                <a:gd name="connsiteX228" fmla="*/ 893245 w 1010660"/>
                <a:gd name="connsiteY228" fmla="*/ 974830 h 1802203"/>
                <a:gd name="connsiteX229" fmla="*/ 888998 w 1010660"/>
                <a:gd name="connsiteY229" fmla="*/ 962940 h 1802203"/>
                <a:gd name="connsiteX230" fmla="*/ 893245 w 1010660"/>
                <a:gd name="connsiteY230" fmla="*/ 959203 h 1802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</a:cxnLst>
              <a:rect l="l" t="t" r="r" b="b"/>
              <a:pathLst>
                <a:path w="1010660" h="1802203">
                  <a:moveTo>
                    <a:pt x="1010278" y="1613160"/>
                  </a:moveTo>
                  <a:cubicBezTo>
                    <a:pt x="1009089" y="1607894"/>
                    <a:pt x="1006031" y="1602459"/>
                    <a:pt x="998557" y="1603308"/>
                  </a:cubicBezTo>
                  <a:cubicBezTo>
                    <a:pt x="993801" y="1603818"/>
                    <a:pt x="991253" y="1600760"/>
                    <a:pt x="990404" y="1596344"/>
                  </a:cubicBezTo>
                  <a:cubicBezTo>
                    <a:pt x="989725" y="1592437"/>
                    <a:pt x="989215" y="1588530"/>
                    <a:pt x="988536" y="1584624"/>
                  </a:cubicBezTo>
                  <a:cubicBezTo>
                    <a:pt x="986328" y="1571545"/>
                    <a:pt x="981232" y="1566449"/>
                    <a:pt x="968322" y="1564241"/>
                  </a:cubicBezTo>
                  <a:cubicBezTo>
                    <a:pt x="935879" y="1558975"/>
                    <a:pt x="903606" y="1553540"/>
                    <a:pt x="871163" y="1548444"/>
                  </a:cubicBezTo>
                  <a:cubicBezTo>
                    <a:pt x="830737" y="1542159"/>
                    <a:pt x="790140" y="1536214"/>
                    <a:pt x="749714" y="1529589"/>
                  </a:cubicBezTo>
                  <a:cubicBezTo>
                    <a:pt x="738843" y="1527721"/>
                    <a:pt x="728821" y="1521606"/>
                    <a:pt x="717101" y="1522625"/>
                  </a:cubicBezTo>
                  <a:cubicBezTo>
                    <a:pt x="717271" y="1521946"/>
                    <a:pt x="717441" y="1521096"/>
                    <a:pt x="717441" y="1520417"/>
                  </a:cubicBezTo>
                  <a:cubicBezTo>
                    <a:pt x="724915" y="1519228"/>
                    <a:pt x="732558" y="1518039"/>
                    <a:pt x="740032" y="1517020"/>
                  </a:cubicBezTo>
                  <a:cubicBezTo>
                    <a:pt x="741391" y="1516850"/>
                    <a:pt x="743599" y="1515491"/>
                    <a:pt x="743769" y="1518379"/>
                  </a:cubicBezTo>
                  <a:cubicBezTo>
                    <a:pt x="744109" y="1522795"/>
                    <a:pt x="748015" y="1522455"/>
                    <a:pt x="750563" y="1523474"/>
                  </a:cubicBezTo>
                  <a:cubicBezTo>
                    <a:pt x="768568" y="1530099"/>
                    <a:pt x="786404" y="1525853"/>
                    <a:pt x="804069" y="1521946"/>
                  </a:cubicBezTo>
                  <a:cubicBezTo>
                    <a:pt x="810354" y="1520587"/>
                    <a:pt x="812562" y="1514981"/>
                    <a:pt x="813581" y="1509036"/>
                  </a:cubicBezTo>
                  <a:cubicBezTo>
                    <a:pt x="814600" y="1502922"/>
                    <a:pt x="815110" y="1496637"/>
                    <a:pt x="816129" y="1490522"/>
                  </a:cubicBezTo>
                  <a:cubicBezTo>
                    <a:pt x="817827" y="1479821"/>
                    <a:pt x="815789" y="1474895"/>
                    <a:pt x="806277" y="1469459"/>
                  </a:cubicBezTo>
                  <a:cubicBezTo>
                    <a:pt x="800672" y="1466402"/>
                    <a:pt x="798124" y="1462155"/>
                    <a:pt x="798124" y="1455871"/>
                  </a:cubicBezTo>
                  <a:cubicBezTo>
                    <a:pt x="798124" y="1452473"/>
                    <a:pt x="798124" y="1449076"/>
                    <a:pt x="797274" y="1445849"/>
                  </a:cubicBezTo>
                  <a:cubicBezTo>
                    <a:pt x="795576" y="1439394"/>
                    <a:pt x="791839" y="1438375"/>
                    <a:pt x="786064" y="1441772"/>
                  </a:cubicBezTo>
                  <a:cubicBezTo>
                    <a:pt x="776722" y="1447208"/>
                    <a:pt x="767549" y="1452643"/>
                    <a:pt x="758037" y="1457739"/>
                  </a:cubicBezTo>
                  <a:cubicBezTo>
                    <a:pt x="738164" y="1468440"/>
                    <a:pt x="719649" y="1481349"/>
                    <a:pt x="698586" y="1490012"/>
                  </a:cubicBezTo>
                  <a:cubicBezTo>
                    <a:pt x="689584" y="1493749"/>
                    <a:pt x="685847" y="1491201"/>
                    <a:pt x="685507" y="1481859"/>
                  </a:cubicBezTo>
                  <a:cubicBezTo>
                    <a:pt x="684828" y="1460287"/>
                    <a:pt x="683979" y="1438885"/>
                    <a:pt x="683299" y="1417313"/>
                  </a:cubicBezTo>
                  <a:cubicBezTo>
                    <a:pt x="683129" y="1410688"/>
                    <a:pt x="686526" y="1405932"/>
                    <a:pt x="692302" y="1403214"/>
                  </a:cubicBezTo>
                  <a:cubicBezTo>
                    <a:pt x="697397" y="1400836"/>
                    <a:pt x="703003" y="1399817"/>
                    <a:pt x="708608" y="1399138"/>
                  </a:cubicBezTo>
                  <a:cubicBezTo>
                    <a:pt x="734087" y="1395910"/>
                    <a:pt x="759736" y="1392853"/>
                    <a:pt x="784875" y="1387417"/>
                  </a:cubicBezTo>
                  <a:cubicBezTo>
                    <a:pt x="802710" y="1383681"/>
                    <a:pt x="820375" y="1378755"/>
                    <a:pt x="833794" y="1365675"/>
                  </a:cubicBezTo>
                  <a:cubicBezTo>
                    <a:pt x="864369" y="1335780"/>
                    <a:pt x="892565" y="1303507"/>
                    <a:pt x="910231" y="1264100"/>
                  </a:cubicBezTo>
                  <a:cubicBezTo>
                    <a:pt x="921441" y="1239300"/>
                    <a:pt x="934011" y="1214671"/>
                    <a:pt x="935540" y="1186474"/>
                  </a:cubicBezTo>
                  <a:cubicBezTo>
                    <a:pt x="935710" y="1183417"/>
                    <a:pt x="936219" y="1180020"/>
                    <a:pt x="939616" y="1178661"/>
                  </a:cubicBezTo>
                  <a:cubicBezTo>
                    <a:pt x="949468" y="1174584"/>
                    <a:pt x="955243" y="1165582"/>
                    <a:pt x="960679" y="1157768"/>
                  </a:cubicBezTo>
                  <a:cubicBezTo>
                    <a:pt x="971380" y="1142141"/>
                    <a:pt x="975626" y="1123966"/>
                    <a:pt x="976646" y="1104602"/>
                  </a:cubicBezTo>
                  <a:cubicBezTo>
                    <a:pt x="978684" y="1059590"/>
                    <a:pt x="967473" y="1016615"/>
                    <a:pt x="958301" y="973301"/>
                  </a:cubicBezTo>
                  <a:cubicBezTo>
                    <a:pt x="957451" y="969564"/>
                    <a:pt x="954904" y="965318"/>
                    <a:pt x="956942" y="961751"/>
                  </a:cubicBezTo>
                  <a:cubicBezTo>
                    <a:pt x="961698" y="953767"/>
                    <a:pt x="959150" y="945784"/>
                    <a:pt x="957451" y="937970"/>
                  </a:cubicBezTo>
                  <a:cubicBezTo>
                    <a:pt x="954904" y="925571"/>
                    <a:pt x="953545" y="913511"/>
                    <a:pt x="957961" y="901281"/>
                  </a:cubicBezTo>
                  <a:cubicBezTo>
                    <a:pt x="959150" y="897884"/>
                    <a:pt x="958980" y="894656"/>
                    <a:pt x="957621" y="891259"/>
                  </a:cubicBezTo>
                  <a:cubicBezTo>
                    <a:pt x="953884" y="881407"/>
                    <a:pt x="954054" y="871046"/>
                    <a:pt x="957112" y="861364"/>
                  </a:cubicBezTo>
                  <a:cubicBezTo>
                    <a:pt x="961868" y="845567"/>
                    <a:pt x="962547" y="829770"/>
                    <a:pt x="959829" y="813804"/>
                  </a:cubicBezTo>
                  <a:cubicBezTo>
                    <a:pt x="958980" y="809047"/>
                    <a:pt x="959660" y="804971"/>
                    <a:pt x="962547" y="801064"/>
                  </a:cubicBezTo>
                  <a:cubicBezTo>
                    <a:pt x="971210" y="789174"/>
                    <a:pt x="967813" y="780171"/>
                    <a:pt x="953205" y="776435"/>
                  </a:cubicBezTo>
                  <a:cubicBezTo>
                    <a:pt x="950487" y="775755"/>
                    <a:pt x="947600" y="775246"/>
                    <a:pt x="944882" y="774566"/>
                  </a:cubicBezTo>
                  <a:cubicBezTo>
                    <a:pt x="930953" y="770999"/>
                    <a:pt x="930614" y="770489"/>
                    <a:pt x="930784" y="756561"/>
                  </a:cubicBezTo>
                  <a:cubicBezTo>
                    <a:pt x="930784" y="752315"/>
                    <a:pt x="931293" y="748068"/>
                    <a:pt x="931463" y="743822"/>
                  </a:cubicBezTo>
                  <a:cubicBezTo>
                    <a:pt x="932992" y="712398"/>
                    <a:pt x="939786" y="681483"/>
                    <a:pt x="939107" y="650059"/>
                  </a:cubicBezTo>
                  <a:cubicBezTo>
                    <a:pt x="938767" y="637490"/>
                    <a:pt x="928406" y="630526"/>
                    <a:pt x="916685" y="635112"/>
                  </a:cubicBezTo>
                  <a:cubicBezTo>
                    <a:pt x="902587" y="640547"/>
                    <a:pt x="901228" y="639698"/>
                    <a:pt x="902077" y="624581"/>
                  </a:cubicBezTo>
                  <a:cubicBezTo>
                    <a:pt x="902077" y="623392"/>
                    <a:pt x="902247" y="622372"/>
                    <a:pt x="902417" y="621183"/>
                  </a:cubicBezTo>
                  <a:cubicBezTo>
                    <a:pt x="908702" y="596044"/>
                    <a:pt x="906154" y="570565"/>
                    <a:pt x="907173" y="545087"/>
                  </a:cubicBezTo>
                  <a:cubicBezTo>
                    <a:pt x="908022" y="521816"/>
                    <a:pt x="906324" y="499395"/>
                    <a:pt x="896132" y="478162"/>
                  </a:cubicBezTo>
                  <a:cubicBezTo>
                    <a:pt x="893584" y="472896"/>
                    <a:pt x="890697" y="467631"/>
                    <a:pt x="888489" y="462195"/>
                  </a:cubicBezTo>
                  <a:cubicBezTo>
                    <a:pt x="886620" y="457779"/>
                    <a:pt x="884412" y="452344"/>
                    <a:pt x="887300" y="448267"/>
                  </a:cubicBezTo>
                  <a:cubicBezTo>
                    <a:pt x="892396" y="441303"/>
                    <a:pt x="891376" y="433829"/>
                    <a:pt x="891376" y="426355"/>
                  </a:cubicBezTo>
                  <a:cubicBezTo>
                    <a:pt x="891376" y="415484"/>
                    <a:pt x="898850" y="411238"/>
                    <a:pt x="908702" y="416333"/>
                  </a:cubicBezTo>
                  <a:cubicBezTo>
                    <a:pt x="911759" y="417862"/>
                    <a:pt x="914817" y="420240"/>
                    <a:pt x="919233" y="418881"/>
                  </a:cubicBezTo>
                  <a:cubicBezTo>
                    <a:pt x="916515" y="411747"/>
                    <a:pt x="910401" y="405462"/>
                    <a:pt x="913798" y="397819"/>
                  </a:cubicBezTo>
                  <a:cubicBezTo>
                    <a:pt x="919233" y="385759"/>
                    <a:pt x="916855" y="373359"/>
                    <a:pt x="915836" y="361129"/>
                  </a:cubicBezTo>
                  <a:cubicBezTo>
                    <a:pt x="915326" y="354165"/>
                    <a:pt x="912779" y="346861"/>
                    <a:pt x="915157" y="340067"/>
                  </a:cubicBezTo>
                  <a:cubicBezTo>
                    <a:pt x="922460" y="318834"/>
                    <a:pt x="918724" y="294545"/>
                    <a:pt x="933501" y="275520"/>
                  </a:cubicBezTo>
                  <a:cubicBezTo>
                    <a:pt x="933841" y="258704"/>
                    <a:pt x="943693" y="243417"/>
                    <a:pt x="941315" y="225922"/>
                  </a:cubicBezTo>
                  <a:cubicBezTo>
                    <a:pt x="940296" y="218108"/>
                    <a:pt x="940805" y="210125"/>
                    <a:pt x="940635" y="202141"/>
                  </a:cubicBezTo>
                  <a:cubicBezTo>
                    <a:pt x="940466" y="188213"/>
                    <a:pt x="939616" y="173945"/>
                    <a:pt x="934521" y="161205"/>
                  </a:cubicBezTo>
                  <a:cubicBezTo>
                    <a:pt x="929765" y="148806"/>
                    <a:pt x="933162" y="133348"/>
                    <a:pt x="920592" y="124006"/>
                  </a:cubicBezTo>
                  <a:cubicBezTo>
                    <a:pt x="914307" y="119250"/>
                    <a:pt x="917704" y="111437"/>
                    <a:pt x="914477" y="105661"/>
                  </a:cubicBezTo>
                  <a:cubicBezTo>
                    <a:pt x="907683" y="93262"/>
                    <a:pt x="900379" y="80692"/>
                    <a:pt x="893415" y="67783"/>
                  </a:cubicBezTo>
                  <a:cubicBezTo>
                    <a:pt x="871673" y="27696"/>
                    <a:pt x="841098" y="1028"/>
                    <a:pt x="792858" y="9"/>
                  </a:cubicBezTo>
                  <a:cubicBezTo>
                    <a:pt x="784535" y="-161"/>
                    <a:pt x="778420" y="2047"/>
                    <a:pt x="773834" y="8332"/>
                  </a:cubicBezTo>
                  <a:cubicBezTo>
                    <a:pt x="769078" y="14957"/>
                    <a:pt x="764322" y="21751"/>
                    <a:pt x="760415" y="28885"/>
                  </a:cubicBezTo>
                  <a:cubicBezTo>
                    <a:pt x="755659" y="37718"/>
                    <a:pt x="750393" y="40266"/>
                    <a:pt x="741221" y="35849"/>
                  </a:cubicBezTo>
                  <a:cubicBezTo>
                    <a:pt x="735786" y="33132"/>
                    <a:pt x="730010" y="32112"/>
                    <a:pt x="724235" y="30923"/>
                  </a:cubicBezTo>
                  <a:cubicBezTo>
                    <a:pt x="701814" y="26677"/>
                    <a:pt x="679053" y="25828"/>
                    <a:pt x="656801" y="30074"/>
                  </a:cubicBezTo>
                  <a:cubicBezTo>
                    <a:pt x="628435" y="35510"/>
                    <a:pt x="605674" y="52156"/>
                    <a:pt x="585630" y="72029"/>
                  </a:cubicBezTo>
                  <a:cubicBezTo>
                    <a:pt x="576628" y="81032"/>
                    <a:pt x="569833" y="91903"/>
                    <a:pt x="566946" y="104812"/>
                  </a:cubicBezTo>
                  <a:cubicBezTo>
                    <a:pt x="560831" y="132669"/>
                    <a:pt x="561171" y="161035"/>
                    <a:pt x="560491" y="189232"/>
                  </a:cubicBezTo>
                  <a:cubicBezTo>
                    <a:pt x="560321" y="195347"/>
                    <a:pt x="560831" y="200952"/>
                    <a:pt x="563209" y="206558"/>
                  </a:cubicBezTo>
                  <a:cubicBezTo>
                    <a:pt x="570853" y="224223"/>
                    <a:pt x="569324" y="241888"/>
                    <a:pt x="563379" y="259554"/>
                  </a:cubicBezTo>
                  <a:cubicBezTo>
                    <a:pt x="561510" y="264989"/>
                    <a:pt x="561680" y="270764"/>
                    <a:pt x="561340" y="276370"/>
                  </a:cubicBezTo>
                  <a:cubicBezTo>
                    <a:pt x="560831" y="283334"/>
                    <a:pt x="563039" y="287750"/>
                    <a:pt x="570853" y="288260"/>
                  </a:cubicBezTo>
                  <a:cubicBezTo>
                    <a:pt x="580534" y="288939"/>
                    <a:pt x="584951" y="294205"/>
                    <a:pt x="584781" y="303887"/>
                  </a:cubicBezTo>
                  <a:cubicBezTo>
                    <a:pt x="584781" y="307624"/>
                    <a:pt x="585970" y="311021"/>
                    <a:pt x="590386" y="312380"/>
                  </a:cubicBezTo>
                  <a:cubicBezTo>
                    <a:pt x="604654" y="317136"/>
                    <a:pt x="606353" y="320533"/>
                    <a:pt x="601937" y="335311"/>
                  </a:cubicBezTo>
                  <a:cubicBezTo>
                    <a:pt x="601087" y="338198"/>
                    <a:pt x="600918" y="339897"/>
                    <a:pt x="603635" y="341595"/>
                  </a:cubicBezTo>
                  <a:cubicBezTo>
                    <a:pt x="610599" y="345842"/>
                    <a:pt x="613827" y="352466"/>
                    <a:pt x="616205" y="359940"/>
                  </a:cubicBezTo>
                  <a:cubicBezTo>
                    <a:pt x="619772" y="370981"/>
                    <a:pt x="626227" y="375397"/>
                    <a:pt x="637947" y="374888"/>
                  </a:cubicBezTo>
                  <a:cubicBezTo>
                    <a:pt x="645590" y="374548"/>
                    <a:pt x="653234" y="373869"/>
                    <a:pt x="660708" y="372510"/>
                  </a:cubicBezTo>
                  <a:cubicBezTo>
                    <a:pt x="671239" y="370641"/>
                    <a:pt x="679222" y="374208"/>
                    <a:pt x="685168" y="382362"/>
                  </a:cubicBezTo>
                  <a:cubicBezTo>
                    <a:pt x="689924" y="388646"/>
                    <a:pt x="694000" y="395441"/>
                    <a:pt x="698247" y="402065"/>
                  </a:cubicBezTo>
                  <a:cubicBezTo>
                    <a:pt x="705381" y="413106"/>
                    <a:pt x="705041" y="414975"/>
                    <a:pt x="694680" y="422788"/>
                  </a:cubicBezTo>
                  <a:cubicBezTo>
                    <a:pt x="693321" y="423807"/>
                    <a:pt x="691962" y="424826"/>
                    <a:pt x="690603" y="425846"/>
                  </a:cubicBezTo>
                  <a:cubicBezTo>
                    <a:pt x="675995" y="436547"/>
                    <a:pt x="664954" y="450305"/>
                    <a:pt x="656971" y="466442"/>
                  </a:cubicBezTo>
                  <a:cubicBezTo>
                    <a:pt x="651196" y="478162"/>
                    <a:pt x="649327" y="492091"/>
                    <a:pt x="637607" y="500414"/>
                  </a:cubicBezTo>
                  <a:cubicBezTo>
                    <a:pt x="635399" y="501942"/>
                    <a:pt x="635908" y="505000"/>
                    <a:pt x="635229" y="507378"/>
                  </a:cubicBezTo>
                  <a:cubicBezTo>
                    <a:pt x="632851" y="516890"/>
                    <a:pt x="633021" y="527251"/>
                    <a:pt x="628605" y="536084"/>
                  </a:cubicBezTo>
                  <a:cubicBezTo>
                    <a:pt x="619942" y="553919"/>
                    <a:pt x="611449" y="571754"/>
                    <a:pt x="601597" y="588910"/>
                  </a:cubicBezTo>
                  <a:cubicBezTo>
                    <a:pt x="587499" y="613200"/>
                    <a:pt x="576798" y="638169"/>
                    <a:pt x="576118" y="666876"/>
                  </a:cubicBezTo>
                  <a:cubicBezTo>
                    <a:pt x="575778" y="681993"/>
                    <a:pt x="568474" y="695752"/>
                    <a:pt x="566776" y="710699"/>
                  </a:cubicBezTo>
                  <a:cubicBezTo>
                    <a:pt x="563209" y="740424"/>
                    <a:pt x="558453" y="769980"/>
                    <a:pt x="552847" y="799535"/>
                  </a:cubicBezTo>
                  <a:cubicBezTo>
                    <a:pt x="551998" y="804291"/>
                    <a:pt x="550300" y="808878"/>
                    <a:pt x="547582" y="812784"/>
                  </a:cubicBezTo>
                  <a:cubicBezTo>
                    <a:pt x="543505" y="818390"/>
                    <a:pt x="539768" y="819579"/>
                    <a:pt x="532804" y="815332"/>
                  </a:cubicBezTo>
                  <a:cubicBezTo>
                    <a:pt x="517177" y="805990"/>
                    <a:pt x="505457" y="802253"/>
                    <a:pt x="491189" y="818220"/>
                  </a:cubicBezTo>
                  <a:cubicBezTo>
                    <a:pt x="482866" y="827392"/>
                    <a:pt x="472334" y="835545"/>
                    <a:pt x="458406" y="835885"/>
                  </a:cubicBezTo>
                  <a:cubicBezTo>
                    <a:pt x="440571" y="836395"/>
                    <a:pt x="425114" y="844038"/>
                    <a:pt x="411015" y="853720"/>
                  </a:cubicBezTo>
                  <a:cubicBezTo>
                    <a:pt x="404391" y="858307"/>
                    <a:pt x="400654" y="861024"/>
                    <a:pt x="394199" y="854400"/>
                  </a:cubicBezTo>
                  <a:cubicBezTo>
                    <a:pt x="388424" y="848625"/>
                    <a:pt x="379761" y="850153"/>
                    <a:pt x="375345" y="856948"/>
                  </a:cubicBezTo>
                  <a:cubicBezTo>
                    <a:pt x="372967" y="860854"/>
                    <a:pt x="370249" y="861874"/>
                    <a:pt x="367361" y="858646"/>
                  </a:cubicBezTo>
                  <a:cubicBezTo>
                    <a:pt x="362945" y="853550"/>
                    <a:pt x="359208" y="855759"/>
                    <a:pt x="355471" y="859156"/>
                  </a:cubicBezTo>
                  <a:cubicBezTo>
                    <a:pt x="352414" y="861704"/>
                    <a:pt x="349526" y="864421"/>
                    <a:pt x="346469" y="866800"/>
                  </a:cubicBezTo>
                  <a:cubicBezTo>
                    <a:pt x="337806" y="873934"/>
                    <a:pt x="329143" y="882427"/>
                    <a:pt x="318102" y="884125"/>
                  </a:cubicBezTo>
                  <a:cubicBezTo>
                    <a:pt x="303664" y="886333"/>
                    <a:pt x="289566" y="890240"/>
                    <a:pt x="274788" y="891259"/>
                  </a:cubicBezTo>
                  <a:cubicBezTo>
                    <a:pt x="256444" y="892618"/>
                    <a:pt x="237929" y="891599"/>
                    <a:pt x="219754" y="894487"/>
                  </a:cubicBezTo>
                  <a:cubicBezTo>
                    <a:pt x="214998" y="895166"/>
                    <a:pt x="213469" y="893128"/>
                    <a:pt x="211771" y="889391"/>
                  </a:cubicBezTo>
                  <a:cubicBezTo>
                    <a:pt x="203617" y="870706"/>
                    <a:pt x="195124" y="852192"/>
                    <a:pt x="186801" y="833677"/>
                  </a:cubicBezTo>
                  <a:cubicBezTo>
                    <a:pt x="153509" y="759449"/>
                    <a:pt x="120047" y="685220"/>
                    <a:pt x="87094" y="610992"/>
                  </a:cubicBezTo>
                  <a:cubicBezTo>
                    <a:pt x="84207" y="604707"/>
                    <a:pt x="81998" y="604367"/>
                    <a:pt x="76393" y="607255"/>
                  </a:cubicBezTo>
                  <a:cubicBezTo>
                    <a:pt x="52783" y="619485"/>
                    <a:pt x="29172" y="631545"/>
                    <a:pt x="5222" y="643095"/>
                  </a:cubicBezTo>
                  <a:cubicBezTo>
                    <a:pt x="-1063" y="646153"/>
                    <a:pt x="-893" y="648701"/>
                    <a:pt x="1655" y="654306"/>
                  </a:cubicBezTo>
                  <a:cubicBezTo>
                    <a:pt x="13036" y="678596"/>
                    <a:pt x="23907" y="703225"/>
                    <a:pt x="35117" y="727515"/>
                  </a:cubicBezTo>
                  <a:cubicBezTo>
                    <a:pt x="71807" y="807689"/>
                    <a:pt x="107477" y="888202"/>
                    <a:pt x="141789" y="969394"/>
                  </a:cubicBezTo>
                  <a:cubicBezTo>
                    <a:pt x="145696" y="978567"/>
                    <a:pt x="147904" y="986890"/>
                    <a:pt x="138561" y="994194"/>
                  </a:cubicBezTo>
                  <a:cubicBezTo>
                    <a:pt x="136863" y="995553"/>
                    <a:pt x="135674" y="997931"/>
                    <a:pt x="135334" y="999969"/>
                  </a:cubicBezTo>
                  <a:cubicBezTo>
                    <a:pt x="133975" y="1006254"/>
                    <a:pt x="129729" y="1009991"/>
                    <a:pt x="125143" y="1013897"/>
                  </a:cubicBezTo>
                  <a:cubicBezTo>
                    <a:pt x="107138" y="1029524"/>
                    <a:pt x="94568" y="1047529"/>
                    <a:pt x="96436" y="1073178"/>
                  </a:cubicBezTo>
                  <a:cubicBezTo>
                    <a:pt x="97456" y="1088466"/>
                    <a:pt x="96776" y="1103753"/>
                    <a:pt x="96946" y="1119040"/>
                  </a:cubicBezTo>
                  <a:cubicBezTo>
                    <a:pt x="96946" y="1122437"/>
                    <a:pt x="97286" y="1125835"/>
                    <a:pt x="98305" y="1129062"/>
                  </a:cubicBezTo>
                  <a:cubicBezTo>
                    <a:pt x="102381" y="1142141"/>
                    <a:pt x="104760" y="1155390"/>
                    <a:pt x="105779" y="1168979"/>
                  </a:cubicBezTo>
                  <a:cubicBezTo>
                    <a:pt x="108157" y="1200063"/>
                    <a:pt x="112063" y="1230977"/>
                    <a:pt x="120726" y="1260872"/>
                  </a:cubicBezTo>
                  <a:cubicBezTo>
                    <a:pt x="132277" y="1300959"/>
                    <a:pt x="144676" y="1340876"/>
                    <a:pt x="157076" y="1380793"/>
                  </a:cubicBezTo>
                  <a:cubicBezTo>
                    <a:pt x="163021" y="1399987"/>
                    <a:pt x="167268" y="1419521"/>
                    <a:pt x="171514" y="1439224"/>
                  </a:cubicBezTo>
                  <a:cubicBezTo>
                    <a:pt x="176610" y="1461985"/>
                    <a:pt x="176270" y="1483727"/>
                    <a:pt x="162512" y="1504110"/>
                  </a:cubicBezTo>
                  <a:cubicBezTo>
                    <a:pt x="154019" y="1516680"/>
                    <a:pt x="147394" y="1530609"/>
                    <a:pt x="140430" y="1544197"/>
                  </a:cubicBezTo>
                  <a:cubicBezTo>
                    <a:pt x="136693" y="1551501"/>
                    <a:pt x="131597" y="1556257"/>
                    <a:pt x="123274" y="1557786"/>
                  </a:cubicBezTo>
                  <a:cubicBezTo>
                    <a:pt x="113592" y="1559485"/>
                    <a:pt x="103910" y="1561693"/>
                    <a:pt x="94228" y="1563731"/>
                  </a:cubicBezTo>
                  <a:cubicBezTo>
                    <a:pt x="90661" y="1564580"/>
                    <a:pt x="87604" y="1565599"/>
                    <a:pt x="85226" y="1569167"/>
                  </a:cubicBezTo>
                  <a:cubicBezTo>
                    <a:pt x="78092" y="1579698"/>
                    <a:pt x="70108" y="1589550"/>
                    <a:pt x="59917" y="1597533"/>
                  </a:cubicBezTo>
                  <a:cubicBezTo>
                    <a:pt x="47007" y="1607724"/>
                    <a:pt x="44120" y="1620974"/>
                    <a:pt x="47347" y="1636940"/>
                  </a:cubicBezTo>
                  <a:cubicBezTo>
                    <a:pt x="51424" y="1656984"/>
                    <a:pt x="66202" y="1666156"/>
                    <a:pt x="82848" y="1670233"/>
                  </a:cubicBezTo>
                  <a:cubicBezTo>
                    <a:pt x="110874" y="1677197"/>
                    <a:pt x="139750" y="1680764"/>
                    <a:pt x="168626" y="1675668"/>
                  </a:cubicBezTo>
                  <a:cubicBezTo>
                    <a:pt x="197333" y="1670572"/>
                    <a:pt x="219754" y="1658003"/>
                    <a:pt x="225699" y="1626239"/>
                  </a:cubicBezTo>
                  <a:cubicBezTo>
                    <a:pt x="227398" y="1616897"/>
                    <a:pt x="233343" y="1609763"/>
                    <a:pt x="241496" y="1605007"/>
                  </a:cubicBezTo>
                  <a:cubicBezTo>
                    <a:pt x="251687" y="1599062"/>
                    <a:pt x="262389" y="1593626"/>
                    <a:pt x="272750" y="1588021"/>
                  </a:cubicBezTo>
                  <a:cubicBezTo>
                    <a:pt x="280733" y="1583774"/>
                    <a:pt x="282092" y="1584284"/>
                    <a:pt x="282092" y="1593966"/>
                  </a:cubicBezTo>
                  <a:cubicBezTo>
                    <a:pt x="282262" y="1610272"/>
                    <a:pt x="283621" y="1626749"/>
                    <a:pt x="279884" y="1643055"/>
                  </a:cubicBezTo>
                  <a:cubicBezTo>
                    <a:pt x="278355" y="1649340"/>
                    <a:pt x="284300" y="1652397"/>
                    <a:pt x="287698" y="1653417"/>
                  </a:cubicBezTo>
                  <a:cubicBezTo>
                    <a:pt x="292114" y="1654606"/>
                    <a:pt x="290925" y="1648830"/>
                    <a:pt x="291095" y="1645943"/>
                  </a:cubicBezTo>
                  <a:cubicBezTo>
                    <a:pt x="291944" y="1632184"/>
                    <a:pt x="292284" y="1618256"/>
                    <a:pt x="292963" y="1604327"/>
                  </a:cubicBezTo>
                  <a:cubicBezTo>
                    <a:pt x="293473" y="1595834"/>
                    <a:pt x="293813" y="1587511"/>
                    <a:pt x="295681" y="1579188"/>
                  </a:cubicBezTo>
                  <a:cubicBezTo>
                    <a:pt x="298229" y="1567638"/>
                    <a:pt x="305363" y="1558805"/>
                    <a:pt x="311648" y="1549633"/>
                  </a:cubicBezTo>
                  <a:cubicBezTo>
                    <a:pt x="318612" y="1539441"/>
                    <a:pt x="322349" y="1529250"/>
                    <a:pt x="316234" y="1517190"/>
                  </a:cubicBezTo>
                  <a:cubicBezTo>
                    <a:pt x="314535" y="1513962"/>
                    <a:pt x="315045" y="1510395"/>
                    <a:pt x="316743" y="1507338"/>
                  </a:cubicBezTo>
                  <a:cubicBezTo>
                    <a:pt x="323028" y="1495618"/>
                    <a:pt x="319631" y="1484916"/>
                    <a:pt x="313686" y="1474385"/>
                  </a:cubicBezTo>
                  <a:cubicBezTo>
                    <a:pt x="308760" y="1465553"/>
                    <a:pt x="300947" y="1459268"/>
                    <a:pt x="294662" y="1451794"/>
                  </a:cubicBezTo>
                  <a:cubicBezTo>
                    <a:pt x="290755" y="1447378"/>
                    <a:pt x="287528" y="1444490"/>
                    <a:pt x="281073" y="1446189"/>
                  </a:cubicBezTo>
                  <a:cubicBezTo>
                    <a:pt x="276317" y="1447378"/>
                    <a:pt x="272920" y="1444830"/>
                    <a:pt x="272071" y="1439734"/>
                  </a:cubicBezTo>
                  <a:cubicBezTo>
                    <a:pt x="271391" y="1436167"/>
                    <a:pt x="270882" y="1432430"/>
                    <a:pt x="270542" y="1428863"/>
                  </a:cubicBezTo>
                  <a:cubicBezTo>
                    <a:pt x="266975" y="1386738"/>
                    <a:pt x="275298" y="1345292"/>
                    <a:pt x="278355" y="1303677"/>
                  </a:cubicBezTo>
                  <a:cubicBezTo>
                    <a:pt x="280564" y="1273272"/>
                    <a:pt x="285829" y="1243037"/>
                    <a:pt x="285659" y="1212293"/>
                  </a:cubicBezTo>
                  <a:cubicBezTo>
                    <a:pt x="285659" y="1202101"/>
                    <a:pt x="285150" y="1191230"/>
                    <a:pt x="280564" y="1182398"/>
                  </a:cubicBezTo>
                  <a:cubicBezTo>
                    <a:pt x="274958" y="1171527"/>
                    <a:pt x="273769" y="1159806"/>
                    <a:pt x="269862" y="1148596"/>
                  </a:cubicBezTo>
                  <a:cubicBezTo>
                    <a:pt x="267315" y="1141292"/>
                    <a:pt x="270372" y="1137725"/>
                    <a:pt x="278016" y="1137725"/>
                  </a:cubicBezTo>
                  <a:cubicBezTo>
                    <a:pt x="289906" y="1137555"/>
                    <a:pt x="301796" y="1138404"/>
                    <a:pt x="313686" y="1138234"/>
                  </a:cubicBezTo>
                  <a:cubicBezTo>
                    <a:pt x="321160" y="1138064"/>
                    <a:pt x="324217" y="1140952"/>
                    <a:pt x="323708" y="1148596"/>
                  </a:cubicBezTo>
                  <a:cubicBezTo>
                    <a:pt x="323198" y="1159636"/>
                    <a:pt x="328803" y="1167280"/>
                    <a:pt x="337296" y="1174414"/>
                  </a:cubicBezTo>
                  <a:cubicBezTo>
                    <a:pt x="351055" y="1185625"/>
                    <a:pt x="368041" y="1187154"/>
                    <a:pt x="383668" y="1187663"/>
                  </a:cubicBezTo>
                  <a:cubicBezTo>
                    <a:pt x="424944" y="1189362"/>
                    <a:pt x="466049" y="1193269"/>
                    <a:pt x="507325" y="1194797"/>
                  </a:cubicBezTo>
                  <a:cubicBezTo>
                    <a:pt x="514120" y="1194967"/>
                    <a:pt x="517007" y="1197345"/>
                    <a:pt x="517007" y="1204309"/>
                  </a:cubicBezTo>
                  <a:cubicBezTo>
                    <a:pt x="516837" y="1234884"/>
                    <a:pt x="513100" y="1265289"/>
                    <a:pt x="509194" y="1295524"/>
                  </a:cubicBezTo>
                  <a:cubicBezTo>
                    <a:pt x="504947" y="1328986"/>
                    <a:pt x="502229" y="1362448"/>
                    <a:pt x="499851" y="1395910"/>
                  </a:cubicBezTo>
                  <a:cubicBezTo>
                    <a:pt x="499512" y="1401176"/>
                    <a:pt x="501210" y="1403724"/>
                    <a:pt x="506816" y="1404064"/>
                  </a:cubicBezTo>
                  <a:cubicBezTo>
                    <a:pt x="535522" y="1405592"/>
                    <a:pt x="564228" y="1410688"/>
                    <a:pt x="593104" y="1408140"/>
                  </a:cubicBezTo>
                  <a:cubicBezTo>
                    <a:pt x="597520" y="1407801"/>
                    <a:pt x="602107" y="1407970"/>
                    <a:pt x="606693" y="1407970"/>
                  </a:cubicBezTo>
                  <a:cubicBezTo>
                    <a:pt x="612128" y="1407970"/>
                    <a:pt x="615016" y="1410348"/>
                    <a:pt x="615016" y="1416293"/>
                  </a:cubicBezTo>
                  <a:cubicBezTo>
                    <a:pt x="614676" y="1439564"/>
                    <a:pt x="614506" y="1462665"/>
                    <a:pt x="614167" y="1485936"/>
                  </a:cubicBezTo>
                  <a:cubicBezTo>
                    <a:pt x="614167" y="1488484"/>
                    <a:pt x="614336" y="1491201"/>
                    <a:pt x="610430" y="1490861"/>
                  </a:cubicBezTo>
                  <a:cubicBezTo>
                    <a:pt x="593953" y="1489672"/>
                    <a:pt x="577137" y="1491541"/>
                    <a:pt x="560831" y="1486105"/>
                  </a:cubicBezTo>
                  <a:cubicBezTo>
                    <a:pt x="524991" y="1474046"/>
                    <a:pt x="488980" y="1462325"/>
                    <a:pt x="452801" y="1450945"/>
                  </a:cubicBezTo>
                  <a:cubicBezTo>
                    <a:pt x="438363" y="1446358"/>
                    <a:pt x="436154" y="1447717"/>
                    <a:pt x="429870" y="1458928"/>
                  </a:cubicBezTo>
                  <a:cubicBezTo>
                    <a:pt x="428341" y="1461646"/>
                    <a:pt x="428341" y="1464194"/>
                    <a:pt x="428341" y="1467081"/>
                  </a:cubicBezTo>
                  <a:cubicBezTo>
                    <a:pt x="428341" y="1479821"/>
                    <a:pt x="428511" y="1492560"/>
                    <a:pt x="428171" y="1505300"/>
                  </a:cubicBezTo>
                  <a:cubicBezTo>
                    <a:pt x="428001" y="1512264"/>
                    <a:pt x="428341" y="1518718"/>
                    <a:pt x="434626" y="1523474"/>
                  </a:cubicBezTo>
                  <a:cubicBezTo>
                    <a:pt x="437004" y="1525343"/>
                    <a:pt x="439042" y="1528570"/>
                    <a:pt x="438193" y="1531628"/>
                  </a:cubicBezTo>
                  <a:cubicBezTo>
                    <a:pt x="435645" y="1541479"/>
                    <a:pt x="440571" y="1547085"/>
                    <a:pt x="448214" y="1551671"/>
                  </a:cubicBezTo>
                  <a:cubicBezTo>
                    <a:pt x="450592" y="1553030"/>
                    <a:pt x="451951" y="1555238"/>
                    <a:pt x="451611" y="1557956"/>
                  </a:cubicBezTo>
                  <a:cubicBezTo>
                    <a:pt x="451272" y="1560843"/>
                    <a:pt x="448554" y="1560843"/>
                    <a:pt x="446346" y="1561523"/>
                  </a:cubicBezTo>
                  <a:cubicBezTo>
                    <a:pt x="414582" y="1569846"/>
                    <a:pt x="382988" y="1578679"/>
                    <a:pt x="350715" y="1584454"/>
                  </a:cubicBezTo>
                  <a:cubicBezTo>
                    <a:pt x="336277" y="1587002"/>
                    <a:pt x="327954" y="1598722"/>
                    <a:pt x="327954" y="1610782"/>
                  </a:cubicBezTo>
                  <a:cubicBezTo>
                    <a:pt x="327954" y="1623861"/>
                    <a:pt x="327784" y="1636770"/>
                    <a:pt x="327954" y="1649850"/>
                  </a:cubicBezTo>
                  <a:cubicBezTo>
                    <a:pt x="327954" y="1656984"/>
                    <a:pt x="330332" y="1662929"/>
                    <a:pt x="335428" y="1668194"/>
                  </a:cubicBezTo>
                  <a:cubicBezTo>
                    <a:pt x="340863" y="1673800"/>
                    <a:pt x="346639" y="1679575"/>
                    <a:pt x="346809" y="1688407"/>
                  </a:cubicBezTo>
                  <a:cubicBezTo>
                    <a:pt x="346809" y="1691125"/>
                    <a:pt x="349866" y="1692314"/>
                    <a:pt x="351904" y="1693673"/>
                  </a:cubicBezTo>
                  <a:cubicBezTo>
                    <a:pt x="363285" y="1701317"/>
                    <a:pt x="383498" y="1698259"/>
                    <a:pt x="395558" y="1687219"/>
                  </a:cubicBezTo>
                  <a:cubicBezTo>
                    <a:pt x="405919" y="1677706"/>
                    <a:pt x="408637" y="1664627"/>
                    <a:pt x="410166" y="1651888"/>
                  </a:cubicBezTo>
                  <a:cubicBezTo>
                    <a:pt x="411015" y="1643905"/>
                    <a:pt x="405070" y="1637450"/>
                    <a:pt x="398615" y="1632354"/>
                  </a:cubicBezTo>
                  <a:cubicBezTo>
                    <a:pt x="395728" y="1630146"/>
                    <a:pt x="394539" y="1626919"/>
                    <a:pt x="395388" y="1623182"/>
                  </a:cubicBezTo>
                  <a:cubicBezTo>
                    <a:pt x="396407" y="1619105"/>
                    <a:pt x="400314" y="1619785"/>
                    <a:pt x="403032" y="1619445"/>
                  </a:cubicBezTo>
                  <a:cubicBezTo>
                    <a:pt x="435645" y="1614349"/>
                    <a:pt x="468597" y="1611971"/>
                    <a:pt x="500701" y="1603478"/>
                  </a:cubicBezTo>
                  <a:cubicBezTo>
                    <a:pt x="522103" y="1597703"/>
                    <a:pt x="544694" y="1595665"/>
                    <a:pt x="566606" y="1591928"/>
                  </a:cubicBezTo>
                  <a:cubicBezTo>
                    <a:pt x="583082" y="1589210"/>
                    <a:pt x="599389" y="1584963"/>
                    <a:pt x="616205" y="1587341"/>
                  </a:cubicBezTo>
                  <a:cubicBezTo>
                    <a:pt x="626736" y="1588870"/>
                    <a:pt x="634719" y="1592947"/>
                    <a:pt x="638626" y="1604667"/>
                  </a:cubicBezTo>
                  <a:cubicBezTo>
                    <a:pt x="647629" y="1630655"/>
                    <a:pt x="655952" y="1656984"/>
                    <a:pt x="663935" y="1683312"/>
                  </a:cubicBezTo>
                  <a:cubicBezTo>
                    <a:pt x="668861" y="1699448"/>
                    <a:pt x="672938" y="1715075"/>
                    <a:pt x="667502" y="1731891"/>
                  </a:cubicBezTo>
                  <a:cubicBezTo>
                    <a:pt x="664954" y="1739875"/>
                    <a:pt x="665124" y="1748707"/>
                    <a:pt x="665634" y="1757200"/>
                  </a:cubicBezTo>
                  <a:cubicBezTo>
                    <a:pt x="666993" y="1780471"/>
                    <a:pt x="688735" y="1802043"/>
                    <a:pt x="712345" y="1803402"/>
                  </a:cubicBezTo>
                  <a:cubicBezTo>
                    <a:pt x="734257" y="1804591"/>
                    <a:pt x="759905" y="1784378"/>
                    <a:pt x="763642" y="1762976"/>
                  </a:cubicBezTo>
                  <a:cubicBezTo>
                    <a:pt x="765001" y="1755842"/>
                    <a:pt x="763642" y="1748877"/>
                    <a:pt x="760415" y="1742423"/>
                  </a:cubicBezTo>
                  <a:cubicBezTo>
                    <a:pt x="753791" y="1728664"/>
                    <a:pt x="742580" y="1719152"/>
                    <a:pt x="730860" y="1710319"/>
                  </a:cubicBezTo>
                  <a:cubicBezTo>
                    <a:pt x="728482" y="1708451"/>
                    <a:pt x="726783" y="1707092"/>
                    <a:pt x="725934" y="1704204"/>
                  </a:cubicBezTo>
                  <a:cubicBezTo>
                    <a:pt x="714553" y="1668024"/>
                    <a:pt x="702663" y="1632184"/>
                    <a:pt x="695189" y="1594985"/>
                  </a:cubicBezTo>
                  <a:cubicBezTo>
                    <a:pt x="692811" y="1583435"/>
                    <a:pt x="694000" y="1581906"/>
                    <a:pt x="705890" y="1581736"/>
                  </a:cubicBezTo>
                  <a:cubicBezTo>
                    <a:pt x="707929" y="1581736"/>
                    <a:pt x="709797" y="1582076"/>
                    <a:pt x="711835" y="1582246"/>
                  </a:cubicBezTo>
                  <a:cubicBezTo>
                    <a:pt x="735786" y="1584793"/>
                    <a:pt x="759566" y="1587681"/>
                    <a:pt x="783516" y="1589719"/>
                  </a:cubicBezTo>
                  <a:cubicBezTo>
                    <a:pt x="831756" y="1593626"/>
                    <a:pt x="879996" y="1596514"/>
                    <a:pt x="928236" y="1601270"/>
                  </a:cubicBezTo>
                  <a:cubicBezTo>
                    <a:pt x="948449" y="1603308"/>
                    <a:pt x="948449" y="1603138"/>
                    <a:pt x="942844" y="1623182"/>
                  </a:cubicBezTo>
                  <a:cubicBezTo>
                    <a:pt x="941315" y="1628617"/>
                    <a:pt x="939446" y="1634732"/>
                    <a:pt x="943353" y="1639488"/>
                  </a:cubicBezTo>
                  <a:cubicBezTo>
                    <a:pt x="947600" y="1644754"/>
                    <a:pt x="950148" y="1650529"/>
                    <a:pt x="951506" y="1656984"/>
                  </a:cubicBezTo>
                  <a:cubicBezTo>
                    <a:pt x="952356" y="1661060"/>
                    <a:pt x="954734" y="1662759"/>
                    <a:pt x="958980" y="1663778"/>
                  </a:cubicBezTo>
                  <a:cubicBezTo>
                    <a:pt x="969002" y="1665986"/>
                    <a:pt x="979193" y="1665816"/>
                    <a:pt x="989385" y="1666496"/>
                  </a:cubicBezTo>
                  <a:cubicBezTo>
                    <a:pt x="996179" y="1667005"/>
                    <a:pt x="999916" y="1664118"/>
                    <a:pt x="1002974" y="1659531"/>
                  </a:cubicBezTo>
                  <a:cubicBezTo>
                    <a:pt x="1012656" y="1645263"/>
                    <a:pt x="1014015" y="1629297"/>
                    <a:pt x="1010278" y="1613160"/>
                  </a:cubicBezTo>
                  <a:close/>
                  <a:moveTo>
                    <a:pt x="893245" y="959203"/>
                  </a:moveTo>
                  <a:cubicBezTo>
                    <a:pt x="900379" y="964808"/>
                    <a:pt x="906154" y="960732"/>
                    <a:pt x="911929" y="957674"/>
                  </a:cubicBezTo>
                  <a:cubicBezTo>
                    <a:pt x="921611" y="952748"/>
                    <a:pt x="921611" y="952578"/>
                    <a:pt x="923310" y="963110"/>
                  </a:cubicBezTo>
                  <a:cubicBezTo>
                    <a:pt x="929425" y="999459"/>
                    <a:pt x="935540" y="1035639"/>
                    <a:pt x="941655" y="1071989"/>
                  </a:cubicBezTo>
                  <a:cubicBezTo>
                    <a:pt x="942504" y="1076745"/>
                    <a:pt x="942674" y="1081501"/>
                    <a:pt x="943183" y="1086257"/>
                  </a:cubicBezTo>
                  <a:cubicBezTo>
                    <a:pt x="943013" y="1086257"/>
                    <a:pt x="942844" y="1086257"/>
                    <a:pt x="942504" y="1086257"/>
                  </a:cubicBezTo>
                  <a:cubicBezTo>
                    <a:pt x="942504" y="1090164"/>
                    <a:pt x="942674" y="1094241"/>
                    <a:pt x="942504" y="1098147"/>
                  </a:cubicBezTo>
                  <a:cubicBezTo>
                    <a:pt x="942334" y="1100865"/>
                    <a:pt x="940805" y="1103073"/>
                    <a:pt x="937748" y="1103073"/>
                  </a:cubicBezTo>
                  <a:cubicBezTo>
                    <a:pt x="934690" y="1103243"/>
                    <a:pt x="933501" y="1101205"/>
                    <a:pt x="932822" y="1098317"/>
                  </a:cubicBezTo>
                  <a:cubicBezTo>
                    <a:pt x="928066" y="1076066"/>
                    <a:pt x="919573" y="1054833"/>
                    <a:pt x="912269" y="1033261"/>
                  </a:cubicBezTo>
                  <a:cubicBezTo>
                    <a:pt x="905645" y="1013897"/>
                    <a:pt x="897152" y="995213"/>
                    <a:pt x="893245" y="974830"/>
                  </a:cubicBezTo>
                  <a:cubicBezTo>
                    <a:pt x="892565" y="970753"/>
                    <a:pt x="888828" y="967526"/>
                    <a:pt x="888998" y="962940"/>
                  </a:cubicBezTo>
                  <a:cubicBezTo>
                    <a:pt x="888998" y="960562"/>
                    <a:pt x="889508" y="956145"/>
                    <a:pt x="893245" y="959203"/>
                  </a:cubicBezTo>
                  <a:close/>
                </a:path>
              </a:pathLst>
            </a:custGeom>
            <a:solidFill>
              <a:srgbClr val="0070C0"/>
            </a:solidFill>
            <a:ln w="16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160E4F19-0B20-472D-986D-BFBD7EAB1171}"/>
              </a:ext>
            </a:extLst>
          </p:cNvPr>
          <p:cNvGrpSpPr/>
          <p:nvPr/>
        </p:nvGrpSpPr>
        <p:grpSpPr>
          <a:xfrm>
            <a:off x="300155" y="1781458"/>
            <a:ext cx="4511942" cy="4220224"/>
            <a:chOff x="29243" y="1819282"/>
            <a:chExt cx="4511942" cy="4220224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4BF9A1A0-ACED-4048-B955-E897E8BE33C2}"/>
                </a:ext>
              </a:extLst>
            </p:cNvPr>
            <p:cNvGrpSpPr/>
            <p:nvPr/>
          </p:nvGrpSpPr>
          <p:grpSpPr>
            <a:xfrm>
              <a:off x="29243" y="3499616"/>
              <a:ext cx="2336964" cy="603307"/>
              <a:chOff x="2254894" y="4283314"/>
              <a:chExt cx="2357001" cy="603307"/>
            </a:xfrm>
          </p:grpSpPr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5EFA2F4-6D13-4033-B969-489F4842C8DE}"/>
                  </a:ext>
                </a:extLst>
              </p:cNvPr>
              <p:cNvSpPr txBox="1"/>
              <p:nvPr/>
            </p:nvSpPr>
            <p:spPr>
              <a:xfrm>
                <a:off x="2254894" y="4560313"/>
                <a:ext cx="2357001" cy="3263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lnSpc>
                    <a:spcPct val="200000"/>
                  </a:lnSpc>
                </a:pPr>
                <a:r>
                  <a:rPr lang="en-US" sz="900" b="1" dirty="0"/>
                  <a:t>Operating System </a:t>
                </a:r>
                <a:r>
                  <a:rPr lang="en-US" sz="900" dirty="0"/>
                  <a:t>Selection and  </a:t>
                </a:r>
                <a:r>
                  <a:rPr lang="en-US" sz="900" b="1" dirty="0"/>
                  <a:t>Tuning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AEDDA6E-8395-4CB3-9E0D-13FAE9324816}"/>
                  </a:ext>
                </a:extLst>
              </p:cNvPr>
              <p:cNvSpPr txBox="1"/>
              <p:nvPr/>
            </p:nvSpPr>
            <p:spPr>
              <a:xfrm>
                <a:off x="2254897" y="4283314"/>
                <a:ext cx="233696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Operating System</a:t>
                </a:r>
                <a:endPara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CCF7700-7CEF-4125-9B1E-61990A07D387}"/>
                </a:ext>
              </a:extLst>
            </p:cNvPr>
            <p:cNvSpPr/>
            <p:nvPr/>
          </p:nvSpPr>
          <p:spPr>
            <a:xfrm>
              <a:off x="3277450" y="1823747"/>
              <a:ext cx="914400" cy="9144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B742A5A-FEF0-4305-9EED-2C46AEF05010}"/>
                </a:ext>
              </a:extLst>
            </p:cNvPr>
            <p:cNvSpPr/>
            <p:nvPr/>
          </p:nvSpPr>
          <p:spPr>
            <a:xfrm>
              <a:off x="2557931" y="3513507"/>
              <a:ext cx="914400" cy="9144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2F219CDA-EBB6-4E10-80E8-721811CF8D91}"/>
                </a:ext>
              </a:extLst>
            </p:cNvPr>
            <p:cNvSpPr/>
            <p:nvPr/>
          </p:nvSpPr>
          <p:spPr>
            <a:xfrm>
              <a:off x="3277450" y="5125106"/>
              <a:ext cx="914400" cy="9144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901DED47-1ECE-425E-A984-DD5C7015883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135952" y="2675752"/>
              <a:ext cx="405233" cy="648000"/>
            </a:xfrm>
            <a:prstGeom prst="straightConnector1">
              <a:avLst/>
            </a:prstGeom>
            <a:ln w="25400">
              <a:solidFill>
                <a:schemeClr val="accent4"/>
              </a:solidFill>
              <a:prstDash val="sysDot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FEFDB6FA-228A-406D-A1AA-00B8D9B6B168}"/>
                </a:ext>
              </a:extLst>
            </p:cNvPr>
            <p:cNvCxnSpPr/>
            <p:nvPr/>
          </p:nvCxnSpPr>
          <p:spPr>
            <a:xfrm flipH="1">
              <a:off x="3515984" y="3970707"/>
              <a:ext cx="648000" cy="2"/>
            </a:xfrm>
            <a:prstGeom prst="straightConnector1">
              <a:avLst/>
            </a:prstGeom>
            <a:ln w="25400">
              <a:solidFill>
                <a:schemeClr val="accent4"/>
              </a:solidFill>
              <a:prstDash val="sysDot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434DD6B-5F23-4CC7-9E47-024A4962D24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60483" y="4947528"/>
              <a:ext cx="380702" cy="317092"/>
            </a:xfrm>
            <a:prstGeom prst="straightConnector1">
              <a:avLst/>
            </a:prstGeom>
            <a:ln w="25400">
              <a:solidFill>
                <a:schemeClr val="accent4"/>
              </a:solidFill>
              <a:prstDash val="sysDot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6F76F4B0-6406-47A1-B4D3-BF1A63B59316}"/>
                </a:ext>
              </a:extLst>
            </p:cNvPr>
            <p:cNvGrpSpPr/>
            <p:nvPr/>
          </p:nvGrpSpPr>
          <p:grpSpPr>
            <a:xfrm>
              <a:off x="776883" y="1819282"/>
              <a:ext cx="2357003" cy="603307"/>
              <a:chOff x="2551705" y="4283314"/>
              <a:chExt cx="2357003" cy="603307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796F0AA-4C66-4C30-8749-5997E9E97E70}"/>
                  </a:ext>
                </a:extLst>
              </p:cNvPr>
              <p:cNvSpPr txBox="1"/>
              <p:nvPr/>
            </p:nvSpPr>
            <p:spPr>
              <a:xfrm>
                <a:off x="2551706" y="4560313"/>
                <a:ext cx="2357002" cy="3263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lnSpc>
                    <a:spcPct val="200000"/>
                  </a:lnSpc>
                </a:pPr>
                <a:r>
                  <a:rPr lang="en-US" sz="900" dirty="0"/>
                  <a:t>Choose better </a:t>
                </a:r>
                <a:r>
                  <a:rPr lang="en-US" sz="900" b="1" dirty="0"/>
                  <a:t>Hardware</a:t>
                </a:r>
                <a:r>
                  <a:rPr lang="en-US" sz="900" dirty="0"/>
                  <a:t> 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64EDBAA-AF9B-4E43-961A-C364E0736B32}"/>
                  </a:ext>
                </a:extLst>
              </p:cNvPr>
              <p:cNvSpPr txBox="1"/>
              <p:nvPr/>
            </p:nvSpPr>
            <p:spPr>
              <a:xfrm>
                <a:off x="2551705" y="4283314"/>
                <a:ext cx="233696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Hardware</a:t>
                </a:r>
                <a:endPara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EE45C7A8-61A6-4FFD-8304-6846FC691599}"/>
                </a:ext>
              </a:extLst>
            </p:cNvPr>
            <p:cNvGrpSpPr/>
            <p:nvPr/>
          </p:nvGrpSpPr>
          <p:grpSpPr>
            <a:xfrm>
              <a:off x="214685" y="5120641"/>
              <a:ext cx="2919201" cy="629340"/>
              <a:chOff x="1989507" y="4283314"/>
              <a:chExt cx="2919201" cy="629340"/>
            </a:xfrm>
          </p:grpSpPr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1F43100-99D3-4318-B232-D60E8CCA8208}"/>
                  </a:ext>
                </a:extLst>
              </p:cNvPr>
              <p:cNvSpPr txBox="1"/>
              <p:nvPr/>
            </p:nvSpPr>
            <p:spPr>
              <a:xfrm>
                <a:off x="1989507" y="4560313"/>
                <a:ext cx="2919201" cy="3523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lnSpc>
                    <a:spcPct val="200000"/>
                  </a:lnSpc>
                </a:pPr>
                <a:r>
                  <a:rPr lang="en-US" sz="1000" dirty="0"/>
                  <a:t>Choose </a:t>
                </a:r>
                <a:r>
                  <a:rPr lang="en-US" sz="1000" b="1" dirty="0"/>
                  <a:t>Database</a:t>
                </a:r>
                <a:r>
                  <a:rPr lang="en-US" sz="1000" dirty="0"/>
                  <a:t> Depend based on </a:t>
                </a:r>
                <a:r>
                  <a:rPr lang="en-US" sz="1000" b="1" dirty="0"/>
                  <a:t>Workload</a:t>
                </a:r>
                <a:r>
                  <a:rPr lang="en-US" sz="1000" dirty="0"/>
                  <a:t> 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2736BA0-DE6B-4653-9D9A-BDD2810BBA1B}"/>
                  </a:ext>
                </a:extLst>
              </p:cNvPr>
              <p:cNvSpPr txBox="1"/>
              <p:nvPr/>
            </p:nvSpPr>
            <p:spPr>
              <a:xfrm>
                <a:off x="2551705" y="4283314"/>
                <a:ext cx="233696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400" dirty="0"/>
                  <a:t>Workload</a:t>
                </a:r>
                <a:endPara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B9366259-0F23-4B10-825D-444C9C7BDE6B}"/>
              </a:ext>
            </a:extLst>
          </p:cNvPr>
          <p:cNvGrpSpPr/>
          <p:nvPr/>
        </p:nvGrpSpPr>
        <p:grpSpPr>
          <a:xfrm>
            <a:off x="7270961" y="1781458"/>
            <a:ext cx="4543549" cy="4220224"/>
            <a:chOff x="6871568" y="1802665"/>
            <a:chExt cx="4543549" cy="4220224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625A62DB-FA15-45E4-81C7-A16BBA07FFBB}"/>
                </a:ext>
              </a:extLst>
            </p:cNvPr>
            <p:cNvSpPr/>
            <p:nvPr/>
          </p:nvSpPr>
          <p:spPr>
            <a:xfrm>
              <a:off x="7983620" y="3508545"/>
              <a:ext cx="914400" cy="9144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650A25F7-805C-4681-B95A-AE75E0E754F5}"/>
                </a:ext>
              </a:extLst>
            </p:cNvPr>
            <p:cNvSpPr/>
            <p:nvPr/>
          </p:nvSpPr>
          <p:spPr>
            <a:xfrm>
              <a:off x="7126134" y="1807130"/>
              <a:ext cx="914400" cy="9144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579A4714-64D8-413B-B4E0-BED7B1E8CC93}"/>
                </a:ext>
              </a:extLst>
            </p:cNvPr>
            <p:cNvSpPr/>
            <p:nvPr/>
          </p:nvSpPr>
          <p:spPr>
            <a:xfrm>
              <a:off x="7126134" y="5108489"/>
              <a:ext cx="914400" cy="9144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Query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048BA501-0C4E-4F87-BCB3-F0462B9D5D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18505" y="2657720"/>
              <a:ext cx="338080" cy="648000"/>
            </a:xfrm>
            <a:prstGeom prst="straightConnector1">
              <a:avLst/>
            </a:prstGeom>
            <a:ln w="25400">
              <a:solidFill>
                <a:schemeClr val="accent3"/>
              </a:solidFill>
              <a:prstDash val="sysDot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FA20B7FB-3CBD-41E5-B854-FA495457D448}"/>
                </a:ext>
              </a:extLst>
            </p:cNvPr>
            <p:cNvCxnSpPr/>
            <p:nvPr/>
          </p:nvCxnSpPr>
          <p:spPr>
            <a:xfrm>
              <a:off x="7283472" y="3956794"/>
              <a:ext cx="648000" cy="2"/>
            </a:xfrm>
            <a:prstGeom prst="straightConnector1">
              <a:avLst/>
            </a:prstGeom>
            <a:ln w="25400">
              <a:solidFill>
                <a:schemeClr val="accent3"/>
              </a:solidFill>
              <a:prstDash val="sysDot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57D37E19-E43A-48ED-93A4-6CAD7263D6B7}"/>
                </a:ext>
              </a:extLst>
            </p:cNvPr>
            <p:cNvCxnSpPr>
              <a:cxnSpLocks/>
            </p:cNvCxnSpPr>
            <p:nvPr/>
          </p:nvCxnSpPr>
          <p:spPr>
            <a:xfrm>
              <a:off x="6871568" y="5037600"/>
              <a:ext cx="298306" cy="194553"/>
            </a:xfrm>
            <a:prstGeom prst="straightConnector1">
              <a:avLst/>
            </a:prstGeom>
            <a:ln w="25400">
              <a:solidFill>
                <a:schemeClr val="accent3"/>
              </a:solidFill>
              <a:prstDash val="sysDot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749FDE0F-BA24-4931-BF13-A2F894617E82}"/>
                </a:ext>
              </a:extLst>
            </p:cNvPr>
            <p:cNvGrpSpPr/>
            <p:nvPr/>
          </p:nvGrpSpPr>
          <p:grpSpPr>
            <a:xfrm>
              <a:off x="8189080" y="1802665"/>
              <a:ext cx="2485512" cy="523220"/>
              <a:chOff x="2551705" y="4283314"/>
              <a:chExt cx="2485512" cy="523220"/>
            </a:xfrm>
          </p:grpSpPr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1514F56D-C080-4588-8514-72C9E0591C6C}"/>
                  </a:ext>
                </a:extLst>
              </p:cNvPr>
              <p:cNvSpPr txBox="1"/>
              <p:nvPr/>
            </p:nvSpPr>
            <p:spPr>
              <a:xfrm>
                <a:off x="2551706" y="4560313"/>
                <a:ext cx="248551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Tune your database (PostgreSQL)</a:t>
                </a:r>
                <a:endPara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1EC49FB0-4B23-4236-90DC-0A1D1934DA6B}"/>
                  </a:ext>
                </a:extLst>
              </p:cNvPr>
              <p:cNvSpPr txBox="1"/>
              <p:nvPr/>
            </p:nvSpPr>
            <p:spPr>
              <a:xfrm>
                <a:off x="2551705" y="4283314"/>
                <a:ext cx="233696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Database</a:t>
                </a:r>
                <a:endPara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7DFADCFE-697E-44DF-A214-FE4A16C7B554}"/>
                </a:ext>
              </a:extLst>
            </p:cNvPr>
            <p:cNvGrpSpPr/>
            <p:nvPr/>
          </p:nvGrpSpPr>
          <p:grpSpPr>
            <a:xfrm>
              <a:off x="9078151" y="3474372"/>
              <a:ext cx="2336966" cy="523220"/>
              <a:chOff x="2551705" y="4283314"/>
              <a:chExt cx="2357003" cy="523220"/>
            </a:xfrm>
          </p:grpSpPr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0036224-AD22-4564-AD3B-FAC992BD67C2}"/>
                  </a:ext>
                </a:extLst>
              </p:cNvPr>
              <p:cNvSpPr txBox="1"/>
              <p:nvPr/>
            </p:nvSpPr>
            <p:spPr>
              <a:xfrm>
                <a:off x="2551707" y="4560313"/>
                <a:ext cx="235700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Tune client application</a:t>
                </a:r>
                <a:endPara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5434942-66FD-41DE-A369-E1E7FFCE3712}"/>
                  </a:ext>
                </a:extLst>
              </p:cNvPr>
              <p:cNvSpPr txBox="1"/>
              <p:nvPr/>
            </p:nvSpPr>
            <p:spPr>
              <a:xfrm>
                <a:off x="2551705" y="4283314"/>
                <a:ext cx="233696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Application</a:t>
                </a:r>
                <a:endPara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1A1B4DDD-097C-4BD7-B8C3-285BE6F03D0F}"/>
                </a:ext>
              </a:extLst>
            </p:cNvPr>
            <p:cNvGrpSpPr/>
            <p:nvPr/>
          </p:nvGrpSpPr>
          <p:grpSpPr>
            <a:xfrm>
              <a:off x="8189080" y="5104024"/>
              <a:ext cx="2357003" cy="523220"/>
              <a:chOff x="2551705" y="4283314"/>
              <a:chExt cx="2357003" cy="523220"/>
            </a:xfrm>
          </p:grpSpPr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948605A1-5C91-44BB-9682-1904472CA617}"/>
                  </a:ext>
                </a:extLst>
              </p:cNvPr>
              <p:cNvSpPr txBox="1"/>
              <p:nvPr/>
            </p:nvSpPr>
            <p:spPr>
              <a:xfrm>
                <a:off x="2551706" y="4560313"/>
                <a:ext cx="235700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Tune your query properly.</a:t>
                </a:r>
                <a:endPara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DB4440B3-BF30-4E06-8D8D-CB6BF01AD4CF}"/>
                  </a:ext>
                </a:extLst>
              </p:cNvPr>
              <p:cNvSpPr txBox="1"/>
              <p:nvPr/>
            </p:nvSpPr>
            <p:spPr>
              <a:xfrm>
                <a:off x="2551705" y="4283314"/>
                <a:ext cx="233696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rgbClr val="0070C0"/>
                    </a:solidFill>
                  </a:rPr>
                  <a:t>SELECT</a:t>
                </a:r>
                <a:r>
                  <a:rPr lang="en-US" sz="1400" dirty="0"/>
                  <a:t> * </a:t>
                </a:r>
                <a:r>
                  <a:rPr lang="en-US" sz="1400" dirty="0">
                    <a:solidFill>
                      <a:srgbClr val="0070C0"/>
                    </a:solidFill>
                  </a:rPr>
                  <a:t>FROM</a:t>
                </a:r>
                <a:r>
                  <a:rPr lang="en-US" sz="1400" dirty="0"/>
                  <a:t> foo</a:t>
                </a:r>
              </a:p>
            </p:txBody>
          </p:sp>
        </p:grpSp>
      </p:grpSp>
      <p:pic>
        <p:nvPicPr>
          <p:cNvPr id="66" name="Picture 65">
            <a:extLst>
              <a:ext uri="{FF2B5EF4-FFF2-40B4-BE49-F238E27FC236}">
                <a16:creationId xmlns:a16="http://schemas.microsoft.com/office/drawing/2014/main" id="{75C2E13B-EA01-F744-B19E-BA3E5BB585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974370" y="3584902"/>
            <a:ext cx="623346" cy="307777"/>
          </a:xfrm>
          <a:prstGeom prst="rect">
            <a:avLst/>
          </a:prstGeom>
          <a:ln>
            <a:noFill/>
          </a:ln>
        </p:spPr>
      </p:pic>
      <p:pic>
        <p:nvPicPr>
          <p:cNvPr id="67" name="Picture 66" descr="A close up of a building&#10;&#10;Description automatically generated">
            <a:extLst>
              <a:ext uri="{FF2B5EF4-FFF2-40B4-BE49-F238E27FC236}">
                <a16:creationId xmlns:a16="http://schemas.microsoft.com/office/drawing/2014/main" id="{F2C45E80-9720-7044-8817-191BD2ECAF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2993374" y="3944538"/>
            <a:ext cx="585337" cy="293436"/>
          </a:xfrm>
          <a:prstGeom prst="rect">
            <a:avLst/>
          </a:prstGeom>
          <a:ln>
            <a:noFill/>
          </a:ln>
        </p:spPr>
      </p:pic>
      <p:pic>
        <p:nvPicPr>
          <p:cNvPr id="4" name="Graphic 3" descr="Spinning Plates">
            <a:extLst>
              <a:ext uri="{FF2B5EF4-FFF2-40B4-BE49-F238E27FC236}">
                <a16:creationId xmlns:a16="http://schemas.microsoft.com/office/drawing/2014/main" id="{B5E20584-7FAC-7C44-9274-1C25332A176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709963" y="5248881"/>
            <a:ext cx="591197" cy="591197"/>
          </a:xfrm>
          <a:prstGeom prst="rect">
            <a:avLst/>
          </a:prstGeom>
        </p:spPr>
      </p:pic>
      <p:pic>
        <p:nvPicPr>
          <p:cNvPr id="6" name="Graphic 5" descr="Server">
            <a:extLst>
              <a:ext uri="{FF2B5EF4-FFF2-40B4-BE49-F238E27FC236}">
                <a16:creationId xmlns:a16="http://schemas.microsoft.com/office/drawing/2014/main" id="{09F84C07-CF03-2940-957B-BA85FC535DF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709963" y="1935911"/>
            <a:ext cx="553725" cy="553725"/>
          </a:xfrm>
          <a:prstGeom prst="rect">
            <a:avLst/>
          </a:prstGeom>
        </p:spPr>
      </p:pic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820DCF64-21F5-1D42-B0BB-080D6A9E76F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 flipH="1">
            <a:off x="7759720" y="1988151"/>
            <a:ext cx="494290" cy="509943"/>
          </a:xfrm>
          <a:prstGeom prst="rect">
            <a:avLst/>
          </a:prstGeom>
        </p:spPr>
      </p:pic>
      <p:sp>
        <p:nvSpPr>
          <p:cNvPr id="70" name="Donut 8">
            <a:extLst>
              <a:ext uri="{FF2B5EF4-FFF2-40B4-BE49-F238E27FC236}">
                <a16:creationId xmlns:a16="http://schemas.microsoft.com/office/drawing/2014/main" id="{65B8DA80-9F62-3B4B-8C7A-E35CD0F71231}"/>
              </a:ext>
            </a:extLst>
          </p:cNvPr>
          <p:cNvSpPr/>
          <p:nvPr/>
        </p:nvSpPr>
        <p:spPr>
          <a:xfrm>
            <a:off x="8588479" y="3631590"/>
            <a:ext cx="486216" cy="581184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7308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C1944E2-81B4-1140-A5F2-80BDC8844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  <a:cs typeface="Arial" pitchFamily="34" charset="0"/>
                <a:sym typeface="Arial"/>
              </a:rPr>
              <a:t>PostgreSQL Modules</a:t>
            </a:r>
            <a:endParaRPr lang="en-PK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4507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5C8D661-40D1-B646-93D0-3C6CE3E186EB}"/>
                  </a:ext>
                </a:extLst>
              </p14:cNvPr>
              <p14:cNvContentPartPr/>
              <p14:nvPr/>
            </p14:nvContentPartPr>
            <p14:xfrm>
              <a:off x="9661244" y="-320693"/>
              <a:ext cx="480" cy="4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5C8D661-40D1-B646-93D0-3C6CE3E186E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637244" y="-344693"/>
                <a:ext cx="48000" cy="4800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943FEB13-38FA-734E-B9AB-FD1D59A7D0E6}"/>
              </a:ext>
            </a:extLst>
          </p:cNvPr>
          <p:cNvSpPr/>
          <p:nvPr/>
        </p:nvSpPr>
        <p:spPr>
          <a:xfrm>
            <a:off x="96000" y="1124719"/>
            <a:ext cx="12000000" cy="5291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33" dirty="0">
              <a:solidFill>
                <a:schemeClr val="tx1">
                  <a:lumMod val="65000"/>
                  <a:lumOff val="35000"/>
                </a:schemeClr>
              </a:solidFill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3218A2-4E60-B048-A64F-7669A1827ECF}"/>
              </a:ext>
            </a:extLst>
          </p:cNvPr>
          <p:cNvSpPr/>
          <p:nvPr/>
        </p:nvSpPr>
        <p:spPr>
          <a:xfrm>
            <a:off x="158496" y="1185680"/>
            <a:ext cx="5937505" cy="803065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33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EE69F9-8582-184A-A183-04DFB8E98C46}"/>
              </a:ext>
            </a:extLst>
          </p:cNvPr>
          <p:cNvSpPr/>
          <p:nvPr/>
        </p:nvSpPr>
        <p:spPr>
          <a:xfrm>
            <a:off x="146253" y="2071650"/>
            <a:ext cx="5937492" cy="2185263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33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D2E5D78-0D3E-4F43-8969-EFD8A8E0E22D}"/>
              </a:ext>
            </a:extLst>
          </p:cNvPr>
          <p:cNvSpPr/>
          <p:nvPr/>
        </p:nvSpPr>
        <p:spPr>
          <a:xfrm>
            <a:off x="6178270" y="3842064"/>
            <a:ext cx="5874997" cy="2481097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33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B5622E1-3152-1842-95C7-7FC5C3E05E93}"/>
              </a:ext>
            </a:extLst>
          </p:cNvPr>
          <p:cNvSpPr/>
          <p:nvPr/>
        </p:nvSpPr>
        <p:spPr>
          <a:xfrm>
            <a:off x="158477" y="4308608"/>
            <a:ext cx="5937473" cy="2022097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33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FF23EF4-43C4-6645-9FE0-CCFFCD88762D}"/>
              </a:ext>
            </a:extLst>
          </p:cNvPr>
          <p:cNvSpPr/>
          <p:nvPr/>
        </p:nvSpPr>
        <p:spPr>
          <a:xfrm>
            <a:off x="6158474" y="1210063"/>
            <a:ext cx="5875005" cy="2546656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33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74B73CC-83F0-3146-9975-7424F594B651}"/>
              </a:ext>
            </a:extLst>
          </p:cNvPr>
          <p:cNvSpPr txBox="1"/>
          <p:nvPr/>
        </p:nvSpPr>
        <p:spPr>
          <a:xfrm>
            <a:off x="95974" y="1153330"/>
            <a:ext cx="707245" cy="2974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333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4D9ADA0-B756-2F4C-A4B6-3A0FFA5645D3}"/>
              </a:ext>
            </a:extLst>
          </p:cNvPr>
          <p:cNvSpPr txBox="1"/>
          <p:nvPr/>
        </p:nvSpPr>
        <p:spPr>
          <a:xfrm>
            <a:off x="131139" y="2086534"/>
            <a:ext cx="979755" cy="2974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333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F4D9626-2356-E04B-B2E4-1FC9C237425C}"/>
              </a:ext>
            </a:extLst>
          </p:cNvPr>
          <p:cNvSpPr txBox="1"/>
          <p:nvPr/>
        </p:nvSpPr>
        <p:spPr>
          <a:xfrm>
            <a:off x="6095952" y="1164962"/>
            <a:ext cx="1773306" cy="2974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333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PostgreSQL Memory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3E4F5D4-3A41-304C-B8DF-D263B697853A}"/>
              </a:ext>
            </a:extLst>
          </p:cNvPr>
          <p:cNvSpPr txBox="1"/>
          <p:nvPr/>
        </p:nvSpPr>
        <p:spPr>
          <a:xfrm>
            <a:off x="6133996" y="3846309"/>
            <a:ext cx="1343638" cy="2974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333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Kernel Memory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50893AB-7CE9-1C4E-A6F7-662388BF279D}"/>
              </a:ext>
            </a:extLst>
          </p:cNvPr>
          <p:cNvSpPr txBox="1"/>
          <p:nvPr/>
        </p:nvSpPr>
        <p:spPr>
          <a:xfrm>
            <a:off x="131139" y="4308607"/>
            <a:ext cx="1560042" cy="2974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333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Disk Management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D066312-88F4-5747-B7AA-0E795831AB7A}"/>
              </a:ext>
            </a:extLst>
          </p:cNvPr>
          <p:cNvSpPr/>
          <p:nvPr/>
        </p:nvSpPr>
        <p:spPr>
          <a:xfrm>
            <a:off x="2160000" y="3814603"/>
            <a:ext cx="1824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3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Background Writer</a:t>
            </a:r>
            <a:endParaRPr lang="en-US" sz="1333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2D614A5-B3D8-C945-88AD-471DE20CAE80}"/>
              </a:ext>
            </a:extLst>
          </p:cNvPr>
          <p:cNvSpPr/>
          <p:nvPr/>
        </p:nvSpPr>
        <p:spPr>
          <a:xfrm>
            <a:off x="6247398" y="1572784"/>
            <a:ext cx="2950191" cy="7539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3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Shared Buffers</a:t>
            </a:r>
          </a:p>
          <a:p>
            <a:pPr algn="ctr"/>
            <a:r>
              <a:rPr lang="en-US" sz="1333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Default </a:t>
            </a:r>
            <a:r>
              <a:rPr lang="en-US" sz="1333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128MB</a:t>
            </a:r>
            <a:endParaRPr lang="en-US" sz="1333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F53FE78-2BB0-9A4E-BD71-DA305C6F6B9D}"/>
              </a:ext>
            </a:extLst>
          </p:cNvPr>
          <p:cNvSpPr/>
          <p:nvPr/>
        </p:nvSpPr>
        <p:spPr>
          <a:xfrm>
            <a:off x="9327930" y="1284768"/>
            <a:ext cx="2568924" cy="10771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33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336EB24-3C26-384F-9490-25B5782F589E}"/>
              </a:ext>
            </a:extLst>
          </p:cNvPr>
          <p:cNvSpPr/>
          <p:nvPr/>
        </p:nvSpPr>
        <p:spPr>
          <a:xfrm>
            <a:off x="9428497" y="1607835"/>
            <a:ext cx="1845057" cy="14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33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EB084DF-F43A-3540-9E95-736B27E2553D}"/>
              </a:ext>
            </a:extLst>
          </p:cNvPr>
          <p:cNvSpPr/>
          <p:nvPr/>
        </p:nvSpPr>
        <p:spPr>
          <a:xfrm>
            <a:off x="9660056" y="1846923"/>
            <a:ext cx="1845057" cy="14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33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BB1B348-DC4C-2848-AFD4-09F02192424C}"/>
              </a:ext>
            </a:extLst>
          </p:cNvPr>
          <p:cNvSpPr/>
          <p:nvPr/>
        </p:nvSpPr>
        <p:spPr>
          <a:xfrm>
            <a:off x="2160000" y="3363906"/>
            <a:ext cx="1824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3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WAL Writer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E25140A-14A3-CA40-9688-5A55995E7434}"/>
              </a:ext>
            </a:extLst>
          </p:cNvPr>
          <p:cNvSpPr/>
          <p:nvPr/>
        </p:nvSpPr>
        <p:spPr>
          <a:xfrm>
            <a:off x="240000" y="3824171"/>
            <a:ext cx="1824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3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Checkpointer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483B0C3-0953-464F-A643-1B099AB3CA7A}"/>
              </a:ext>
            </a:extLst>
          </p:cNvPr>
          <p:cNvSpPr/>
          <p:nvPr/>
        </p:nvSpPr>
        <p:spPr>
          <a:xfrm>
            <a:off x="4135397" y="3363906"/>
            <a:ext cx="1824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3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Archiver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BEC8CD8-A574-B14B-AA30-93751CBA78B4}"/>
              </a:ext>
            </a:extLst>
          </p:cNvPr>
          <p:cNvSpPr/>
          <p:nvPr/>
        </p:nvSpPr>
        <p:spPr>
          <a:xfrm>
            <a:off x="4135397" y="3821895"/>
            <a:ext cx="1824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3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Logger</a:t>
            </a:r>
            <a:endParaRPr lang="en-US" sz="1333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4AAF725-078D-1F40-BCD7-0F25AE82B636}"/>
              </a:ext>
            </a:extLst>
          </p:cNvPr>
          <p:cNvSpPr/>
          <p:nvPr/>
        </p:nvSpPr>
        <p:spPr>
          <a:xfrm>
            <a:off x="239999" y="2432522"/>
            <a:ext cx="1824000" cy="12913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3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Postmaster</a:t>
            </a:r>
          </a:p>
          <a:p>
            <a:pPr algn="ctr"/>
            <a:r>
              <a:rPr lang="en-US" sz="1333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Port = 5432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9007CBF-4B38-8D49-B34F-559003CAC21E}"/>
              </a:ext>
            </a:extLst>
          </p:cNvPr>
          <p:cNvSpPr/>
          <p:nvPr/>
        </p:nvSpPr>
        <p:spPr>
          <a:xfrm>
            <a:off x="2160000" y="2432522"/>
            <a:ext cx="1824000" cy="8591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3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Postgres</a:t>
            </a:r>
            <a:endParaRPr lang="en-US" sz="1333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B5AB496-711C-6447-BB22-06D06962BD27}"/>
              </a:ext>
            </a:extLst>
          </p:cNvPr>
          <p:cNvSpPr/>
          <p:nvPr/>
        </p:nvSpPr>
        <p:spPr>
          <a:xfrm>
            <a:off x="4135397" y="2432522"/>
            <a:ext cx="1824000" cy="8046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3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Postgres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EC8FBE3-8CA1-354F-A68A-C3D63E96340A}"/>
              </a:ext>
            </a:extLst>
          </p:cNvPr>
          <p:cNvSpPr/>
          <p:nvPr/>
        </p:nvSpPr>
        <p:spPr>
          <a:xfrm>
            <a:off x="239999" y="1518394"/>
            <a:ext cx="1824000" cy="3623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3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 </a:t>
            </a:r>
            <a:r>
              <a:rPr lang="en-US" sz="1333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psql</a:t>
            </a:r>
            <a:endParaRPr lang="en-US" sz="1333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AFA166F-6E83-5A44-9638-B92C0DD170A3}"/>
              </a:ext>
            </a:extLst>
          </p:cNvPr>
          <p:cNvSpPr/>
          <p:nvPr/>
        </p:nvSpPr>
        <p:spPr>
          <a:xfrm>
            <a:off x="2159999" y="1513495"/>
            <a:ext cx="1824000" cy="3623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3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 </a:t>
            </a:r>
            <a:r>
              <a:rPr lang="en-US" sz="1333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JDBC</a:t>
            </a:r>
            <a:endParaRPr lang="en-US" sz="1333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CB90949-E0FF-A24C-BDE0-8E342B0EB8C5}"/>
              </a:ext>
            </a:extLst>
          </p:cNvPr>
          <p:cNvSpPr/>
          <p:nvPr/>
        </p:nvSpPr>
        <p:spPr>
          <a:xfrm>
            <a:off x="4135397" y="1515042"/>
            <a:ext cx="1824000" cy="3623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3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 - ODBC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42B254A-3EDC-CC45-8B90-52E8879FDC34}"/>
              </a:ext>
            </a:extLst>
          </p:cNvPr>
          <p:cNvSpPr/>
          <p:nvPr/>
        </p:nvSpPr>
        <p:spPr>
          <a:xfrm>
            <a:off x="311999" y="4996003"/>
            <a:ext cx="168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3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base/ Datafiles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C968A9A-D6E5-D34E-81B4-3E319F577741}"/>
              </a:ext>
            </a:extLst>
          </p:cNvPr>
          <p:cNvSpPr/>
          <p:nvPr/>
        </p:nvSpPr>
        <p:spPr>
          <a:xfrm>
            <a:off x="302380" y="5463971"/>
            <a:ext cx="168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pg_wal</a:t>
            </a:r>
            <a:r>
              <a:rPr lang="en-US" sz="1333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 WAL files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DC1575F-E05C-1642-961C-B8905075DAA5}"/>
              </a:ext>
            </a:extLst>
          </p:cNvPr>
          <p:cNvSpPr/>
          <p:nvPr/>
        </p:nvSpPr>
        <p:spPr>
          <a:xfrm>
            <a:off x="2160000" y="4991630"/>
            <a:ext cx="168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3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global</a:t>
            </a:r>
            <a:endParaRPr lang="en-US" sz="1333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37CE3D1-3DD1-6640-A55D-618454C66C4F}"/>
              </a:ext>
            </a:extLst>
          </p:cNvPr>
          <p:cNvSpPr/>
          <p:nvPr/>
        </p:nvSpPr>
        <p:spPr>
          <a:xfrm>
            <a:off x="2160000" y="5463971"/>
            <a:ext cx="168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3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Configuration Files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32FEFDD-A035-4442-AAD1-FCF479D24A91}"/>
              </a:ext>
            </a:extLst>
          </p:cNvPr>
          <p:cNvSpPr/>
          <p:nvPr/>
        </p:nvSpPr>
        <p:spPr>
          <a:xfrm>
            <a:off x="4135397" y="4596679"/>
            <a:ext cx="1824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3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 Spaces</a:t>
            </a:r>
            <a:endParaRPr lang="en-US" sz="1333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B16A7A0-BA55-314D-8586-5DE77DEF14A9}"/>
              </a:ext>
            </a:extLst>
          </p:cNvPr>
          <p:cNvSpPr/>
          <p:nvPr/>
        </p:nvSpPr>
        <p:spPr>
          <a:xfrm>
            <a:off x="240000" y="4607418"/>
            <a:ext cx="3773907" cy="1319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33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A089D7D-7071-1345-A1DA-BD5FE4BDC40F}"/>
              </a:ext>
            </a:extLst>
          </p:cNvPr>
          <p:cNvSpPr txBox="1"/>
          <p:nvPr/>
        </p:nvSpPr>
        <p:spPr>
          <a:xfrm>
            <a:off x="194117" y="4570543"/>
            <a:ext cx="955967" cy="2974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333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$PGDATA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BC2289C-0C92-FF44-82B3-95F7208912F0}"/>
              </a:ext>
            </a:extLst>
          </p:cNvPr>
          <p:cNvSpPr/>
          <p:nvPr/>
        </p:nvSpPr>
        <p:spPr>
          <a:xfrm>
            <a:off x="230992" y="6050234"/>
            <a:ext cx="4572656" cy="21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3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/dev/sda</a:t>
            </a:r>
            <a:endParaRPr lang="en-US" sz="1333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290ADA03-C55E-8B43-BC70-62794BB434DF}"/>
              </a:ext>
            </a:extLst>
          </p:cNvPr>
          <p:cNvSpPr/>
          <p:nvPr/>
        </p:nvSpPr>
        <p:spPr>
          <a:xfrm>
            <a:off x="4846299" y="6050234"/>
            <a:ext cx="1172016" cy="21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3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/dev/sdb</a:t>
            </a:r>
            <a:endParaRPr lang="en-US" sz="1333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3034955-B5E2-BA4F-A89B-6197B57D2CDA}"/>
              </a:ext>
            </a:extLst>
          </p:cNvPr>
          <p:cNvSpPr/>
          <p:nvPr/>
        </p:nvSpPr>
        <p:spPr>
          <a:xfrm>
            <a:off x="6382781" y="4509285"/>
            <a:ext cx="1869831" cy="16705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33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F9DC146-381E-AB4A-928E-C4A318379018}"/>
              </a:ext>
            </a:extLst>
          </p:cNvPr>
          <p:cNvSpPr/>
          <p:nvPr/>
        </p:nvSpPr>
        <p:spPr>
          <a:xfrm>
            <a:off x="6247398" y="2396823"/>
            <a:ext cx="2950191" cy="7539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3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WAL Buffers</a:t>
            </a:r>
          </a:p>
          <a:p>
            <a:pPr algn="ctr"/>
            <a:r>
              <a:rPr lang="en-US" sz="1333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Default </a:t>
            </a:r>
            <a:r>
              <a:rPr lang="en-US" sz="1333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16MB</a:t>
            </a:r>
            <a:endParaRPr lang="en-US" sz="1333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29AF777-F082-244C-95D5-4E1116E170AF}"/>
              </a:ext>
            </a:extLst>
          </p:cNvPr>
          <p:cNvSpPr/>
          <p:nvPr/>
        </p:nvSpPr>
        <p:spPr>
          <a:xfrm>
            <a:off x="9801214" y="2105427"/>
            <a:ext cx="1845057" cy="14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33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135C86A-9100-964E-9C94-356B9BD4175D}"/>
              </a:ext>
            </a:extLst>
          </p:cNvPr>
          <p:cNvSpPr/>
          <p:nvPr/>
        </p:nvSpPr>
        <p:spPr>
          <a:xfrm>
            <a:off x="9327931" y="1237429"/>
            <a:ext cx="2000316" cy="2974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3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work_mem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FFD0EB4-588F-1E4F-8589-BCA5D1609231}"/>
              </a:ext>
            </a:extLst>
          </p:cNvPr>
          <p:cNvSpPr/>
          <p:nvPr/>
        </p:nvSpPr>
        <p:spPr>
          <a:xfrm>
            <a:off x="9327931" y="2451914"/>
            <a:ext cx="2568923" cy="10771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33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B6CAB98-86B7-E148-81F8-3C75424F425B}"/>
              </a:ext>
            </a:extLst>
          </p:cNvPr>
          <p:cNvSpPr/>
          <p:nvPr/>
        </p:nvSpPr>
        <p:spPr>
          <a:xfrm>
            <a:off x="9428497" y="2774980"/>
            <a:ext cx="1845057" cy="14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33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F46A3CA5-0487-3A46-B643-79D40129AC78}"/>
              </a:ext>
            </a:extLst>
          </p:cNvPr>
          <p:cNvSpPr/>
          <p:nvPr/>
        </p:nvSpPr>
        <p:spPr>
          <a:xfrm>
            <a:off x="9660054" y="3014808"/>
            <a:ext cx="1845057" cy="14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33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2F4FEC1-08BB-B146-B82A-ED88DEB0DFD7}"/>
              </a:ext>
            </a:extLst>
          </p:cNvPr>
          <p:cNvSpPr/>
          <p:nvPr/>
        </p:nvSpPr>
        <p:spPr>
          <a:xfrm>
            <a:off x="9801214" y="3272572"/>
            <a:ext cx="1845057" cy="14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33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05D03B0-FDC8-CE4A-A97A-4DA89FEC0482}"/>
              </a:ext>
            </a:extLst>
          </p:cNvPr>
          <p:cNvSpPr/>
          <p:nvPr/>
        </p:nvSpPr>
        <p:spPr>
          <a:xfrm>
            <a:off x="9327931" y="2404575"/>
            <a:ext cx="2000316" cy="2974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3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maintancework_mem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5CB8C391-5AA1-144A-BDCD-6B818B55DA38}"/>
              </a:ext>
            </a:extLst>
          </p:cNvPr>
          <p:cNvCxnSpPr>
            <a:cxnSpLocks/>
            <a:stCxn id="61" idx="1"/>
            <a:endCxn id="61" idx="3"/>
          </p:cNvCxnSpPr>
          <p:nvPr/>
        </p:nvCxnSpPr>
        <p:spPr>
          <a:xfrm>
            <a:off x="6382781" y="5344559"/>
            <a:ext cx="186983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AB66DB2E-90D7-284F-8650-2DC2F2C07F76}"/>
              </a:ext>
            </a:extLst>
          </p:cNvPr>
          <p:cNvCxnSpPr/>
          <p:nvPr/>
        </p:nvCxnSpPr>
        <p:spPr>
          <a:xfrm>
            <a:off x="6382781" y="4648795"/>
            <a:ext cx="186983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135E1D23-937F-9841-9D50-12E5850E3C9E}"/>
              </a:ext>
            </a:extLst>
          </p:cNvPr>
          <p:cNvCxnSpPr/>
          <p:nvPr/>
        </p:nvCxnSpPr>
        <p:spPr>
          <a:xfrm>
            <a:off x="6382779" y="5762790"/>
            <a:ext cx="186983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32D43906-A054-E440-95F0-AF4F8132DAA4}"/>
              </a:ext>
            </a:extLst>
          </p:cNvPr>
          <p:cNvCxnSpPr/>
          <p:nvPr/>
        </p:nvCxnSpPr>
        <p:spPr>
          <a:xfrm>
            <a:off x="6382779" y="4788044"/>
            <a:ext cx="186983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A8A712BA-DD31-E945-BA6B-C68E0D2D693D}"/>
              </a:ext>
            </a:extLst>
          </p:cNvPr>
          <p:cNvCxnSpPr/>
          <p:nvPr/>
        </p:nvCxnSpPr>
        <p:spPr>
          <a:xfrm>
            <a:off x="6382779" y="4927294"/>
            <a:ext cx="186983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5F123982-2B06-594E-B124-B08C29343E11}"/>
              </a:ext>
            </a:extLst>
          </p:cNvPr>
          <p:cNvCxnSpPr/>
          <p:nvPr/>
        </p:nvCxnSpPr>
        <p:spPr>
          <a:xfrm>
            <a:off x="6382779" y="5066543"/>
            <a:ext cx="186983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E6FE320D-DA56-1148-AA4B-661EB6F9CEA1}"/>
              </a:ext>
            </a:extLst>
          </p:cNvPr>
          <p:cNvCxnSpPr/>
          <p:nvPr/>
        </p:nvCxnSpPr>
        <p:spPr>
          <a:xfrm>
            <a:off x="6382779" y="5205792"/>
            <a:ext cx="186983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433FD381-C47E-A747-8B6D-639ABC73EC81}"/>
              </a:ext>
            </a:extLst>
          </p:cNvPr>
          <p:cNvCxnSpPr/>
          <p:nvPr/>
        </p:nvCxnSpPr>
        <p:spPr>
          <a:xfrm>
            <a:off x="6382779" y="5345042"/>
            <a:ext cx="186983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A3B87EF5-8B31-AC47-9BA1-CE6C76EE3077}"/>
              </a:ext>
            </a:extLst>
          </p:cNvPr>
          <p:cNvCxnSpPr/>
          <p:nvPr/>
        </p:nvCxnSpPr>
        <p:spPr>
          <a:xfrm>
            <a:off x="6382779" y="5484291"/>
            <a:ext cx="186983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77486A22-0537-FF4E-B5C1-FE17610117A7}"/>
              </a:ext>
            </a:extLst>
          </p:cNvPr>
          <p:cNvCxnSpPr/>
          <p:nvPr/>
        </p:nvCxnSpPr>
        <p:spPr>
          <a:xfrm>
            <a:off x="6382779" y="5902039"/>
            <a:ext cx="186983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207E6349-929C-174D-8EF1-56CEBBD6A91D}"/>
              </a:ext>
            </a:extLst>
          </p:cNvPr>
          <p:cNvCxnSpPr/>
          <p:nvPr/>
        </p:nvCxnSpPr>
        <p:spPr>
          <a:xfrm>
            <a:off x="6382779" y="5623540"/>
            <a:ext cx="186983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D8FA22A0-A9EA-6E48-BB19-96F1DDEB3046}"/>
              </a:ext>
            </a:extLst>
          </p:cNvPr>
          <p:cNvSpPr/>
          <p:nvPr/>
        </p:nvSpPr>
        <p:spPr>
          <a:xfrm>
            <a:off x="6263951" y="4239959"/>
            <a:ext cx="2178695" cy="20064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333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4B8BA3A4-5FDA-E64E-AEB1-59FCFDD943AD}"/>
              </a:ext>
            </a:extLst>
          </p:cNvPr>
          <p:cNvCxnSpPr/>
          <p:nvPr/>
        </p:nvCxnSpPr>
        <p:spPr>
          <a:xfrm>
            <a:off x="6382779" y="6041287"/>
            <a:ext cx="186983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E9059561-BD9E-8E48-8B6E-02AF712DE9E5}"/>
              </a:ext>
            </a:extLst>
          </p:cNvPr>
          <p:cNvSpPr txBox="1"/>
          <p:nvPr/>
        </p:nvSpPr>
        <p:spPr>
          <a:xfrm>
            <a:off x="6243847" y="4206391"/>
            <a:ext cx="393056" cy="2974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333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4K</a:t>
            </a: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0CECF86F-1D4F-E24A-892A-76624C516A43}"/>
              </a:ext>
            </a:extLst>
          </p:cNvPr>
          <p:cNvCxnSpPr>
            <a:cxnSpLocks/>
          </p:cNvCxnSpPr>
          <p:nvPr/>
        </p:nvCxnSpPr>
        <p:spPr>
          <a:xfrm>
            <a:off x="6660815" y="4498108"/>
            <a:ext cx="0" cy="168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8B38B4D1-F9D2-9A44-BB8C-AB3BCFC8B6D8}"/>
              </a:ext>
            </a:extLst>
          </p:cNvPr>
          <p:cNvCxnSpPr>
            <a:cxnSpLocks/>
          </p:cNvCxnSpPr>
          <p:nvPr/>
        </p:nvCxnSpPr>
        <p:spPr>
          <a:xfrm>
            <a:off x="6885689" y="4498108"/>
            <a:ext cx="0" cy="168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353CB742-E79B-F943-88C0-68B51F5A51BE}"/>
              </a:ext>
            </a:extLst>
          </p:cNvPr>
          <p:cNvCxnSpPr>
            <a:cxnSpLocks/>
          </p:cNvCxnSpPr>
          <p:nvPr/>
        </p:nvCxnSpPr>
        <p:spPr>
          <a:xfrm>
            <a:off x="7110564" y="4498108"/>
            <a:ext cx="0" cy="168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11A0B645-87E4-414A-8451-9DD47B32B477}"/>
              </a:ext>
            </a:extLst>
          </p:cNvPr>
          <p:cNvCxnSpPr>
            <a:cxnSpLocks/>
          </p:cNvCxnSpPr>
          <p:nvPr/>
        </p:nvCxnSpPr>
        <p:spPr>
          <a:xfrm>
            <a:off x="7335439" y="4498108"/>
            <a:ext cx="0" cy="168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02751510-D78B-D340-A3DF-C7CB0269029F}"/>
              </a:ext>
            </a:extLst>
          </p:cNvPr>
          <p:cNvCxnSpPr>
            <a:cxnSpLocks/>
          </p:cNvCxnSpPr>
          <p:nvPr/>
        </p:nvCxnSpPr>
        <p:spPr>
          <a:xfrm>
            <a:off x="7560313" y="4498108"/>
            <a:ext cx="0" cy="168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C44219AC-364E-7D45-AEF5-64BD705E99BE}"/>
              </a:ext>
            </a:extLst>
          </p:cNvPr>
          <p:cNvCxnSpPr>
            <a:cxnSpLocks/>
          </p:cNvCxnSpPr>
          <p:nvPr/>
        </p:nvCxnSpPr>
        <p:spPr>
          <a:xfrm>
            <a:off x="7785188" y="4498108"/>
            <a:ext cx="0" cy="168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5C6A538C-7ED4-4D49-822D-FD46B85FAB9C}"/>
              </a:ext>
            </a:extLst>
          </p:cNvPr>
          <p:cNvCxnSpPr>
            <a:cxnSpLocks/>
          </p:cNvCxnSpPr>
          <p:nvPr/>
        </p:nvCxnSpPr>
        <p:spPr>
          <a:xfrm>
            <a:off x="8010063" y="4498108"/>
            <a:ext cx="0" cy="168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38FF88A2-3135-4940-B685-D2FDFEAB8F1B}"/>
              </a:ext>
            </a:extLst>
          </p:cNvPr>
          <p:cNvSpPr/>
          <p:nvPr/>
        </p:nvSpPr>
        <p:spPr>
          <a:xfrm>
            <a:off x="8719581" y="4529605"/>
            <a:ext cx="1869831" cy="16705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33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7193117E-08BB-3D4D-BBED-BD5605C1C765}"/>
              </a:ext>
            </a:extLst>
          </p:cNvPr>
          <p:cNvCxnSpPr>
            <a:cxnSpLocks/>
            <a:stCxn id="103" idx="1"/>
            <a:endCxn id="103" idx="3"/>
          </p:cNvCxnSpPr>
          <p:nvPr/>
        </p:nvCxnSpPr>
        <p:spPr>
          <a:xfrm>
            <a:off x="8719581" y="5364879"/>
            <a:ext cx="186983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5A538312-877A-604B-BD2F-52ED05BDF0C3}"/>
              </a:ext>
            </a:extLst>
          </p:cNvPr>
          <p:cNvCxnSpPr/>
          <p:nvPr/>
        </p:nvCxnSpPr>
        <p:spPr>
          <a:xfrm>
            <a:off x="8719579" y="4808364"/>
            <a:ext cx="186983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D8A2F88A-6CB0-B44C-9175-AA02A385BD87}"/>
              </a:ext>
            </a:extLst>
          </p:cNvPr>
          <p:cNvCxnSpPr/>
          <p:nvPr/>
        </p:nvCxnSpPr>
        <p:spPr>
          <a:xfrm>
            <a:off x="8719579" y="5086863"/>
            <a:ext cx="186983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48646FF8-28FB-F048-BF2B-E51B763181E4}"/>
              </a:ext>
            </a:extLst>
          </p:cNvPr>
          <p:cNvCxnSpPr/>
          <p:nvPr/>
        </p:nvCxnSpPr>
        <p:spPr>
          <a:xfrm>
            <a:off x="8719579" y="5365362"/>
            <a:ext cx="186983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91520D89-B29B-C34C-8CE0-871B4B10CB65}"/>
              </a:ext>
            </a:extLst>
          </p:cNvPr>
          <p:cNvCxnSpPr/>
          <p:nvPr/>
        </p:nvCxnSpPr>
        <p:spPr>
          <a:xfrm>
            <a:off x="8719579" y="5922359"/>
            <a:ext cx="186983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EE4BCDD5-DC64-DB44-9B91-3AA1B164245C}"/>
              </a:ext>
            </a:extLst>
          </p:cNvPr>
          <p:cNvCxnSpPr/>
          <p:nvPr/>
        </p:nvCxnSpPr>
        <p:spPr>
          <a:xfrm>
            <a:off x="8719579" y="5643860"/>
            <a:ext cx="186983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>
            <a:extLst>
              <a:ext uri="{FF2B5EF4-FFF2-40B4-BE49-F238E27FC236}">
                <a16:creationId xmlns:a16="http://schemas.microsoft.com/office/drawing/2014/main" id="{4AB32CBD-568C-534D-A1E4-1BBEFEAB3D06}"/>
              </a:ext>
            </a:extLst>
          </p:cNvPr>
          <p:cNvSpPr/>
          <p:nvPr/>
        </p:nvSpPr>
        <p:spPr>
          <a:xfrm>
            <a:off x="8600751" y="4260279"/>
            <a:ext cx="2178695" cy="20064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333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F6883B02-B44F-2545-88B7-F625B8B737E0}"/>
              </a:ext>
            </a:extLst>
          </p:cNvPr>
          <p:cNvSpPr txBox="1"/>
          <p:nvPr/>
        </p:nvSpPr>
        <p:spPr>
          <a:xfrm>
            <a:off x="8580647" y="4226711"/>
            <a:ext cx="1911101" cy="2974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333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2MB/1GB Huge Pages</a:t>
            </a:r>
          </a:p>
        </p:txBody>
      </p: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AC99EC96-B69A-8C4C-B750-42CDB7B8F03B}"/>
              </a:ext>
            </a:extLst>
          </p:cNvPr>
          <p:cNvCxnSpPr>
            <a:cxnSpLocks/>
          </p:cNvCxnSpPr>
          <p:nvPr/>
        </p:nvCxnSpPr>
        <p:spPr>
          <a:xfrm>
            <a:off x="9166948" y="4518428"/>
            <a:ext cx="0" cy="168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A177FB62-BFAC-824B-B906-91306C7CB0CB}"/>
              </a:ext>
            </a:extLst>
          </p:cNvPr>
          <p:cNvCxnSpPr>
            <a:cxnSpLocks/>
          </p:cNvCxnSpPr>
          <p:nvPr/>
        </p:nvCxnSpPr>
        <p:spPr>
          <a:xfrm>
            <a:off x="9702041" y="4518428"/>
            <a:ext cx="0" cy="168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00EB8696-B116-C54D-95C2-5CC971BED4A0}"/>
              </a:ext>
            </a:extLst>
          </p:cNvPr>
          <p:cNvCxnSpPr>
            <a:cxnSpLocks/>
          </p:cNvCxnSpPr>
          <p:nvPr/>
        </p:nvCxnSpPr>
        <p:spPr>
          <a:xfrm>
            <a:off x="10224943" y="4518428"/>
            <a:ext cx="0" cy="168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angle 124">
            <a:extLst>
              <a:ext uri="{FF2B5EF4-FFF2-40B4-BE49-F238E27FC236}">
                <a16:creationId xmlns:a16="http://schemas.microsoft.com/office/drawing/2014/main" id="{F20267E4-C3AA-0343-9496-EECFD27E9F84}"/>
              </a:ext>
            </a:extLst>
          </p:cNvPr>
          <p:cNvSpPr/>
          <p:nvPr/>
        </p:nvSpPr>
        <p:spPr>
          <a:xfrm>
            <a:off x="10885919" y="4268407"/>
            <a:ext cx="1003701" cy="20064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333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0AAD63DC-C1DD-A149-9038-E935F00C8CBD}"/>
              </a:ext>
            </a:extLst>
          </p:cNvPr>
          <p:cNvCxnSpPr>
            <a:cxnSpLocks/>
          </p:cNvCxnSpPr>
          <p:nvPr/>
        </p:nvCxnSpPr>
        <p:spPr>
          <a:xfrm>
            <a:off x="10885918" y="4898838"/>
            <a:ext cx="991737" cy="151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0C6A9493-8E70-3F41-99CC-3C47DD47D363}"/>
              </a:ext>
            </a:extLst>
          </p:cNvPr>
          <p:cNvCxnSpPr>
            <a:cxnSpLocks/>
          </p:cNvCxnSpPr>
          <p:nvPr/>
        </p:nvCxnSpPr>
        <p:spPr>
          <a:xfrm>
            <a:off x="10873972" y="5103492"/>
            <a:ext cx="991737" cy="151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D516EB94-0AEB-FC42-91B0-53EE40A52CCD}"/>
              </a:ext>
            </a:extLst>
          </p:cNvPr>
          <p:cNvCxnSpPr>
            <a:cxnSpLocks/>
          </p:cNvCxnSpPr>
          <p:nvPr/>
        </p:nvCxnSpPr>
        <p:spPr>
          <a:xfrm>
            <a:off x="10882398" y="5484292"/>
            <a:ext cx="991737" cy="151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3DA4F2C7-1550-114B-8BEB-E32E2A2CE875}"/>
              </a:ext>
            </a:extLst>
          </p:cNvPr>
          <p:cNvSpPr txBox="1"/>
          <p:nvPr/>
        </p:nvSpPr>
        <p:spPr>
          <a:xfrm>
            <a:off x="10803599" y="4245665"/>
            <a:ext cx="665173" cy="2974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333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THP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68024B4-5EB8-8940-9A54-66DB3DC1D86D}"/>
              </a:ext>
            </a:extLst>
          </p:cNvPr>
          <p:cNvSpPr/>
          <p:nvPr/>
        </p:nvSpPr>
        <p:spPr>
          <a:xfrm>
            <a:off x="77953" y="143074"/>
            <a:ext cx="382200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dirty="0">
                <a:solidFill>
                  <a:srgbClr val="000000"/>
                </a:solidFill>
                <a:latin typeface="Arial" panose="020B0604020202020204" pitchFamily="34" charset="0"/>
              </a:rPr>
              <a:t>PostgreSQL Modules</a:t>
            </a:r>
            <a:endParaRPr lang="en-PK" sz="3000" dirty="0"/>
          </a:p>
        </p:txBody>
      </p:sp>
    </p:spTree>
    <p:extLst>
      <p:ext uri="{BB962C8B-B14F-4D97-AF65-F5344CB8AC3E}">
        <p14:creationId xmlns:p14="http://schemas.microsoft.com/office/powerpoint/2010/main" val="2986569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8B663A6-8E30-C041-A418-60D7A6B8B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  <a:cs typeface="Arial" pitchFamily="34" charset="0"/>
                <a:sym typeface="Arial"/>
              </a:rPr>
              <a:t>PostgreSQL Performance Tuning</a:t>
            </a:r>
            <a:endParaRPr lang="en-PK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302824"/>
      </p:ext>
    </p:extLst>
  </p:cSld>
  <p:clrMapOvr>
    <a:masterClrMapping/>
  </p:clrMapOvr>
</p:sld>
</file>

<file path=ppt/theme/theme1.xml><?xml version="1.0" encoding="utf-8"?>
<a:theme xmlns:a="http://schemas.openxmlformats.org/drawingml/2006/main" name="PLE19 Master">
  <a:themeElements>
    <a:clrScheme name="Percona">
      <a:dk1>
        <a:srgbClr val="000000"/>
      </a:dk1>
      <a:lt1>
        <a:srgbClr val="FFFFFF"/>
      </a:lt1>
      <a:dk2>
        <a:srgbClr val="9B9C9B"/>
      </a:dk2>
      <a:lt2>
        <a:srgbClr val="D5D5D5"/>
      </a:lt2>
      <a:accent1>
        <a:srgbClr val="EF9000"/>
      </a:accent1>
      <a:accent2>
        <a:srgbClr val="BE1818"/>
      </a:accent2>
      <a:accent3>
        <a:srgbClr val="EFC700"/>
      </a:accent3>
      <a:accent4>
        <a:srgbClr val="4E378C"/>
      </a:accent4>
      <a:accent5>
        <a:srgbClr val="7E4191"/>
      </a:accent5>
      <a:accent6>
        <a:srgbClr val="EFD979"/>
      </a:accent6>
      <a:hlink>
        <a:srgbClr val="2998E3"/>
      </a:hlink>
      <a:folHlink>
        <a:srgbClr val="8C8C8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3624</TotalTime>
  <Words>2296</Words>
  <Application>Microsoft Macintosh PowerPoint</Application>
  <PresentationFormat>Widescreen</PresentationFormat>
  <Paragraphs>367</Paragraphs>
  <Slides>37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Calibri</vt:lpstr>
      <vt:lpstr>Courier New</vt:lpstr>
      <vt:lpstr>Roboto</vt:lpstr>
      <vt:lpstr>Wingdings</vt:lpstr>
      <vt:lpstr>PLE19 Master</vt:lpstr>
      <vt:lpstr>Ibrar Ahmed Principal Software Developer Percona</vt:lpstr>
      <vt:lpstr>PowerPoint Presentation</vt:lpstr>
      <vt:lpstr>PowerPoint Presentation</vt:lpstr>
      <vt:lpstr>PowerPoint Presentation</vt:lpstr>
      <vt:lpstr>Database Performance</vt:lpstr>
      <vt:lpstr>PowerPoint Presentation</vt:lpstr>
      <vt:lpstr>PostgreSQL Modules</vt:lpstr>
      <vt:lpstr>PowerPoint Presentation</vt:lpstr>
      <vt:lpstr>PostgreSQL Performance Tuning</vt:lpstr>
      <vt:lpstr>PostgreSQL Tuning Parameters</vt:lpstr>
      <vt:lpstr>PostgreSQL Tuning / shared_buffer</vt:lpstr>
      <vt:lpstr>PostgreSQL Tuning / shared_buffer</vt:lpstr>
      <vt:lpstr>PostgreSQL Tuning / wal_buffer</vt:lpstr>
      <vt:lpstr>PostgreSQL Tuning effective_cache_size </vt:lpstr>
      <vt:lpstr>PostgreSQL Tuning / work_mem</vt:lpstr>
      <vt:lpstr>PostgreSQL Tuning / work_mem</vt:lpstr>
      <vt:lpstr>maintenance_work_mem</vt:lpstr>
      <vt:lpstr>maintenance_work_mem</vt:lpstr>
      <vt:lpstr>synchronous_commit</vt:lpstr>
      <vt:lpstr>checkpoint_timeout</vt:lpstr>
      <vt:lpstr>Linux Tuning for PostgreSQL</vt:lpstr>
      <vt:lpstr>Input Output Handling</vt:lpstr>
      <vt:lpstr>Virtual Memory</vt:lpstr>
      <vt:lpstr>Translation Lookaside Buffer (TLB)</vt:lpstr>
      <vt:lpstr>Memory Pages</vt:lpstr>
      <vt:lpstr>Linux Page sizes</vt:lpstr>
      <vt:lpstr>Classic Huge Pages</vt:lpstr>
      <vt:lpstr>Classic Huge Pages</vt:lpstr>
      <vt:lpstr>Classic Huge Pages</vt:lpstr>
      <vt:lpstr>Transparent Huge pages</vt:lpstr>
      <vt:lpstr>Disabling Transparent Huge pages</vt:lpstr>
      <vt:lpstr>vm.swappines</vt:lpstr>
      <vt:lpstr>vm.overcommit_memory and vm.overcommit_ratio</vt:lpstr>
      <vt:lpstr>vm.dirty_background_ratio and vm.dirty_background_bytes</vt:lpstr>
      <vt:lpstr>vm.dirty_ratio / vm.dirty_bytes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Ibrar Ahmed</cp:lastModifiedBy>
  <cp:revision>162</cp:revision>
  <dcterms:created xsi:type="dcterms:W3CDTF">2019-01-14T06:35:35Z</dcterms:created>
  <dcterms:modified xsi:type="dcterms:W3CDTF">2021-11-18T14:11:04Z</dcterms:modified>
</cp:coreProperties>
</file>