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87" r:id="rId4"/>
    <p:sldId id="288" r:id="rId5"/>
    <p:sldId id="289" r:id="rId6"/>
    <p:sldId id="259" r:id="rId7"/>
    <p:sldId id="270" r:id="rId8"/>
    <p:sldId id="273" r:id="rId9"/>
    <p:sldId id="271" r:id="rId10"/>
    <p:sldId id="292" r:id="rId11"/>
    <p:sldId id="267" r:id="rId12"/>
    <p:sldId id="272" r:id="rId13"/>
    <p:sldId id="290" r:id="rId14"/>
    <p:sldId id="291" r:id="rId15"/>
    <p:sldId id="28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363" userDrawn="1">
          <p15:clr>
            <a:srgbClr val="A4A3A4"/>
          </p15:clr>
        </p15:guide>
        <p15:guide id="3" orient="horz" pos="3049" userDrawn="1">
          <p15:clr>
            <a:srgbClr val="A4A3A4"/>
          </p15:clr>
        </p15:guide>
        <p15:guide id="4" pos="862" userDrawn="1">
          <p15:clr>
            <a:srgbClr val="A4A3A4"/>
          </p15:clr>
        </p15:guide>
        <p15:guide id="5" orient="horz" pos="6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Pescador" initials="RP" lastIdx="2" clrIdx="0">
    <p:extLst>
      <p:ext uri="{19B8F6BF-5375-455C-9EA6-DF929625EA0E}">
        <p15:presenceInfo xmlns:p15="http://schemas.microsoft.com/office/powerpoint/2012/main" userId="Rachel Pescad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6"/>
    <p:restoredTop sz="94746"/>
  </p:normalViewPr>
  <p:slideViewPr>
    <p:cSldViewPr snapToGrid="0">
      <p:cViewPr varScale="1">
        <p:scale>
          <a:sx n="156" d="100"/>
          <a:sy n="156" d="100"/>
        </p:scale>
        <p:origin x="192" y="808"/>
      </p:cViewPr>
      <p:guideLst>
        <p:guide orient="horz" pos="395"/>
        <p:guide pos="363"/>
        <p:guide orient="horz" pos="3049"/>
        <p:guide pos="862"/>
        <p:guide orient="horz" pos="6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5T16:05:35.331" idx="1">
    <p:pos x="1966" y="245"/>
    <p:text>Should be Audit?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5T16:05:35.331" idx="1">
    <p:pos x="1966" y="245"/>
    <p:text>Should be Audit?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35d91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35d911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7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3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25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33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1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377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3ee82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3ee82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14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50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61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35d91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35d91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7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 descr="plb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93204" y="815869"/>
            <a:ext cx="5618094" cy="181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rial"/>
              <a:buNone/>
              <a:defRPr sz="23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93204" y="2607366"/>
            <a:ext cx="56181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6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88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2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180000" y="720000"/>
            <a:ext cx="882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marL="914400" lvl="1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>
                <a:solidFill>
                  <a:schemeClr val="dk2"/>
                </a:solidFill>
              </a:defRPr>
            </a:lvl5pPr>
            <a:lvl6pPr marL="2743200" lvl="5" indent="-2730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788676" y="4702277"/>
            <a:ext cx="24998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80000" y="720000"/>
            <a:ext cx="882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Font typeface="Arial"/>
              <a:buChar char="•"/>
              <a:defRPr sz="15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•"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Char char="•"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Font typeface="Arial"/>
              <a:buChar char="•"/>
              <a:defRPr sz="7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Font typeface="Arial"/>
              <a:buChar char="•"/>
              <a:defRPr sz="7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Font typeface="Arial"/>
              <a:buChar char="•"/>
              <a:defRPr sz="7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Font typeface="Arial"/>
              <a:buChar char="•"/>
              <a:defRPr sz="7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80000" y="180000"/>
            <a:ext cx="88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 dirty="0"/>
          </a:p>
        </p:txBody>
      </p:sp>
      <p:pic>
        <p:nvPicPr>
          <p:cNvPr id="53" name="Google Shape;53;p13" descr="Imag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600" y="4718116"/>
            <a:ext cx="1238400" cy="2646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88676" y="4702277"/>
            <a:ext cx="24998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5B0807-4E1C-5D49-B967-CFE28E56EF30}"/>
              </a:ext>
            </a:extLst>
          </p:cNvPr>
          <p:cNvCxnSpPr>
            <a:cxnSpLocks/>
          </p:cNvCxnSpPr>
          <p:nvPr userDrawn="1"/>
        </p:nvCxnSpPr>
        <p:spPr>
          <a:xfrm>
            <a:off x="173515" y="694060"/>
            <a:ext cx="8820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edmondsnews.com/2018/04/live-in-edmonds-what-do-you-call-yourself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community/" TargetMode="External"/><Relationship Id="rId5" Type="http://schemas.openxmlformats.org/officeDocument/2006/relationships/hyperlink" Target="https://www.postgresql.org/about/licence/" TargetMode="External"/><Relationship Id="rId4" Type="http://schemas.openxmlformats.org/officeDocument/2006/relationships/hyperlink" Target="git://git.postgresql.org/git/postgresql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conversation.com/who-you-calling-an-elephant-animals-have-weight-issues-too-324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blieusong/723433001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ntikis.net/blog/postgresql-9-debian-7-wheez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ctrTitle"/>
          </p:nvPr>
        </p:nvSpPr>
        <p:spPr>
          <a:xfrm>
            <a:off x="293204" y="815869"/>
            <a:ext cx="5618100" cy="1816500"/>
          </a:xfrm>
          <a:prstGeom prst="rect">
            <a:avLst/>
          </a:prstGeom>
        </p:spPr>
        <p:txBody>
          <a:bodyPr spcFirstLastPara="1" wrap="square" lIns="34275" tIns="17150" rIns="34275" bIns="17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Percona Distribution For PostgreSQL</a:t>
            </a:r>
            <a:endParaRPr dirty="0"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93204" y="2607366"/>
            <a:ext cx="5618100" cy="12597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Ibrar Ahmed (Senior Database Architect)</a:t>
            </a:r>
            <a:endParaRPr dirty="0"/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Percona LLC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68581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pgaudit (Example)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62000" y="870579"/>
            <a:ext cx="8820000" cy="160095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EXECUTE 'CREATE TABLE import' ||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ant_table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(id INT)’;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$$; 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95;p22">
            <a:extLst>
              <a:ext uri="{FF2B5EF4-FFF2-40B4-BE49-F238E27FC236}">
                <a16:creationId xmlns:a16="http://schemas.microsoft.com/office/drawing/2014/main" id="{A886CD8C-A06E-9D47-A0FF-A4DCFF78EFE1}"/>
              </a:ext>
            </a:extLst>
          </p:cNvPr>
          <p:cNvSpPr txBox="1">
            <a:spLocks/>
          </p:cNvSpPr>
          <p:nvPr/>
        </p:nvSpPr>
        <p:spPr>
          <a:xfrm>
            <a:off x="4711893" y="2571749"/>
            <a:ext cx="4270107" cy="20303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AUDIT: SESSION,33,1,FUNCTION,DO,,,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“DO $$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EXECUTE 'CREATE TABLE import' || 		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ant_table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 INT)’;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$$;"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AUDIT: SESSION,33,2,DDL,CREATE TABLE,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TABLE, public.important_table,CREATE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important_table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(id INT)</a:t>
            </a:r>
          </a:p>
        </p:txBody>
      </p:sp>
      <p:sp>
        <p:nvSpPr>
          <p:cNvPr id="6" name="Google Shape;95;p22">
            <a:extLst>
              <a:ext uri="{FF2B5EF4-FFF2-40B4-BE49-F238E27FC236}">
                <a16:creationId xmlns:a16="http://schemas.microsoft.com/office/drawing/2014/main" id="{14F046F0-CA76-8942-A51B-B4CF0E8CC000}"/>
              </a:ext>
            </a:extLst>
          </p:cNvPr>
          <p:cNvSpPr txBox="1">
            <a:spLocks/>
          </p:cNvSpPr>
          <p:nvPr/>
        </p:nvSpPr>
        <p:spPr>
          <a:xfrm>
            <a:off x="162000" y="2571750"/>
            <a:ext cx="4410000" cy="20303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34275" tIns="17150" rIns="34275" bIns="17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EXECUTE 'CREATE TABLE import' || 'ant_table (id INT)’;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$$; </a:t>
            </a:r>
          </a:p>
        </p:txBody>
      </p:sp>
    </p:spTree>
    <p:extLst>
      <p:ext uri="{BB962C8B-B14F-4D97-AF65-F5344CB8AC3E}">
        <p14:creationId xmlns:p14="http://schemas.microsoft.com/office/powerpoint/2010/main" val="181742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58829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 err="1"/>
              <a:t>pgBackrest</a:t>
            </a:r>
            <a:r>
              <a:rPr lang="en-US" dirty="0"/>
              <a:t> (A Cluster Backup Solution)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62001" y="955324"/>
            <a:ext cx="5596961" cy="3960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Backup tool for a few gigabytes to multi-terabyte database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Full Cluster Level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Incremental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Differential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Local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Parallelism 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26487-0116-9A43-9F6E-DA241FE55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31252" y="1187102"/>
            <a:ext cx="3350747" cy="3240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CE24E-1855-AF46-A735-FB40A720CE6D}"/>
              </a:ext>
            </a:extLst>
          </p:cNvPr>
          <p:cNvSpPr txBox="1"/>
          <p:nvPr/>
        </p:nvSpPr>
        <p:spPr>
          <a:xfrm>
            <a:off x="4825639" y="4188176"/>
            <a:ext cx="3663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Why if PostgreSQL has </a:t>
            </a:r>
            <a:r>
              <a:rPr lang="en-US" sz="1100" dirty="0" err="1">
                <a:solidFill>
                  <a:srgbClr val="FF0000"/>
                </a:solidFill>
              </a:rPr>
              <a:t>pg_basebackup</a:t>
            </a:r>
            <a:r>
              <a:rPr lang="en-US" sz="1100" dirty="0">
                <a:solidFill>
                  <a:srgbClr val="FF0000"/>
                </a:solidFill>
              </a:rPr>
              <a:t> and </a:t>
            </a:r>
            <a:r>
              <a:rPr lang="en-US" sz="1100" dirty="0" err="1">
                <a:solidFill>
                  <a:srgbClr val="FF0000"/>
                </a:solidFill>
              </a:rPr>
              <a:t>pg_dump</a:t>
            </a:r>
            <a:r>
              <a:rPr lang="en-US" sz="1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A3F39-F2FC-9A42-8C39-78A10A0E9B9D}"/>
              </a:ext>
            </a:extLst>
          </p:cNvPr>
          <p:cNvSpPr/>
          <p:nvPr/>
        </p:nvSpPr>
        <p:spPr>
          <a:xfrm>
            <a:off x="904981" y="1677315"/>
            <a:ext cx="2709644" cy="47817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3DC39-7EE9-1B4A-B549-A934AE813BA1}"/>
              </a:ext>
            </a:extLst>
          </p:cNvPr>
          <p:cNvSpPr/>
          <p:nvPr/>
        </p:nvSpPr>
        <p:spPr>
          <a:xfrm>
            <a:off x="904981" y="2807391"/>
            <a:ext cx="2709644" cy="2558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7B72F-3553-564B-94AB-D90209D24EAD}"/>
              </a:ext>
            </a:extLst>
          </p:cNvPr>
          <p:cNvSpPr/>
          <p:nvPr/>
        </p:nvSpPr>
        <p:spPr>
          <a:xfrm>
            <a:off x="904981" y="3505516"/>
            <a:ext cx="2709644" cy="2558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80802" y="295320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 err="1"/>
              <a:t>Patroni</a:t>
            </a:r>
            <a:r>
              <a:rPr lang="en-US" dirty="0"/>
              <a:t> (A High Availability Solution)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80802" y="847587"/>
            <a:ext cx="8819999" cy="3785959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Template for PostgreSQL HA that helps achieve several nines of availability.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automatic and manual failover/switchover and switchback.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Integrated with </a:t>
            </a:r>
            <a:r>
              <a:rPr lang="en-US" dirty="0" err="1"/>
              <a:t>pg_rewind</a:t>
            </a:r>
            <a:r>
              <a:rPr lang="en-US" dirty="0"/>
              <a:t> for rejoining a demoted node to a cluster.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Protection from split-brain using watchdog.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D1289-FDF0-4F97-8F9C-F0BACCB07018}"/>
              </a:ext>
            </a:extLst>
          </p:cNvPr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</a:rPr>
              <a:t> 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6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435C-61CC-4409-8E0B-1D9C1C4F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" y="291289"/>
            <a:ext cx="8820000" cy="360000"/>
          </a:xfrm>
        </p:spPr>
        <p:txBody>
          <a:bodyPr/>
          <a:lstStyle/>
          <a:p>
            <a:r>
              <a:rPr lang="en-GB" dirty="0"/>
              <a:t>Rate My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A1B24-57BC-4102-9691-32C43DBF4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98BC3-94C9-4D67-B800-D3E83C04DD87}"/>
              </a:ext>
            </a:extLst>
          </p:cNvPr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</a:rPr>
              <a:t> </a:t>
            </a:r>
            <a:br>
              <a:rPr lang="en-GB" dirty="0"/>
            </a:b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66F1C8-5293-4858-A38F-4A61CC71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4" y="938855"/>
            <a:ext cx="5684561" cy="38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5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9E45-2E52-4119-A814-D9440A43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" y="279339"/>
            <a:ext cx="8820000" cy="360000"/>
          </a:xfrm>
        </p:spPr>
        <p:txBody>
          <a:bodyPr/>
          <a:lstStyle/>
          <a:p>
            <a:r>
              <a:rPr lang="en-GB" dirty="0"/>
              <a:t>We’re Hiring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330F6-D6B8-4F54-AA9F-A8D8DA485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C41D3-F12E-4911-8BCC-E10C5A1788BA}"/>
              </a:ext>
            </a:extLst>
          </p:cNvPr>
          <p:cNvSpPr/>
          <p:nvPr/>
        </p:nvSpPr>
        <p:spPr>
          <a:xfrm>
            <a:off x="482563" y="964731"/>
            <a:ext cx="40894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Percona’s open source database </a:t>
            </a:r>
          </a:p>
          <a:p>
            <a:r>
              <a:rPr lang="en-US" sz="1600" dirty="0"/>
              <a:t>experts are true superheroes, improving database performance for customers across the globe. </a:t>
            </a:r>
          </a:p>
          <a:p>
            <a:endParaRPr lang="en-US" sz="1600" dirty="0"/>
          </a:p>
          <a:p>
            <a:r>
              <a:rPr lang="en-US" sz="1600" dirty="0"/>
              <a:t>Our staff live in nearly 30 different countries around the world, and most </a:t>
            </a:r>
          </a:p>
          <a:p>
            <a:r>
              <a:rPr lang="en-US" sz="1600" dirty="0"/>
              <a:t>work remotely from home.</a:t>
            </a:r>
          </a:p>
          <a:p>
            <a:endParaRPr lang="en-US" sz="1600" dirty="0"/>
          </a:p>
          <a:p>
            <a:r>
              <a:rPr lang="en-US" sz="1600" dirty="0"/>
              <a:t>Discover what it means to have a Percona career with the smartest people in the database performance industries, solving the most challenging problems our customers come across.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6EAA0D-D54E-4E03-955E-DC9E692E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283" y="383598"/>
            <a:ext cx="3364006" cy="38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4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6C792A-D009-4736-8D71-FEF6C253693E}"/>
              </a:ext>
            </a:extLst>
          </p:cNvPr>
          <p:cNvSpPr/>
          <p:nvPr/>
        </p:nvSpPr>
        <p:spPr>
          <a:xfrm>
            <a:off x="0" y="1"/>
            <a:ext cx="9144000" cy="450242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35E89E50-7147-4FCB-B881-F9D88673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722"/>
            <a:ext cx="6867939" cy="4526149"/>
          </a:xfrm>
          <a:prstGeom prst="rect">
            <a:avLst/>
          </a:prstGeom>
        </p:spPr>
      </p:pic>
      <p:sp>
        <p:nvSpPr>
          <p:cNvPr id="289" name="Google Shape;289;p29"/>
          <p:cNvSpPr txBox="1">
            <a:spLocks noGrp="1"/>
          </p:cNvSpPr>
          <p:nvPr>
            <p:ph type="body" idx="4294967295"/>
          </p:nvPr>
        </p:nvSpPr>
        <p:spPr>
          <a:xfrm>
            <a:off x="576263" y="225020"/>
            <a:ext cx="7955896" cy="372150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0"/>
              </a:srgbClr>
            </a:outerShdw>
          </a:effectLst>
        </p:spPr>
        <p:txBody>
          <a:bodyPr spcFirstLastPara="1" vert="horz" wrap="square" lIns="34275" tIns="34275" rIns="34275" bIns="342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6000"/>
              <a:buNone/>
            </a:pPr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7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rgbClr val="373737"/>
              </a:buClr>
              <a:buSzPts val="1600"/>
              <a:buNone/>
            </a:pP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“Poor leaders rarely ask questions of themselves or others. Good leaders, on the other hand, ask many questions. Great leaders ask the great questions.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50000"/>
              </a:lnSpc>
              <a:buClr>
                <a:srgbClr val="373737"/>
              </a:buClr>
              <a:buSzPts val="1600"/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Marquardt, author of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with Questions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328692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PostgreSQL</a:t>
            </a:r>
            <a:endParaRPr dirty="0"/>
          </a:p>
        </p:txBody>
      </p:sp>
      <p:sp>
        <p:nvSpPr>
          <p:cNvPr id="19" name="Google Shape;95;p22">
            <a:extLst>
              <a:ext uri="{FF2B5EF4-FFF2-40B4-BE49-F238E27FC236}">
                <a16:creationId xmlns:a16="http://schemas.microsoft.com/office/drawing/2014/main" id="{16E5BF31-0121-F040-8132-DD505768F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000" y="854808"/>
            <a:ext cx="8820000" cy="3780802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world’s most advanced open source relational database</a:t>
            </a:r>
          </a:p>
          <a:p>
            <a:pPr marL="457200" lvl="1" indent="0">
              <a:buNone/>
            </a:pPr>
            <a:r>
              <a:rPr lang="en-US" i="1" dirty="0">
                <a:hlinkClick r:id="rId3"/>
              </a:rPr>
              <a:t>(https://www.postgresql.org/)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457200" lvl="1" indent="0">
              <a:buNone/>
            </a:pPr>
            <a:r>
              <a:rPr lang="en-US" u="sng" dirty="0">
                <a:hlinkClick r:id="rId4"/>
              </a:rPr>
              <a:t>(git://git.postgresql.org/git/postgresql.git)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open license called PostgreSQL License similar to BSD and MIT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(https://www.postgresql.org/about/licence/)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Community-based development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(https://www.postgresql.org/community/)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companies have PostgreSQL Forks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Close-source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77837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PostgreSQL Distributions (Help PostgreSQL)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 descr="A truck driving down a dirt road&#10;&#10;Description automatically generated">
            <a:extLst>
              <a:ext uri="{FF2B5EF4-FFF2-40B4-BE49-F238E27FC236}">
                <a16:creationId xmlns:a16="http://schemas.microsoft.com/office/drawing/2014/main" id="{3B337AEB-5444-9148-8A71-BB5D67FF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1597" y="772897"/>
            <a:ext cx="6004119" cy="40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93532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PostgreSQL Distributions (Too Many Nodes)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herd of elephants walking across a dirt field&#10;&#10;Description automatically generated">
            <a:extLst>
              <a:ext uri="{FF2B5EF4-FFF2-40B4-BE49-F238E27FC236}">
                <a16:creationId xmlns:a16="http://schemas.microsoft.com/office/drawing/2014/main" id="{1B3E2407-927C-DE40-9895-7D1DF551A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025" y="1065226"/>
            <a:ext cx="5672681" cy="37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218661" y="244937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PostgreSQL Distributions (Auditing)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 descr="A elephant that is standing in the sand&#10;&#10;Description automatically generated">
            <a:extLst>
              <a:ext uri="{FF2B5EF4-FFF2-40B4-BE49-F238E27FC236}">
                <a16:creationId xmlns:a16="http://schemas.microsoft.com/office/drawing/2014/main" id="{6B58FF05-030B-9B44-BA99-F4B6FCEF3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8425" y="1058863"/>
            <a:ext cx="5671110" cy="37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3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52400" y="111237"/>
            <a:ext cx="8789126" cy="659975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Percona</a:t>
            </a:r>
            <a:r>
              <a:rPr lang="en" dirty="0"/>
              <a:t> Distribution for PostgreSQL</a:t>
            </a:r>
            <a:endParaRPr dirty="0"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788676" y="4702277"/>
            <a:ext cx="249900" cy="2739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0" name="Google Shape;110;p24"/>
          <p:cNvPicPr preferRelativeResize="0"/>
          <p:nvPr/>
        </p:nvPicPr>
        <p:blipFill rotWithShape="1">
          <a:blip r:embed="rId3">
            <a:alphaModFix/>
          </a:blip>
          <a:srcRect t="14000"/>
          <a:stretch/>
        </p:blipFill>
        <p:spPr>
          <a:xfrm>
            <a:off x="152400" y="1275688"/>
            <a:ext cx="8839200" cy="259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17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317077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Percona Distribution for PostgreSQL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28B5E-3199-7141-A890-963EFFF31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142" y="4092525"/>
            <a:ext cx="12065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B1AFE-6F45-5745-A6CF-CBBA1E27B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42" y="3402278"/>
            <a:ext cx="1231900" cy="21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147CA-B3BC-EB4E-ABBB-1D162F20B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142" y="2717387"/>
            <a:ext cx="827021" cy="2711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88D3EA-3878-7F46-B557-7F5BDAE1D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142" y="1260961"/>
            <a:ext cx="837413" cy="648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CA91D-93BF-0443-8AC3-762C1694A1B4}"/>
              </a:ext>
            </a:extLst>
          </p:cNvPr>
          <p:cNvSpPr txBox="1"/>
          <p:nvPr/>
        </p:nvSpPr>
        <p:spPr>
          <a:xfrm>
            <a:off x="4249189" y="1342249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PostgreSQL (Version 11)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5F0A0-9ED8-E047-BB1A-07B5480CA9FE}"/>
              </a:ext>
            </a:extLst>
          </p:cNvPr>
          <p:cNvSpPr txBox="1"/>
          <p:nvPr/>
        </p:nvSpPr>
        <p:spPr>
          <a:xfrm>
            <a:off x="4249189" y="2029818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pg_repack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F4CAA-A16A-CD40-9E4F-0B9799ED1771}"/>
              </a:ext>
            </a:extLst>
          </p:cNvPr>
          <p:cNvSpPr txBox="1"/>
          <p:nvPr/>
        </p:nvSpPr>
        <p:spPr>
          <a:xfrm>
            <a:off x="4249189" y="4092525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Patroni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BF055-5B31-7C4E-B6F3-202BF8500C56}"/>
              </a:ext>
            </a:extLst>
          </p:cNvPr>
          <p:cNvSpPr txBox="1"/>
          <p:nvPr/>
        </p:nvSpPr>
        <p:spPr>
          <a:xfrm>
            <a:off x="4249189" y="3404956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pgBackRest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F1017-5F2A-2345-AB65-5A4141D1AD7E}"/>
              </a:ext>
            </a:extLst>
          </p:cNvPr>
          <p:cNvSpPr txBox="1"/>
          <p:nvPr/>
        </p:nvSpPr>
        <p:spPr>
          <a:xfrm>
            <a:off x="4249189" y="2717387"/>
            <a:ext cx="21600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pgAudit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4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69809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r>
              <a:rPr lang="en-US" dirty="0" err="1"/>
              <a:t>pg_repack</a:t>
            </a:r>
            <a:endParaRPr lang="en-US"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62000" y="879199"/>
            <a:ext cx="8820000" cy="3823078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Heavily-used tool for rebuilding tables and indexes online (minimal locks).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advanced features such as parallelism, online table move to a new tablespace, and repack all the tables of a schema.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516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62000" y="268581"/>
            <a:ext cx="8820000" cy="360000"/>
          </a:xfrm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/>
            <a:r>
              <a:rPr lang="en-US" dirty="0"/>
              <a:t>pgaudit (An Audition Solution)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541509" y="854676"/>
            <a:ext cx="8084779" cy="3960000"/>
          </a:xfrm>
          <a:prstGeom prst="rect">
            <a:avLst/>
          </a:prstGeom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Capability to produce audit logs required to pass certain government, financial, or ISO certification audits.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only the statement passed by the user, but also the sub statement executed in the database is logged.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Useful when statements passed to database are intentionally obfuscated or to identify SQL injections.</a:t>
            </a:r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141117"/>
      </p:ext>
    </p:extLst>
  </p:cSld>
  <p:clrMapOvr>
    <a:masterClrMapping/>
  </p:clrMapOvr>
</p:sld>
</file>

<file path=ppt/theme/theme1.xml><?xml version="1.0" encoding="utf-8"?>
<a:theme xmlns:a="http://schemas.openxmlformats.org/drawingml/2006/main" name="PLE19 Master">
  <a:themeElements>
    <a:clrScheme name="Custom 2">
      <a:dk1>
        <a:srgbClr val="252E62"/>
      </a:dk1>
      <a:lt1>
        <a:srgbClr val="FFFFFF"/>
      </a:lt1>
      <a:dk2>
        <a:srgbClr val="000000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465</Words>
  <Application>Microsoft Macintosh PowerPoint</Application>
  <PresentationFormat>On-screen Show (16:9)</PresentationFormat>
  <Paragraphs>99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PLE19 Master</vt:lpstr>
      <vt:lpstr>Percona Distribution For PostgreSQL</vt:lpstr>
      <vt:lpstr>PostgreSQL</vt:lpstr>
      <vt:lpstr>PostgreSQL Distributions (Help PostgreSQL)</vt:lpstr>
      <vt:lpstr>PostgreSQL Distributions (Too Many Nodes)</vt:lpstr>
      <vt:lpstr>PostgreSQL Distributions (Auditing)</vt:lpstr>
      <vt:lpstr>Percona Distribution for PostgreSQL</vt:lpstr>
      <vt:lpstr>Percona Distribution for PostgreSQL</vt:lpstr>
      <vt:lpstr>pg_repack</vt:lpstr>
      <vt:lpstr>pgaudit (An Audition Solution)</vt:lpstr>
      <vt:lpstr>pgaudit (Example)</vt:lpstr>
      <vt:lpstr>pgBackrest (A Cluster Backup Solution)</vt:lpstr>
      <vt:lpstr>Patroni (A High Availability Solution)</vt:lpstr>
      <vt:lpstr>Rate My Session</vt:lpstr>
      <vt:lpstr>We’re Hiring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Rachel</dc:creator>
  <cp:lastModifiedBy>Ibrar Ahmed</cp:lastModifiedBy>
  <cp:revision>24</cp:revision>
  <dcterms:modified xsi:type="dcterms:W3CDTF">2019-10-02T07:19:16Z</dcterms:modified>
</cp:coreProperties>
</file>