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7"/>
  </p:notesMasterIdLst>
  <p:handoutMasterIdLst>
    <p:handoutMasterId r:id="rId38"/>
  </p:handoutMasterIdLst>
  <p:sldIdLst>
    <p:sldId id="256" r:id="rId2"/>
    <p:sldId id="330" r:id="rId3"/>
    <p:sldId id="327" r:id="rId4"/>
    <p:sldId id="257" r:id="rId5"/>
    <p:sldId id="289" r:id="rId6"/>
    <p:sldId id="258" r:id="rId7"/>
    <p:sldId id="284" r:id="rId8"/>
    <p:sldId id="338" r:id="rId9"/>
    <p:sldId id="4108" r:id="rId10"/>
    <p:sldId id="4106" r:id="rId11"/>
    <p:sldId id="262" r:id="rId12"/>
    <p:sldId id="282" r:id="rId13"/>
    <p:sldId id="261" r:id="rId14"/>
    <p:sldId id="263" r:id="rId15"/>
    <p:sldId id="264" r:id="rId16"/>
    <p:sldId id="265" r:id="rId17"/>
    <p:sldId id="260" r:id="rId18"/>
    <p:sldId id="4109" r:id="rId19"/>
    <p:sldId id="267" r:id="rId20"/>
    <p:sldId id="4110" r:id="rId21"/>
    <p:sldId id="337" r:id="rId22"/>
    <p:sldId id="335" r:id="rId23"/>
    <p:sldId id="340" r:id="rId24"/>
    <p:sldId id="268" r:id="rId25"/>
    <p:sldId id="269" r:id="rId26"/>
    <p:sldId id="279" r:id="rId27"/>
    <p:sldId id="288" r:id="rId28"/>
    <p:sldId id="270" r:id="rId29"/>
    <p:sldId id="278" r:id="rId30"/>
    <p:sldId id="271" r:id="rId31"/>
    <p:sldId id="272" r:id="rId32"/>
    <p:sldId id="280" r:id="rId33"/>
    <p:sldId id="292" r:id="rId34"/>
    <p:sldId id="281" r:id="rId35"/>
    <p:sldId id="339" r:id="rId36"/>
  </p:sldIdLst>
  <p:sldSz cx="12192000" cy="6858000"/>
  <p:notesSz cx="6858000" cy="9144000"/>
  <p:embeddedFontLst>
    <p:embeddedFont>
      <p:font typeface="黑体" panose="02010609060101010101" pitchFamily="49" charset="-122"/>
      <p:regular r:id="rId39"/>
    </p:embeddedFont>
    <p:embeddedFont>
      <p:font typeface="Avenir Next Condensed" panose="020B050602020202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Exo 2" pitchFamily="2" charset="77"/>
      <p:regular r:id="rId48"/>
      <p:bold r:id="rId49"/>
      <p:italic r:id="rId50"/>
      <p:boldItalic r:id="rId51"/>
    </p:embeddedFont>
    <p:embeddedFont>
      <p:font typeface="Fairwater Script" panose="02000507000000020003" pitchFamily="2" charset="0"/>
      <p:regular r:id="rId52"/>
      <p:bold r:id="rId53"/>
    </p:embeddedFont>
    <p:embeddedFont>
      <p:font typeface="Ink Free" panose="03080402000500000000" pitchFamily="66" charset="0"/>
      <p:regular r:id="rId54"/>
    </p:embeddedFont>
    <p:embeddedFont>
      <p:font typeface="Poppins" pitchFamily="2" charset="77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scador" initials="" lastIdx="2" clrIdx="0"/>
  <p:cmAuthor id="1" name="Ibrar Ahmed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4F3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8"/>
    <p:restoredTop sz="94837"/>
  </p:normalViewPr>
  <p:slideViewPr>
    <p:cSldViewPr snapToGrid="0" showGuides="1">
      <p:cViewPr>
        <p:scale>
          <a:sx n="86" d="100"/>
          <a:sy n="86" d="100"/>
        </p:scale>
        <p:origin x="1832" y="1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64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Index Sizes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B-Tree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526-9E42-BADD-E03860B007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Size of Index (KB)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6-9E42-BADD-E03860B007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Hash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Size of Index (KB)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48128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26-9E42-BADD-E03860B007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Size of Index (KB)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26-9E42-BADD-E03860B00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964910671"/>
        <c:axId val="550945999"/>
      </c:barChart>
      <c:catAx>
        <c:axId val="96491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50945999"/>
        <c:crosses val="autoZero"/>
        <c:auto val="1"/>
        <c:lblAlgn val="ctr"/>
        <c:lblOffset val="100"/>
        <c:noMultiLvlLbl val="0"/>
      </c:catAx>
      <c:valAx>
        <c:axId val="55094599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70C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70C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964910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5BD6C3-23A5-F34F-B5C5-2C2815504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1327C-328B-8E41-946C-D46DA496A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05700-1A07-5842-B85D-D89BC2530A1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FA94-B595-8F4C-8F90-367FDA4BC5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78FA-1EF6-D247-AF61-C21E5E0AF2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2160-FE57-534E-AAAE-D16CA0D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6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884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12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8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827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68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11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124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50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6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757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899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224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680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94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197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8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84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22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8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44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71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27E99A-C0CC-604E-BAF6-2E9085A7D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86667" y="627804"/>
            <a:ext cx="5262165" cy="14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5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6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60033" y="5321600"/>
            <a:ext cx="3573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3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3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95CE8-7C11-F74B-A5B9-8111C0750888}"/>
              </a:ext>
            </a:extLst>
          </p:cNvPr>
          <p:cNvSpPr/>
          <p:nvPr userDrawn="1"/>
        </p:nvSpPr>
        <p:spPr>
          <a:xfrm>
            <a:off x="0" y="762000"/>
            <a:ext cx="12192000" cy="5334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0" name="Rectángulo 22">
            <a:extLst>
              <a:ext uri="{FF2B5EF4-FFF2-40B4-BE49-F238E27FC236}">
                <a16:creationId xmlns:a16="http://schemas.microsoft.com/office/drawing/2014/main" id="{3F423F5A-58F9-9C45-9E09-ECC16D04C372}"/>
              </a:ext>
            </a:extLst>
          </p:cNvPr>
          <p:cNvSpPr/>
          <p:nvPr userDrawn="1"/>
        </p:nvSpPr>
        <p:spPr>
          <a:xfrm>
            <a:off x="-3719" y="1857803"/>
            <a:ext cx="12199438" cy="31423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5F3E7"/>
                </a:solidFill>
                <a:latin typeface="Exo 2"/>
                <a:ea typeface="Exo 2"/>
                <a:cs typeface="Exo 2"/>
                <a:sym typeface="Exo 2"/>
              </a:defRPr>
            </a:pPr>
            <a:endParaRPr sz="700" b="0" i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Straight Connector 12">
            <a:extLst>
              <a:ext uri="{FF2B5EF4-FFF2-40B4-BE49-F238E27FC236}">
                <a16:creationId xmlns:a16="http://schemas.microsoft.com/office/drawing/2014/main" id="{835FCBAC-323E-934F-AB3C-79FC1D7CFB29}"/>
              </a:ext>
            </a:extLst>
          </p:cNvPr>
          <p:cNvSpPr/>
          <p:nvPr userDrawn="1"/>
        </p:nvSpPr>
        <p:spPr>
          <a:xfrm flipH="1" flipV="1">
            <a:off x="934720" y="3811786"/>
            <a:ext cx="10342883" cy="1"/>
          </a:xfrm>
          <a:prstGeom prst="line">
            <a:avLst/>
          </a:prstGeom>
          <a:ln w="25400">
            <a:solidFill>
              <a:srgbClr val="262F63"/>
            </a:solidFill>
            <a:prstDash val="dash"/>
            <a:miter/>
          </a:ln>
        </p:spPr>
        <p:txBody>
          <a:bodyPr lIns="22859" tIns="22859" rIns="22859" bIns="22859"/>
          <a:lstStyle/>
          <a:p>
            <a:endParaRPr sz="70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D37-19BD-3244-B7C3-23D2A8C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8" y="2512611"/>
            <a:ext cx="5320361" cy="1311943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0BF-645B-5940-84E8-608A635F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104" y="3851542"/>
            <a:ext cx="6139346" cy="306990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86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>
            <a:extLst>
              <a:ext uri="{FF2B5EF4-FFF2-40B4-BE49-F238E27FC236}">
                <a16:creationId xmlns:a16="http://schemas.microsoft.com/office/drawing/2014/main" id="{F02379CE-35F4-6D4A-8B9D-15209010778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090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D6BA014A-F15A-8F4B-B787-0B258D4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8401E798-55F7-D044-9D42-3733FDFEF8C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90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6A91F8-0642-D54C-9F9B-3EA7757B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760B8327-9B07-7249-A981-8049A417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0FB3EB4B-D458-094B-A0C4-5B55A16E716E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3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77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2668DBF3-1CA2-0746-AC0A-63D11A59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93DF938A-37E7-214B-A4E5-68E5DAE77F30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73159" y="3627120"/>
            <a:ext cx="9513088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SPEAKER NAME AND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73159" y="2771794"/>
            <a:ext cx="9513088" cy="77912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spc="3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SPEECH THEME HERE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983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5844-E3C6-DF43-A4BD-FDC9BCC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08" y="695898"/>
            <a:ext cx="11846763" cy="54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98079F3-8070-794D-8162-EDE7EDA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735FE279-3F3C-E54C-B426-76959413ED2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96206" y="6440556"/>
            <a:ext cx="1795793" cy="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postgresql.org/docs/current/sql-createindex.html" TargetMode="Externa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balancing_binary_search_tre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hyperlink" Target="https://pixabay.com/en/dialog-tip-advice-hint-speaking-14881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ja.wikipedia.org/wiki/Linux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8000" y="3136612"/>
            <a:ext cx="780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Deep Dive Into PostgreSQL Indexes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60266" y="4302659"/>
            <a:ext cx="362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Ibrar Ahmed</a:t>
            </a:r>
          </a:p>
          <a:p>
            <a:pPr>
              <a:buClrTx/>
              <a:buFontTx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Senior Database Architect</a:t>
            </a:r>
          </a:p>
          <a:p>
            <a:pPr>
              <a:buClrTx/>
              <a:buFontTx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Percona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LLC</a:t>
            </a: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995DB5FD-955E-3043-B0D4-EBFBC08EECD7}"/>
              </a:ext>
            </a:extLst>
          </p:cNvPr>
          <p:cNvSpPr txBox="1"/>
          <p:nvPr/>
        </p:nvSpPr>
        <p:spPr>
          <a:xfrm>
            <a:off x="508000" y="3717884"/>
            <a:ext cx="780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All about PostgreSQL Indexes.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文本框 11">
            <a:extLst>
              <a:ext uri="{FF2B5EF4-FFF2-40B4-BE49-F238E27FC236}">
                <a16:creationId xmlns:a16="http://schemas.microsoft.com/office/drawing/2014/main" id="{190E1AD0-9778-0E46-9D62-5405C895159F}"/>
              </a:ext>
            </a:extLst>
          </p:cNvPr>
          <p:cNvSpPr txBox="1"/>
          <p:nvPr/>
        </p:nvSpPr>
        <p:spPr>
          <a:xfrm>
            <a:off x="508000" y="4056438"/>
            <a:ext cx="780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15 December 2021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9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423">
            <a:extLst>
              <a:ext uri="{FF2B5EF4-FFF2-40B4-BE49-F238E27FC236}">
                <a16:creationId xmlns:a16="http://schemas.microsoft.com/office/drawing/2014/main" id="{70E44474-01A1-3D45-A176-81A933A91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00" y="1693199"/>
            <a:ext cx="2968931" cy="2966245"/>
          </a:xfrm>
          <a:custGeom>
            <a:avLst/>
            <a:gdLst>
              <a:gd name="T0" fmla="*/ 1313124 w 4766"/>
              <a:gd name="T1" fmla="*/ 2976216 h 4764"/>
              <a:gd name="T2" fmla="*/ 1060952 w 4766"/>
              <a:gd name="T3" fmla="*/ 2723519 h 4764"/>
              <a:gd name="T4" fmla="*/ 401123 w 4766"/>
              <a:gd name="T5" fmla="*/ 2065329 h 4764"/>
              <a:gd name="T6" fmla="*/ 133926 w 4766"/>
              <a:gd name="T7" fmla="*/ 1798267 h 4764"/>
              <a:gd name="T8" fmla="*/ 133926 w 4766"/>
              <a:gd name="T9" fmla="*/ 1798267 h 4764"/>
              <a:gd name="T10" fmla="*/ 133926 w 4766"/>
              <a:gd name="T11" fmla="*/ 1312460 h 4764"/>
              <a:gd name="T12" fmla="*/ 1313124 w 4766"/>
              <a:gd name="T13" fmla="*/ 133858 h 4764"/>
              <a:gd name="T14" fmla="*/ 1313124 w 4766"/>
              <a:gd name="T15" fmla="*/ 133858 h 4764"/>
              <a:gd name="T16" fmla="*/ 1799176 w 4766"/>
              <a:gd name="T17" fmla="*/ 133858 h 4764"/>
              <a:gd name="T18" fmla="*/ 2978374 w 4766"/>
              <a:gd name="T19" fmla="*/ 1312460 h 4764"/>
              <a:gd name="T20" fmla="*/ 2978374 w 4766"/>
              <a:gd name="T21" fmla="*/ 1312460 h 4764"/>
              <a:gd name="T22" fmla="*/ 2978374 w 4766"/>
              <a:gd name="T23" fmla="*/ 1798267 h 4764"/>
              <a:gd name="T24" fmla="*/ 1799176 w 4766"/>
              <a:gd name="T25" fmla="*/ 2976216 h 4764"/>
              <a:gd name="T26" fmla="*/ 1799176 w 4766"/>
              <a:gd name="T27" fmla="*/ 2976216 h 4764"/>
              <a:gd name="T28" fmla="*/ 1313124 w 4766"/>
              <a:gd name="T29" fmla="*/ 2976216 h 47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66" h="4764">
                <a:moveTo>
                  <a:pt x="2010" y="4558"/>
                </a:moveTo>
                <a:lnTo>
                  <a:pt x="1624" y="4171"/>
                </a:lnTo>
                <a:lnTo>
                  <a:pt x="614" y="3163"/>
                </a:lnTo>
                <a:lnTo>
                  <a:pt x="205" y="2754"/>
                </a:lnTo>
                <a:cubicBezTo>
                  <a:pt x="0" y="2548"/>
                  <a:pt x="0" y="2216"/>
                  <a:pt x="205" y="2010"/>
                </a:cubicBezTo>
                <a:lnTo>
                  <a:pt x="2010" y="205"/>
                </a:lnTo>
                <a:cubicBezTo>
                  <a:pt x="2216" y="0"/>
                  <a:pt x="2548" y="0"/>
                  <a:pt x="2754" y="205"/>
                </a:cubicBezTo>
                <a:lnTo>
                  <a:pt x="4559" y="2010"/>
                </a:lnTo>
                <a:cubicBezTo>
                  <a:pt x="4765" y="2216"/>
                  <a:pt x="4765" y="2548"/>
                  <a:pt x="4559" y="2754"/>
                </a:cubicBezTo>
                <a:lnTo>
                  <a:pt x="2754" y="4558"/>
                </a:lnTo>
                <a:cubicBezTo>
                  <a:pt x="2548" y="4763"/>
                  <a:pt x="2216" y="4763"/>
                  <a:pt x="2010" y="4558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17" name="Freeform 424">
            <a:extLst>
              <a:ext uri="{FF2B5EF4-FFF2-40B4-BE49-F238E27FC236}">
                <a16:creationId xmlns:a16="http://schemas.microsoft.com/office/drawing/2014/main" id="{AF794873-1792-7147-8DD5-EB655C7D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026" y="3467452"/>
            <a:ext cx="2968933" cy="2968993"/>
          </a:xfrm>
          <a:custGeom>
            <a:avLst/>
            <a:gdLst>
              <a:gd name="T0" fmla="*/ 1313778 w 4766"/>
              <a:gd name="T1" fmla="*/ 2978376 h 4766"/>
              <a:gd name="T2" fmla="*/ 134579 w 4766"/>
              <a:gd name="T3" fmla="*/ 1799177 h 4766"/>
              <a:gd name="T4" fmla="*/ 134579 w 4766"/>
              <a:gd name="T5" fmla="*/ 1799177 h 4766"/>
              <a:gd name="T6" fmla="*/ 134579 w 4766"/>
              <a:gd name="T7" fmla="*/ 1313778 h 4766"/>
              <a:gd name="T8" fmla="*/ 1313778 w 4766"/>
              <a:gd name="T9" fmla="*/ 134579 h 4766"/>
              <a:gd name="T10" fmla="*/ 1313778 w 4766"/>
              <a:gd name="T11" fmla="*/ 134579 h 4766"/>
              <a:gd name="T12" fmla="*/ 1799830 w 4766"/>
              <a:gd name="T13" fmla="*/ 134579 h 4766"/>
              <a:gd name="T14" fmla="*/ 2978376 w 4766"/>
              <a:gd name="T15" fmla="*/ 1313778 h 4766"/>
              <a:gd name="T16" fmla="*/ 2978376 w 4766"/>
              <a:gd name="T17" fmla="*/ 1313778 h 4766"/>
              <a:gd name="T18" fmla="*/ 2978376 w 4766"/>
              <a:gd name="T19" fmla="*/ 1799177 h 4766"/>
              <a:gd name="T20" fmla="*/ 1799830 w 4766"/>
              <a:gd name="T21" fmla="*/ 2978376 h 4766"/>
              <a:gd name="T22" fmla="*/ 1799830 w 4766"/>
              <a:gd name="T23" fmla="*/ 2978376 h 4766"/>
              <a:gd name="T24" fmla="*/ 1313778 w 4766"/>
              <a:gd name="T25" fmla="*/ 2978376 h 47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6" h="4766">
                <a:moveTo>
                  <a:pt x="2011" y="4559"/>
                </a:moveTo>
                <a:lnTo>
                  <a:pt x="206" y="2754"/>
                </a:lnTo>
                <a:cubicBezTo>
                  <a:pt x="0" y="2549"/>
                  <a:pt x="0" y="2216"/>
                  <a:pt x="206" y="2011"/>
                </a:cubicBezTo>
                <a:lnTo>
                  <a:pt x="2011" y="206"/>
                </a:lnTo>
                <a:cubicBezTo>
                  <a:pt x="2216" y="0"/>
                  <a:pt x="2549" y="0"/>
                  <a:pt x="2755" y="206"/>
                </a:cubicBezTo>
                <a:lnTo>
                  <a:pt x="4559" y="2011"/>
                </a:lnTo>
                <a:cubicBezTo>
                  <a:pt x="4765" y="2216"/>
                  <a:pt x="4765" y="2549"/>
                  <a:pt x="4559" y="2754"/>
                </a:cubicBezTo>
                <a:lnTo>
                  <a:pt x="2755" y="4559"/>
                </a:lnTo>
                <a:cubicBezTo>
                  <a:pt x="2549" y="4765"/>
                  <a:pt x="2216" y="4765"/>
                  <a:pt x="2011" y="4559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18" name="Freeform 425">
            <a:extLst>
              <a:ext uri="{FF2B5EF4-FFF2-40B4-BE49-F238E27FC236}">
                <a16:creationId xmlns:a16="http://schemas.microsoft.com/office/drawing/2014/main" id="{E89C0477-E4D9-D34A-B487-303C4D746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906" y="1693199"/>
            <a:ext cx="2968933" cy="2966245"/>
          </a:xfrm>
          <a:custGeom>
            <a:avLst/>
            <a:gdLst>
              <a:gd name="T0" fmla="*/ 1313778 w 4766"/>
              <a:gd name="T1" fmla="*/ 2976216 h 4764"/>
              <a:gd name="T2" fmla="*/ 134579 w 4766"/>
              <a:gd name="T3" fmla="*/ 1798267 h 4764"/>
              <a:gd name="T4" fmla="*/ 134579 w 4766"/>
              <a:gd name="T5" fmla="*/ 1798267 h 4764"/>
              <a:gd name="T6" fmla="*/ 134579 w 4766"/>
              <a:gd name="T7" fmla="*/ 1312460 h 4764"/>
              <a:gd name="T8" fmla="*/ 1313778 w 4766"/>
              <a:gd name="T9" fmla="*/ 133858 h 4764"/>
              <a:gd name="T10" fmla="*/ 1313778 w 4766"/>
              <a:gd name="T11" fmla="*/ 133858 h 4764"/>
              <a:gd name="T12" fmla="*/ 1799177 w 4766"/>
              <a:gd name="T13" fmla="*/ 133858 h 4764"/>
              <a:gd name="T14" fmla="*/ 2978376 w 4766"/>
              <a:gd name="T15" fmla="*/ 1312460 h 4764"/>
              <a:gd name="T16" fmla="*/ 2978376 w 4766"/>
              <a:gd name="T17" fmla="*/ 1312460 h 4764"/>
              <a:gd name="T18" fmla="*/ 2978376 w 4766"/>
              <a:gd name="T19" fmla="*/ 1798267 h 4764"/>
              <a:gd name="T20" fmla="*/ 1799177 w 4766"/>
              <a:gd name="T21" fmla="*/ 2976216 h 4764"/>
              <a:gd name="T22" fmla="*/ 1799177 w 4766"/>
              <a:gd name="T23" fmla="*/ 2976216 h 4764"/>
              <a:gd name="T24" fmla="*/ 1313778 w 4766"/>
              <a:gd name="T25" fmla="*/ 2976216 h 47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6" h="4764">
                <a:moveTo>
                  <a:pt x="2011" y="4558"/>
                </a:moveTo>
                <a:lnTo>
                  <a:pt x="206" y="2754"/>
                </a:lnTo>
                <a:cubicBezTo>
                  <a:pt x="0" y="2548"/>
                  <a:pt x="0" y="2216"/>
                  <a:pt x="206" y="2010"/>
                </a:cubicBezTo>
                <a:lnTo>
                  <a:pt x="2011" y="205"/>
                </a:lnTo>
                <a:cubicBezTo>
                  <a:pt x="2217" y="0"/>
                  <a:pt x="2548" y="0"/>
                  <a:pt x="2754" y="205"/>
                </a:cubicBezTo>
                <a:lnTo>
                  <a:pt x="4559" y="2010"/>
                </a:lnTo>
                <a:cubicBezTo>
                  <a:pt x="4765" y="2216"/>
                  <a:pt x="4765" y="2548"/>
                  <a:pt x="4559" y="2754"/>
                </a:cubicBezTo>
                <a:lnTo>
                  <a:pt x="2754" y="4558"/>
                </a:lnTo>
                <a:cubicBezTo>
                  <a:pt x="2548" y="4763"/>
                  <a:pt x="2217" y="4763"/>
                  <a:pt x="2011" y="4558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19" name="Freeform 426">
            <a:extLst>
              <a:ext uri="{FF2B5EF4-FFF2-40B4-BE49-F238E27FC236}">
                <a16:creationId xmlns:a16="http://schemas.microsoft.com/office/drawing/2014/main" id="{8298E5C9-58BA-2140-BFA8-B2DDB084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788" y="3467452"/>
            <a:ext cx="2968933" cy="2968993"/>
          </a:xfrm>
          <a:custGeom>
            <a:avLst/>
            <a:gdLst>
              <a:gd name="T0" fmla="*/ 1313125 w 4766"/>
              <a:gd name="T1" fmla="*/ 2978376 h 4766"/>
              <a:gd name="T2" fmla="*/ 134579 w 4766"/>
              <a:gd name="T3" fmla="*/ 1799177 h 4766"/>
              <a:gd name="T4" fmla="*/ 134579 w 4766"/>
              <a:gd name="T5" fmla="*/ 1799177 h 4766"/>
              <a:gd name="T6" fmla="*/ 134579 w 4766"/>
              <a:gd name="T7" fmla="*/ 1313778 h 4766"/>
              <a:gd name="T8" fmla="*/ 1313125 w 4766"/>
              <a:gd name="T9" fmla="*/ 134579 h 4766"/>
              <a:gd name="T10" fmla="*/ 1313125 w 4766"/>
              <a:gd name="T11" fmla="*/ 134579 h 4766"/>
              <a:gd name="T12" fmla="*/ 1799177 w 4766"/>
              <a:gd name="T13" fmla="*/ 134579 h 4766"/>
              <a:gd name="T14" fmla="*/ 2978376 w 4766"/>
              <a:gd name="T15" fmla="*/ 1313778 h 4766"/>
              <a:gd name="T16" fmla="*/ 2978376 w 4766"/>
              <a:gd name="T17" fmla="*/ 1313778 h 4766"/>
              <a:gd name="T18" fmla="*/ 2978376 w 4766"/>
              <a:gd name="T19" fmla="*/ 1799177 h 4766"/>
              <a:gd name="T20" fmla="*/ 1799177 w 4766"/>
              <a:gd name="T21" fmla="*/ 2978376 h 4766"/>
              <a:gd name="T22" fmla="*/ 1799177 w 4766"/>
              <a:gd name="T23" fmla="*/ 2978376 h 4766"/>
              <a:gd name="T24" fmla="*/ 1313125 w 4766"/>
              <a:gd name="T25" fmla="*/ 2978376 h 47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6" h="4766">
                <a:moveTo>
                  <a:pt x="2010" y="4559"/>
                </a:moveTo>
                <a:lnTo>
                  <a:pt x="206" y="2754"/>
                </a:lnTo>
                <a:cubicBezTo>
                  <a:pt x="0" y="2549"/>
                  <a:pt x="0" y="2216"/>
                  <a:pt x="206" y="2011"/>
                </a:cubicBezTo>
                <a:lnTo>
                  <a:pt x="2010" y="206"/>
                </a:lnTo>
                <a:cubicBezTo>
                  <a:pt x="2216" y="0"/>
                  <a:pt x="2549" y="0"/>
                  <a:pt x="2754" y="206"/>
                </a:cubicBezTo>
                <a:lnTo>
                  <a:pt x="4559" y="2011"/>
                </a:lnTo>
                <a:cubicBezTo>
                  <a:pt x="4765" y="2216"/>
                  <a:pt x="4765" y="2549"/>
                  <a:pt x="4559" y="2754"/>
                </a:cubicBezTo>
                <a:lnTo>
                  <a:pt x="2754" y="4559"/>
                </a:lnTo>
                <a:cubicBezTo>
                  <a:pt x="2549" y="4765"/>
                  <a:pt x="2216" y="4765"/>
                  <a:pt x="2010" y="4559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20" name="Freeform 427">
            <a:extLst>
              <a:ext uri="{FF2B5EF4-FFF2-40B4-BE49-F238E27FC236}">
                <a16:creationId xmlns:a16="http://schemas.microsoft.com/office/drawing/2014/main" id="{27F372FE-E50E-4041-A456-7AED4865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668" y="1693199"/>
            <a:ext cx="2968933" cy="2966245"/>
          </a:xfrm>
          <a:custGeom>
            <a:avLst/>
            <a:gdLst>
              <a:gd name="T0" fmla="*/ 1313400 w 4765"/>
              <a:gd name="T1" fmla="*/ 2976216 h 4764"/>
              <a:gd name="T2" fmla="*/ 133954 w 4765"/>
              <a:gd name="T3" fmla="*/ 1798267 h 4764"/>
              <a:gd name="T4" fmla="*/ 133954 w 4765"/>
              <a:gd name="T5" fmla="*/ 1798267 h 4764"/>
              <a:gd name="T6" fmla="*/ 133954 w 4765"/>
              <a:gd name="T7" fmla="*/ 1312460 h 4764"/>
              <a:gd name="T8" fmla="*/ 1313400 w 4765"/>
              <a:gd name="T9" fmla="*/ 133858 h 4764"/>
              <a:gd name="T10" fmla="*/ 1313400 w 4765"/>
              <a:gd name="T11" fmla="*/ 133858 h 4764"/>
              <a:gd name="T12" fmla="*/ 1799554 w 4765"/>
              <a:gd name="T13" fmla="*/ 133858 h 4764"/>
              <a:gd name="T14" fmla="*/ 2979001 w 4765"/>
              <a:gd name="T15" fmla="*/ 1312460 h 4764"/>
              <a:gd name="T16" fmla="*/ 2979001 w 4765"/>
              <a:gd name="T17" fmla="*/ 1312460 h 4764"/>
              <a:gd name="T18" fmla="*/ 2979001 w 4765"/>
              <a:gd name="T19" fmla="*/ 1798267 h 4764"/>
              <a:gd name="T20" fmla="*/ 1799554 w 4765"/>
              <a:gd name="T21" fmla="*/ 2976216 h 4764"/>
              <a:gd name="T22" fmla="*/ 1799554 w 4765"/>
              <a:gd name="T23" fmla="*/ 2976216 h 4764"/>
              <a:gd name="T24" fmla="*/ 1313400 w 4765"/>
              <a:gd name="T25" fmla="*/ 2976216 h 47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5" h="4764">
                <a:moveTo>
                  <a:pt x="2010" y="4558"/>
                </a:moveTo>
                <a:lnTo>
                  <a:pt x="205" y="2754"/>
                </a:lnTo>
                <a:cubicBezTo>
                  <a:pt x="0" y="2548"/>
                  <a:pt x="0" y="2216"/>
                  <a:pt x="205" y="2010"/>
                </a:cubicBezTo>
                <a:lnTo>
                  <a:pt x="2010" y="205"/>
                </a:lnTo>
                <a:cubicBezTo>
                  <a:pt x="2216" y="0"/>
                  <a:pt x="2549" y="0"/>
                  <a:pt x="2754" y="205"/>
                </a:cubicBezTo>
                <a:lnTo>
                  <a:pt x="4559" y="2010"/>
                </a:lnTo>
                <a:cubicBezTo>
                  <a:pt x="4764" y="2216"/>
                  <a:pt x="4764" y="2548"/>
                  <a:pt x="4559" y="2754"/>
                </a:cubicBezTo>
                <a:lnTo>
                  <a:pt x="2754" y="4558"/>
                </a:lnTo>
                <a:cubicBezTo>
                  <a:pt x="2549" y="4763"/>
                  <a:pt x="2216" y="4763"/>
                  <a:pt x="2010" y="4558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D828CC3-899F-B24C-9358-6D194EE6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83" y="3972814"/>
            <a:ext cx="443377" cy="444314"/>
          </a:xfrm>
          <a:custGeom>
            <a:avLst/>
            <a:gdLst>
              <a:gd name="connsiteX0" fmla="*/ 444100 w 886754"/>
              <a:gd name="connsiteY0" fmla="*/ 463631 h 888627"/>
              <a:gd name="connsiteX1" fmla="*/ 328474 w 886754"/>
              <a:gd name="connsiteY1" fmla="*/ 578293 h 888627"/>
              <a:gd name="connsiteX2" fmla="*/ 313555 w 886754"/>
              <a:gd name="connsiteY2" fmla="*/ 582032 h 888627"/>
              <a:gd name="connsiteX3" fmla="*/ 306095 w 886754"/>
              <a:gd name="connsiteY3" fmla="*/ 569569 h 888627"/>
              <a:gd name="connsiteX4" fmla="*/ 306095 w 886754"/>
              <a:gd name="connsiteY4" fmla="*/ 489804 h 888627"/>
              <a:gd name="connsiteX5" fmla="*/ 105926 w 886754"/>
              <a:gd name="connsiteY5" fmla="*/ 690462 h 888627"/>
              <a:gd name="connsiteX6" fmla="*/ 148198 w 886754"/>
              <a:gd name="connsiteY6" fmla="*/ 740315 h 888627"/>
              <a:gd name="connsiteX7" fmla="*/ 444100 w 886754"/>
              <a:gd name="connsiteY7" fmla="*/ 862454 h 888627"/>
              <a:gd name="connsiteX8" fmla="*/ 728813 w 886754"/>
              <a:gd name="connsiteY8" fmla="*/ 749039 h 888627"/>
              <a:gd name="connsiteX9" fmla="*/ 663070 w 886754"/>
              <a:gd name="connsiteY9" fmla="*/ 428456 h 888627"/>
              <a:gd name="connsiteX10" fmla="*/ 682957 w 886754"/>
              <a:gd name="connsiteY10" fmla="*/ 443758 h 888627"/>
              <a:gd name="connsiteX11" fmla="*/ 663070 w 886754"/>
              <a:gd name="connsiteY11" fmla="*/ 460238 h 888627"/>
              <a:gd name="connsiteX12" fmla="*/ 645835 w 886754"/>
              <a:gd name="connsiteY12" fmla="*/ 443758 h 888627"/>
              <a:gd name="connsiteX13" fmla="*/ 663070 w 886754"/>
              <a:gd name="connsiteY13" fmla="*/ 428456 h 888627"/>
              <a:gd name="connsiteX14" fmla="*/ 749026 w 886754"/>
              <a:gd name="connsiteY14" fmla="*/ 373526 h 888627"/>
              <a:gd name="connsiteX15" fmla="*/ 765505 w 886754"/>
              <a:gd name="connsiteY15" fmla="*/ 392089 h 888627"/>
              <a:gd name="connsiteX16" fmla="*/ 749026 w 886754"/>
              <a:gd name="connsiteY16" fmla="*/ 410653 h 888627"/>
              <a:gd name="connsiteX17" fmla="*/ 733724 w 886754"/>
              <a:gd name="connsiteY17" fmla="*/ 392089 h 888627"/>
              <a:gd name="connsiteX18" fmla="*/ 749026 w 886754"/>
              <a:gd name="connsiteY18" fmla="*/ 373526 h 888627"/>
              <a:gd name="connsiteX19" fmla="*/ 665746 w 886754"/>
              <a:gd name="connsiteY19" fmla="*/ 358315 h 888627"/>
              <a:gd name="connsiteX20" fmla="*/ 675150 w 886754"/>
              <a:gd name="connsiteY20" fmla="*/ 362118 h 888627"/>
              <a:gd name="connsiteX21" fmla="*/ 760411 w 886754"/>
              <a:gd name="connsiteY21" fmla="*/ 448315 h 888627"/>
              <a:gd name="connsiteX22" fmla="*/ 760411 w 886754"/>
              <a:gd name="connsiteY22" fmla="*/ 467329 h 888627"/>
              <a:gd name="connsiteX23" fmla="*/ 750380 w 886754"/>
              <a:gd name="connsiteY23" fmla="*/ 471131 h 888627"/>
              <a:gd name="connsiteX24" fmla="*/ 741603 w 886754"/>
              <a:gd name="connsiteY24" fmla="*/ 467329 h 888627"/>
              <a:gd name="connsiteX25" fmla="*/ 656342 w 886754"/>
              <a:gd name="connsiteY25" fmla="*/ 381132 h 888627"/>
              <a:gd name="connsiteX26" fmla="*/ 656342 w 886754"/>
              <a:gd name="connsiteY26" fmla="*/ 362118 h 888627"/>
              <a:gd name="connsiteX27" fmla="*/ 665746 w 886754"/>
              <a:gd name="connsiteY27" fmla="*/ 358315 h 888627"/>
              <a:gd name="connsiteX28" fmla="*/ 748706 w 886754"/>
              <a:gd name="connsiteY28" fmla="*/ 158282 h 888627"/>
              <a:gd name="connsiteX29" fmla="*/ 462750 w 886754"/>
              <a:gd name="connsiteY29" fmla="*/ 443690 h 888627"/>
              <a:gd name="connsiteX30" fmla="*/ 748706 w 886754"/>
              <a:gd name="connsiteY30" fmla="*/ 730344 h 888627"/>
              <a:gd name="connsiteX31" fmla="*/ 748706 w 886754"/>
              <a:gd name="connsiteY31" fmla="*/ 158282 h 888627"/>
              <a:gd name="connsiteX32" fmla="*/ 139495 w 886754"/>
              <a:gd name="connsiteY32" fmla="*/ 158282 h 888627"/>
              <a:gd name="connsiteX33" fmla="*/ 91006 w 886754"/>
              <a:gd name="connsiteY33" fmla="*/ 668028 h 888627"/>
              <a:gd name="connsiteX34" fmla="*/ 309825 w 886754"/>
              <a:gd name="connsiteY34" fmla="*/ 448675 h 888627"/>
              <a:gd name="connsiteX35" fmla="*/ 323501 w 886754"/>
              <a:gd name="connsiteY35" fmla="*/ 446183 h 888627"/>
              <a:gd name="connsiteX36" fmla="*/ 330961 w 886754"/>
              <a:gd name="connsiteY36" fmla="*/ 458646 h 888627"/>
              <a:gd name="connsiteX37" fmla="*/ 330961 w 886754"/>
              <a:gd name="connsiteY37" fmla="*/ 537164 h 888627"/>
              <a:gd name="connsiteX38" fmla="*/ 425451 w 886754"/>
              <a:gd name="connsiteY38" fmla="*/ 443690 h 888627"/>
              <a:gd name="connsiteX39" fmla="*/ 456533 w 886754"/>
              <a:gd name="connsiteY39" fmla="*/ 26172 h 888627"/>
              <a:gd name="connsiteX40" fmla="*/ 456533 w 886754"/>
              <a:gd name="connsiteY40" fmla="*/ 412532 h 888627"/>
              <a:gd name="connsiteX41" fmla="*/ 728813 w 886754"/>
              <a:gd name="connsiteY41" fmla="*/ 139588 h 888627"/>
              <a:gd name="connsiteX42" fmla="*/ 456533 w 886754"/>
              <a:gd name="connsiteY42" fmla="*/ 26172 h 888627"/>
              <a:gd name="connsiteX43" fmla="*/ 430424 w 886754"/>
              <a:gd name="connsiteY43" fmla="*/ 26172 h 888627"/>
              <a:gd name="connsiteX44" fmla="*/ 158144 w 886754"/>
              <a:gd name="connsiteY44" fmla="*/ 139588 h 888627"/>
              <a:gd name="connsiteX45" fmla="*/ 430424 w 886754"/>
              <a:gd name="connsiteY45" fmla="*/ 412532 h 888627"/>
              <a:gd name="connsiteX46" fmla="*/ 444100 w 886754"/>
              <a:gd name="connsiteY46" fmla="*/ 0 h 888627"/>
              <a:gd name="connsiteX47" fmla="*/ 748706 w 886754"/>
              <a:gd name="connsiteY47" fmla="*/ 120893 h 888627"/>
              <a:gd name="connsiteX48" fmla="*/ 814600 w 886754"/>
              <a:gd name="connsiteY48" fmla="*/ 53592 h 888627"/>
              <a:gd name="connsiteX49" fmla="*/ 790978 w 886754"/>
              <a:gd name="connsiteY49" fmla="*/ 53592 h 888627"/>
              <a:gd name="connsiteX50" fmla="*/ 778545 w 886754"/>
              <a:gd name="connsiteY50" fmla="*/ 41128 h 888627"/>
              <a:gd name="connsiteX51" fmla="*/ 790978 w 886754"/>
              <a:gd name="connsiteY51" fmla="*/ 27419 h 888627"/>
              <a:gd name="connsiteX52" fmla="*/ 845682 w 886754"/>
              <a:gd name="connsiteY52" fmla="*/ 27419 h 888627"/>
              <a:gd name="connsiteX53" fmla="*/ 859358 w 886754"/>
              <a:gd name="connsiteY53" fmla="*/ 41128 h 888627"/>
              <a:gd name="connsiteX54" fmla="*/ 859358 w 886754"/>
              <a:gd name="connsiteY54" fmla="*/ 95966 h 888627"/>
              <a:gd name="connsiteX55" fmla="*/ 845682 w 886754"/>
              <a:gd name="connsiteY55" fmla="*/ 109676 h 888627"/>
              <a:gd name="connsiteX56" fmla="*/ 833249 w 886754"/>
              <a:gd name="connsiteY56" fmla="*/ 95966 h 888627"/>
              <a:gd name="connsiteX57" fmla="*/ 833249 w 886754"/>
              <a:gd name="connsiteY57" fmla="*/ 72286 h 888627"/>
              <a:gd name="connsiteX58" fmla="*/ 766112 w 886754"/>
              <a:gd name="connsiteY58" fmla="*/ 139588 h 888627"/>
              <a:gd name="connsiteX59" fmla="*/ 757409 w 886754"/>
              <a:gd name="connsiteY59" fmla="*/ 759009 h 888627"/>
              <a:gd name="connsiteX60" fmla="*/ 444100 w 886754"/>
              <a:gd name="connsiteY60" fmla="*/ 888627 h 888627"/>
              <a:gd name="connsiteX61" fmla="*/ 129548 w 886754"/>
              <a:gd name="connsiteY61" fmla="*/ 759009 h 888627"/>
              <a:gd name="connsiteX62" fmla="*/ 87277 w 886754"/>
              <a:gd name="connsiteY62" fmla="*/ 707910 h 888627"/>
              <a:gd name="connsiteX63" fmla="*/ 22626 w 886754"/>
              <a:gd name="connsiteY63" fmla="*/ 773965 h 888627"/>
              <a:gd name="connsiteX64" fmla="*/ 12679 w 886754"/>
              <a:gd name="connsiteY64" fmla="*/ 777704 h 888627"/>
              <a:gd name="connsiteX65" fmla="*/ 3976 w 886754"/>
              <a:gd name="connsiteY65" fmla="*/ 773965 h 888627"/>
              <a:gd name="connsiteX66" fmla="*/ 3976 w 886754"/>
              <a:gd name="connsiteY66" fmla="*/ 755270 h 888627"/>
              <a:gd name="connsiteX67" fmla="*/ 72357 w 886754"/>
              <a:gd name="connsiteY67" fmla="*/ 686723 h 888627"/>
              <a:gd name="connsiteX68" fmla="*/ 129548 w 886754"/>
              <a:gd name="connsiteY68" fmla="*/ 129617 h 888627"/>
              <a:gd name="connsiteX69" fmla="*/ 444100 w 886754"/>
              <a:gd name="connsiteY69" fmla="*/ 0 h 88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86754" h="888627">
                <a:moveTo>
                  <a:pt x="444100" y="463631"/>
                </a:moveTo>
                <a:lnTo>
                  <a:pt x="328474" y="578293"/>
                </a:lnTo>
                <a:cubicBezTo>
                  <a:pt x="323501" y="583278"/>
                  <a:pt x="318528" y="583278"/>
                  <a:pt x="313555" y="582032"/>
                </a:cubicBezTo>
                <a:cubicBezTo>
                  <a:pt x="308582" y="579539"/>
                  <a:pt x="306095" y="575800"/>
                  <a:pt x="306095" y="569569"/>
                </a:cubicBezTo>
                <a:lnTo>
                  <a:pt x="306095" y="489804"/>
                </a:lnTo>
                <a:lnTo>
                  <a:pt x="105926" y="690462"/>
                </a:lnTo>
                <a:cubicBezTo>
                  <a:pt x="118359" y="707910"/>
                  <a:pt x="133278" y="724112"/>
                  <a:pt x="148198" y="740315"/>
                </a:cubicBezTo>
                <a:cubicBezTo>
                  <a:pt x="227768" y="818833"/>
                  <a:pt x="332204" y="862454"/>
                  <a:pt x="444100" y="862454"/>
                </a:cubicBezTo>
                <a:cubicBezTo>
                  <a:pt x="551023" y="862454"/>
                  <a:pt x="651729" y="822572"/>
                  <a:pt x="728813" y="749039"/>
                </a:cubicBezTo>
                <a:close/>
                <a:moveTo>
                  <a:pt x="663070" y="428456"/>
                </a:moveTo>
                <a:cubicBezTo>
                  <a:pt x="673677" y="428456"/>
                  <a:pt x="682957" y="435519"/>
                  <a:pt x="682957" y="443758"/>
                </a:cubicBezTo>
                <a:cubicBezTo>
                  <a:pt x="682957" y="453175"/>
                  <a:pt x="673677" y="460238"/>
                  <a:pt x="663070" y="460238"/>
                </a:cubicBezTo>
                <a:cubicBezTo>
                  <a:pt x="653790" y="460238"/>
                  <a:pt x="645835" y="453175"/>
                  <a:pt x="645835" y="443758"/>
                </a:cubicBezTo>
                <a:cubicBezTo>
                  <a:pt x="645835" y="435519"/>
                  <a:pt x="653790" y="428456"/>
                  <a:pt x="663070" y="428456"/>
                </a:cubicBezTo>
                <a:close/>
                <a:moveTo>
                  <a:pt x="749026" y="373526"/>
                </a:moveTo>
                <a:cubicBezTo>
                  <a:pt x="758442" y="373526"/>
                  <a:pt x="765505" y="381482"/>
                  <a:pt x="765505" y="392089"/>
                </a:cubicBezTo>
                <a:cubicBezTo>
                  <a:pt x="765505" y="402697"/>
                  <a:pt x="758442" y="410653"/>
                  <a:pt x="749026" y="410653"/>
                </a:cubicBezTo>
                <a:cubicBezTo>
                  <a:pt x="740786" y="410653"/>
                  <a:pt x="733724" y="402697"/>
                  <a:pt x="733724" y="392089"/>
                </a:cubicBezTo>
                <a:cubicBezTo>
                  <a:pt x="733724" y="381482"/>
                  <a:pt x="740786" y="373526"/>
                  <a:pt x="749026" y="373526"/>
                </a:cubicBezTo>
                <a:close/>
                <a:moveTo>
                  <a:pt x="665746" y="358315"/>
                </a:moveTo>
                <a:cubicBezTo>
                  <a:pt x="669195" y="358315"/>
                  <a:pt x="672643" y="359583"/>
                  <a:pt x="675150" y="362118"/>
                </a:cubicBezTo>
                <a:lnTo>
                  <a:pt x="760411" y="448315"/>
                </a:lnTo>
                <a:cubicBezTo>
                  <a:pt x="765426" y="453385"/>
                  <a:pt x="765426" y="462258"/>
                  <a:pt x="760411" y="467329"/>
                </a:cubicBezTo>
                <a:cubicBezTo>
                  <a:pt x="757903" y="469864"/>
                  <a:pt x="754142" y="471131"/>
                  <a:pt x="750380" y="471131"/>
                </a:cubicBezTo>
                <a:cubicBezTo>
                  <a:pt x="747872" y="471131"/>
                  <a:pt x="744111" y="469864"/>
                  <a:pt x="741603" y="467329"/>
                </a:cubicBezTo>
                <a:lnTo>
                  <a:pt x="656342" y="381132"/>
                </a:lnTo>
                <a:cubicBezTo>
                  <a:pt x="651327" y="376062"/>
                  <a:pt x="651327" y="367188"/>
                  <a:pt x="656342" y="362118"/>
                </a:cubicBezTo>
                <a:cubicBezTo>
                  <a:pt x="658850" y="359583"/>
                  <a:pt x="662298" y="358315"/>
                  <a:pt x="665746" y="358315"/>
                </a:cubicBezTo>
                <a:close/>
                <a:moveTo>
                  <a:pt x="748706" y="158282"/>
                </a:moveTo>
                <a:lnTo>
                  <a:pt x="462750" y="443690"/>
                </a:lnTo>
                <a:lnTo>
                  <a:pt x="748706" y="730344"/>
                </a:lnTo>
                <a:cubicBezTo>
                  <a:pt x="899144" y="569569"/>
                  <a:pt x="899144" y="317812"/>
                  <a:pt x="748706" y="158282"/>
                </a:cubicBezTo>
                <a:close/>
                <a:moveTo>
                  <a:pt x="139495" y="158282"/>
                </a:moveTo>
                <a:cubicBezTo>
                  <a:pt x="7706" y="299117"/>
                  <a:pt x="-9700" y="509745"/>
                  <a:pt x="91006" y="668028"/>
                </a:cubicBezTo>
                <a:lnTo>
                  <a:pt x="309825" y="448675"/>
                </a:lnTo>
                <a:cubicBezTo>
                  <a:pt x="313555" y="446183"/>
                  <a:pt x="318528" y="443690"/>
                  <a:pt x="323501" y="446183"/>
                </a:cubicBezTo>
                <a:cubicBezTo>
                  <a:pt x="328474" y="447429"/>
                  <a:pt x="330961" y="453661"/>
                  <a:pt x="330961" y="458646"/>
                </a:cubicBezTo>
                <a:lnTo>
                  <a:pt x="330961" y="537164"/>
                </a:lnTo>
                <a:lnTo>
                  <a:pt x="425451" y="443690"/>
                </a:lnTo>
                <a:close/>
                <a:moveTo>
                  <a:pt x="456533" y="26172"/>
                </a:moveTo>
                <a:lnTo>
                  <a:pt x="456533" y="412532"/>
                </a:lnTo>
                <a:lnTo>
                  <a:pt x="728813" y="139588"/>
                </a:lnTo>
                <a:cubicBezTo>
                  <a:pt x="654216" y="68547"/>
                  <a:pt x="558483" y="29911"/>
                  <a:pt x="456533" y="26172"/>
                </a:cubicBezTo>
                <a:close/>
                <a:moveTo>
                  <a:pt x="430424" y="26172"/>
                </a:moveTo>
                <a:cubicBezTo>
                  <a:pt x="328474" y="29911"/>
                  <a:pt x="232741" y="68547"/>
                  <a:pt x="158144" y="139588"/>
                </a:cubicBezTo>
                <a:lnTo>
                  <a:pt x="430424" y="412532"/>
                </a:lnTo>
                <a:close/>
                <a:moveTo>
                  <a:pt x="444100" y="0"/>
                </a:moveTo>
                <a:cubicBezTo>
                  <a:pt x="558483" y="0"/>
                  <a:pt x="665405" y="43621"/>
                  <a:pt x="748706" y="120893"/>
                </a:cubicBezTo>
                <a:lnTo>
                  <a:pt x="814600" y="53592"/>
                </a:lnTo>
                <a:lnTo>
                  <a:pt x="790978" y="53592"/>
                </a:lnTo>
                <a:cubicBezTo>
                  <a:pt x="783518" y="53592"/>
                  <a:pt x="778545" y="47360"/>
                  <a:pt x="778545" y="41128"/>
                </a:cubicBezTo>
                <a:cubicBezTo>
                  <a:pt x="778545" y="33650"/>
                  <a:pt x="783518" y="27419"/>
                  <a:pt x="790978" y="27419"/>
                </a:cubicBezTo>
                <a:lnTo>
                  <a:pt x="845682" y="27419"/>
                </a:lnTo>
                <a:cubicBezTo>
                  <a:pt x="854385" y="27419"/>
                  <a:pt x="859358" y="33650"/>
                  <a:pt x="859358" y="41128"/>
                </a:cubicBezTo>
                <a:lnTo>
                  <a:pt x="859358" y="95966"/>
                </a:lnTo>
                <a:cubicBezTo>
                  <a:pt x="859358" y="103444"/>
                  <a:pt x="854385" y="109676"/>
                  <a:pt x="845682" y="109676"/>
                </a:cubicBezTo>
                <a:cubicBezTo>
                  <a:pt x="839466" y="109676"/>
                  <a:pt x="833249" y="103444"/>
                  <a:pt x="833249" y="95966"/>
                </a:cubicBezTo>
                <a:lnTo>
                  <a:pt x="833249" y="72286"/>
                </a:lnTo>
                <a:lnTo>
                  <a:pt x="766112" y="139588"/>
                </a:lnTo>
                <a:cubicBezTo>
                  <a:pt x="930226" y="314073"/>
                  <a:pt x="926496" y="588263"/>
                  <a:pt x="757409" y="759009"/>
                </a:cubicBezTo>
                <a:cubicBezTo>
                  <a:pt x="674108" y="842513"/>
                  <a:pt x="562213" y="888627"/>
                  <a:pt x="444100" y="888627"/>
                </a:cubicBezTo>
                <a:cubicBezTo>
                  <a:pt x="324745" y="888627"/>
                  <a:pt x="214092" y="842513"/>
                  <a:pt x="129548" y="759009"/>
                </a:cubicBezTo>
                <a:cubicBezTo>
                  <a:pt x="114629" y="742807"/>
                  <a:pt x="100953" y="726605"/>
                  <a:pt x="87277" y="707910"/>
                </a:cubicBezTo>
                <a:lnTo>
                  <a:pt x="22626" y="773965"/>
                </a:lnTo>
                <a:cubicBezTo>
                  <a:pt x="20139" y="776458"/>
                  <a:pt x="16409" y="777704"/>
                  <a:pt x="12679" y="777704"/>
                </a:cubicBezTo>
                <a:cubicBezTo>
                  <a:pt x="10193" y="777704"/>
                  <a:pt x="6463" y="776458"/>
                  <a:pt x="3976" y="773965"/>
                </a:cubicBezTo>
                <a:cubicBezTo>
                  <a:pt x="-997" y="768980"/>
                  <a:pt x="-997" y="760256"/>
                  <a:pt x="3976" y="755270"/>
                </a:cubicBezTo>
                <a:lnTo>
                  <a:pt x="72357" y="686723"/>
                </a:lnTo>
                <a:cubicBezTo>
                  <a:pt x="-40782" y="514730"/>
                  <a:pt x="-20889" y="280422"/>
                  <a:pt x="129548" y="129617"/>
                </a:cubicBezTo>
                <a:cubicBezTo>
                  <a:pt x="214092" y="46114"/>
                  <a:pt x="324745" y="0"/>
                  <a:pt x="444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A02D449-F76E-7847-A2F2-76DFFB42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908" y="3951464"/>
            <a:ext cx="449012" cy="446437"/>
          </a:xfrm>
          <a:custGeom>
            <a:avLst/>
            <a:gdLst>
              <a:gd name="connsiteX0" fmla="*/ 418964 w 898023"/>
              <a:gd name="connsiteY0" fmla="*/ 767781 h 892874"/>
              <a:gd name="connsiteX1" fmla="*/ 432697 w 898023"/>
              <a:gd name="connsiteY1" fmla="*/ 781514 h 892874"/>
              <a:gd name="connsiteX2" fmla="*/ 432697 w 898023"/>
              <a:gd name="connsiteY2" fmla="*/ 836445 h 892874"/>
              <a:gd name="connsiteX3" fmla="*/ 418964 w 898023"/>
              <a:gd name="connsiteY3" fmla="*/ 848930 h 892874"/>
              <a:gd name="connsiteX4" fmla="*/ 406479 w 898023"/>
              <a:gd name="connsiteY4" fmla="*/ 836445 h 892874"/>
              <a:gd name="connsiteX5" fmla="*/ 406479 w 898023"/>
              <a:gd name="connsiteY5" fmla="*/ 781514 h 892874"/>
              <a:gd name="connsiteX6" fmla="*/ 418964 w 898023"/>
              <a:gd name="connsiteY6" fmla="*/ 767781 h 892874"/>
              <a:gd name="connsiteX7" fmla="*/ 774649 w 898023"/>
              <a:gd name="connsiteY7" fmla="*/ 529988 h 892874"/>
              <a:gd name="connsiteX8" fmla="*/ 753409 w 898023"/>
              <a:gd name="connsiteY8" fmla="*/ 543705 h 892874"/>
              <a:gd name="connsiteX9" fmla="*/ 752159 w 898023"/>
              <a:gd name="connsiteY9" fmla="*/ 544952 h 892874"/>
              <a:gd name="connsiteX10" fmla="*/ 750910 w 898023"/>
              <a:gd name="connsiteY10" fmla="*/ 546199 h 892874"/>
              <a:gd name="connsiteX11" fmla="*/ 750910 w 898023"/>
              <a:gd name="connsiteY11" fmla="*/ 552435 h 892874"/>
              <a:gd name="connsiteX12" fmla="*/ 750910 w 898023"/>
              <a:gd name="connsiteY12" fmla="*/ 553682 h 892874"/>
              <a:gd name="connsiteX13" fmla="*/ 750910 w 898023"/>
              <a:gd name="connsiteY13" fmla="*/ 554929 h 892874"/>
              <a:gd name="connsiteX14" fmla="*/ 769651 w 898023"/>
              <a:gd name="connsiteY14" fmla="*/ 577375 h 892874"/>
              <a:gd name="connsiteX15" fmla="*/ 842119 w 898023"/>
              <a:gd name="connsiteY15" fmla="*/ 592340 h 892874"/>
              <a:gd name="connsiteX16" fmla="*/ 835871 w 898023"/>
              <a:gd name="connsiteY16" fmla="*/ 582363 h 892874"/>
              <a:gd name="connsiteX17" fmla="*/ 842119 w 898023"/>
              <a:gd name="connsiteY17" fmla="*/ 551188 h 892874"/>
              <a:gd name="connsiteX18" fmla="*/ 852114 w 898023"/>
              <a:gd name="connsiteY18" fmla="*/ 544952 h 892874"/>
              <a:gd name="connsiteX19" fmla="*/ 778397 w 898023"/>
              <a:gd name="connsiteY19" fmla="*/ 529988 h 892874"/>
              <a:gd name="connsiteX20" fmla="*/ 774649 w 898023"/>
              <a:gd name="connsiteY20" fmla="*/ 529988 h 892874"/>
              <a:gd name="connsiteX21" fmla="*/ 506021 w 898023"/>
              <a:gd name="connsiteY21" fmla="*/ 407779 h 892874"/>
              <a:gd name="connsiteX22" fmla="*/ 449796 w 898023"/>
              <a:gd name="connsiteY22" fmla="*/ 462648 h 892874"/>
              <a:gd name="connsiteX23" fmla="*/ 452295 w 898023"/>
              <a:gd name="connsiteY23" fmla="*/ 471377 h 892874"/>
              <a:gd name="connsiteX24" fmla="*/ 528511 w 898023"/>
              <a:gd name="connsiteY24" fmla="*/ 487589 h 892874"/>
              <a:gd name="connsiteX25" fmla="*/ 528511 w 898023"/>
              <a:gd name="connsiteY25" fmla="*/ 477613 h 892874"/>
              <a:gd name="connsiteX26" fmla="*/ 506021 w 898023"/>
              <a:gd name="connsiteY26" fmla="*/ 407779 h 892874"/>
              <a:gd name="connsiteX27" fmla="*/ 416062 w 898023"/>
              <a:gd name="connsiteY27" fmla="*/ 365380 h 892874"/>
              <a:gd name="connsiteX28" fmla="*/ 304862 w 898023"/>
              <a:gd name="connsiteY28" fmla="*/ 477613 h 892874"/>
              <a:gd name="connsiteX29" fmla="*/ 416062 w 898023"/>
              <a:gd name="connsiteY29" fmla="*/ 589846 h 892874"/>
              <a:gd name="connsiteX30" fmla="*/ 522263 w 898023"/>
              <a:gd name="connsiteY30" fmla="*/ 513777 h 892874"/>
              <a:gd name="connsiteX31" fmla="*/ 447297 w 898023"/>
              <a:gd name="connsiteY31" fmla="*/ 497565 h 892874"/>
              <a:gd name="connsiteX32" fmla="*/ 416062 w 898023"/>
              <a:gd name="connsiteY32" fmla="*/ 513777 h 892874"/>
              <a:gd name="connsiteX33" fmla="*/ 381077 w 898023"/>
              <a:gd name="connsiteY33" fmla="*/ 477613 h 892874"/>
              <a:gd name="connsiteX34" fmla="*/ 416062 w 898023"/>
              <a:gd name="connsiteY34" fmla="*/ 441449 h 892874"/>
              <a:gd name="connsiteX35" fmla="*/ 431055 w 898023"/>
              <a:gd name="connsiteY35" fmla="*/ 443943 h 892874"/>
              <a:gd name="connsiteX36" fmla="*/ 486030 w 898023"/>
              <a:gd name="connsiteY36" fmla="*/ 389073 h 892874"/>
              <a:gd name="connsiteX37" fmla="*/ 468538 w 898023"/>
              <a:gd name="connsiteY37" fmla="*/ 377850 h 892874"/>
              <a:gd name="connsiteX38" fmla="*/ 416062 w 898023"/>
              <a:gd name="connsiteY38" fmla="*/ 365380 h 892874"/>
              <a:gd name="connsiteX39" fmla="*/ 603477 w 898023"/>
              <a:gd name="connsiteY39" fmla="*/ 309263 h 892874"/>
              <a:gd name="connsiteX40" fmla="*/ 523513 w 898023"/>
              <a:gd name="connsiteY40" fmla="*/ 389073 h 892874"/>
              <a:gd name="connsiteX41" fmla="*/ 554749 w 898023"/>
              <a:gd name="connsiteY41" fmla="*/ 477613 h 892874"/>
              <a:gd name="connsiteX42" fmla="*/ 554749 w 898023"/>
              <a:gd name="connsiteY42" fmla="*/ 493824 h 892874"/>
              <a:gd name="connsiteX43" fmla="*/ 665948 w 898023"/>
              <a:gd name="connsiteY43" fmla="*/ 517518 h 892874"/>
              <a:gd name="connsiteX44" fmla="*/ 668447 w 898023"/>
              <a:gd name="connsiteY44" fmla="*/ 477613 h 892874"/>
              <a:gd name="connsiteX45" fmla="*/ 603477 w 898023"/>
              <a:gd name="connsiteY45" fmla="*/ 309263 h 892874"/>
              <a:gd name="connsiteX46" fmla="*/ 416062 w 898023"/>
              <a:gd name="connsiteY46" fmla="*/ 226959 h 892874"/>
              <a:gd name="connsiteX47" fmla="*/ 164925 w 898023"/>
              <a:gd name="connsiteY47" fmla="*/ 477613 h 892874"/>
              <a:gd name="connsiteX48" fmla="*/ 416062 w 898023"/>
              <a:gd name="connsiteY48" fmla="*/ 729513 h 892874"/>
              <a:gd name="connsiteX49" fmla="*/ 660951 w 898023"/>
              <a:gd name="connsiteY49" fmla="*/ 542458 h 892874"/>
              <a:gd name="connsiteX50" fmla="*/ 548502 w 898023"/>
              <a:gd name="connsiteY50" fmla="*/ 518765 h 892874"/>
              <a:gd name="connsiteX51" fmla="*/ 416062 w 898023"/>
              <a:gd name="connsiteY51" fmla="*/ 616033 h 892874"/>
              <a:gd name="connsiteX52" fmla="*/ 277374 w 898023"/>
              <a:gd name="connsiteY52" fmla="*/ 477613 h 892874"/>
              <a:gd name="connsiteX53" fmla="*/ 416062 w 898023"/>
              <a:gd name="connsiteY53" fmla="*/ 339192 h 892874"/>
              <a:gd name="connsiteX54" fmla="*/ 479783 w 898023"/>
              <a:gd name="connsiteY54" fmla="*/ 354156 h 892874"/>
              <a:gd name="connsiteX55" fmla="*/ 506021 w 898023"/>
              <a:gd name="connsiteY55" fmla="*/ 371615 h 892874"/>
              <a:gd name="connsiteX56" fmla="*/ 585985 w 898023"/>
              <a:gd name="connsiteY56" fmla="*/ 291805 h 892874"/>
              <a:gd name="connsiteX57" fmla="*/ 416062 w 898023"/>
              <a:gd name="connsiteY57" fmla="*/ 226959 h 892874"/>
              <a:gd name="connsiteX58" fmla="*/ 700933 w 898023"/>
              <a:gd name="connsiteY58" fmla="*/ 211995 h 892874"/>
              <a:gd name="connsiteX59" fmla="*/ 622218 w 898023"/>
              <a:gd name="connsiteY59" fmla="*/ 291805 h 892874"/>
              <a:gd name="connsiteX60" fmla="*/ 694685 w 898023"/>
              <a:gd name="connsiteY60" fmla="*/ 477613 h 892874"/>
              <a:gd name="connsiteX61" fmla="*/ 690937 w 898023"/>
              <a:gd name="connsiteY61" fmla="*/ 522506 h 892874"/>
              <a:gd name="connsiteX62" fmla="*/ 729670 w 898023"/>
              <a:gd name="connsiteY62" fmla="*/ 531235 h 892874"/>
              <a:gd name="connsiteX63" fmla="*/ 783395 w 898023"/>
              <a:gd name="connsiteY63" fmla="*/ 505047 h 892874"/>
              <a:gd name="connsiteX64" fmla="*/ 804636 w 898023"/>
              <a:gd name="connsiteY64" fmla="*/ 508789 h 892874"/>
              <a:gd name="connsiteX65" fmla="*/ 807134 w 898023"/>
              <a:gd name="connsiteY65" fmla="*/ 477613 h 892874"/>
              <a:gd name="connsiteX66" fmla="*/ 700933 w 898023"/>
              <a:gd name="connsiteY66" fmla="*/ 211995 h 892874"/>
              <a:gd name="connsiteX67" fmla="*/ 416062 w 898023"/>
              <a:gd name="connsiteY67" fmla="*/ 88539 h 892874"/>
              <a:gd name="connsiteX68" fmla="*/ 27488 w 898023"/>
              <a:gd name="connsiteY68" fmla="*/ 477613 h 892874"/>
              <a:gd name="connsiteX69" fmla="*/ 416062 w 898023"/>
              <a:gd name="connsiteY69" fmla="*/ 866686 h 892874"/>
              <a:gd name="connsiteX70" fmla="*/ 784645 w 898023"/>
              <a:gd name="connsiteY70" fmla="*/ 607304 h 892874"/>
              <a:gd name="connsiteX71" fmla="*/ 764654 w 898023"/>
              <a:gd name="connsiteY71" fmla="*/ 602316 h 892874"/>
              <a:gd name="connsiteX72" fmla="*/ 724672 w 898023"/>
              <a:gd name="connsiteY72" fmla="*/ 557423 h 892874"/>
              <a:gd name="connsiteX73" fmla="*/ 724672 w 898023"/>
              <a:gd name="connsiteY73" fmla="*/ 556176 h 892874"/>
              <a:gd name="connsiteX74" fmla="*/ 685939 w 898023"/>
              <a:gd name="connsiteY74" fmla="*/ 548694 h 892874"/>
              <a:gd name="connsiteX75" fmla="*/ 416062 w 898023"/>
              <a:gd name="connsiteY75" fmla="*/ 755701 h 892874"/>
              <a:gd name="connsiteX76" fmla="*/ 138687 w 898023"/>
              <a:gd name="connsiteY76" fmla="*/ 477613 h 892874"/>
              <a:gd name="connsiteX77" fmla="*/ 416062 w 898023"/>
              <a:gd name="connsiteY77" fmla="*/ 199525 h 892874"/>
              <a:gd name="connsiteX78" fmla="*/ 603477 w 898023"/>
              <a:gd name="connsiteY78" fmla="*/ 271852 h 892874"/>
              <a:gd name="connsiteX79" fmla="*/ 682191 w 898023"/>
              <a:gd name="connsiteY79" fmla="*/ 193290 h 892874"/>
              <a:gd name="connsiteX80" fmla="*/ 416062 w 898023"/>
              <a:gd name="connsiteY80" fmla="*/ 88539 h 892874"/>
              <a:gd name="connsiteX81" fmla="*/ 827125 w 898023"/>
              <a:gd name="connsiteY81" fmla="*/ 38658 h 892874"/>
              <a:gd name="connsiteX82" fmla="*/ 774649 w 898023"/>
              <a:gd name="connsiteY82" fmla="*/ 91033 h 892874"/>
              <a:gd name="connsiteX83" fmla="*/ 770901 w 898023"/>
              <a:gd name="connsiteY83" fmla="*/ 118468 h 892874"/>
              <a:gd name="connsiteX84" fmla="*/ 772150 w 898023"/>
              <a:gd name="connsiteY84" fmla="*/ 119715 h 892874"/>
              <a:gd name="connsiteX85" fmla="*/ 773400 w 898023"/>
              <a:gd name="connsiteY85" fmla="*/ 120962 h 892874"/>
              <a:gd name="connsiteX86" fmla="*/ 777148 w 898023"/>
              <a:gd name="connsiteY86" fmla="*/ 125950 h 892874"/>
              <a:gd name="connsiteX87" fmla="*/ 779647 w 898023"/>
              <a:gd name="connsiteY87" fmla="*/ 127197 h 892874"/>
              <a:gd name="connsiteX88" fmla="*/ 808384 w 898023"/>
              <a:gd name="connsiteY88" fmla="*/ 123456 h 892874"/>
              <a:gd name="connsiteX89" fmla="*/ 859611 w 898023"/>
              <a:gd name="connsiteY89" fmla="*/ 71081 h 892874"/>
              <a:gd name="connsiteX90" fmla="*/ 849615 w 898023"/>
              <a:gd name="connsiteY90" fmla="*/ 71081 h 892874"/>
              <a:gd name="connsiteX91" fmla="*/ 827125 w 898023"/>
              <a:gd name="connsiteY91" fmla="*/ 48634 h 892874"/>
              <a:gd name="connsiteX92" fmla="*/ 842119 w 898023"/>
              <a:gd name="connsiteY92" fmla="*/ 1247 h 892874"/>
              <a:gd name="connsiteX93" fmla="*/ 853364 w 898023"/>
              <a:gd name="connsiteY93" fmla="*/ 18705 h 892874"/>
              <a:gd name="connsiteX94" fmla="*/ 853364 w 898023"/>
              <a:gd name="connsiteY94" fmla="*/ 44893 h 892874"/>
              <a:gd name="connsiteX95" fmla="*/ 879602 w 898023"/>
              <a:gd name="connsiteY95" fmla="*/ 44893 h 892874"/>
              <a:gd name="connsiteX96" fmla="*/ 895844 w 898023"/>
              <a:gd name="connsiteY96" fmla="*/ 56116 h 892874"/>
              <a:gd name="connsiteX97" fmla="*/ 893345 w 898023"/>
              <a:gd name="connsiteY97" fmla="*/ 76069 h 892874"/>
              <a:gd name="connsiteX98" fmla="*/ 825876 w 898023"/>
              <a:gd name="connsiteY98" fmla="*/ 142161 h 892874"/>
              <a:gd name="connsiteX99" fmla="*/ 790892 w 898023"/>
              <a:gd name="connsiteY99" fmla="*/ 155879 h 892874"/>
              <a:gd name="connsiteX100" fmla="*/ 767153 w 898023"/>
              <a:gd name="connsiteY100" fmla="*/ 149643 h 892874"/>
              <a:gd name="connsiteX101" fmla="*/ 764654 w 898023"/>
              <a:gd name="connsiteY101" fmla="*/ 148396 h 892874"/>
              <a:gd name="connsiteX102" fmla="*/ 719674 w 898023"/>
              <a:gd name="connsiteY102" fmla="*/ 193290 h 892874"/>
              <a:gd name="connsiteX103" fmla="*/ 832123 w 898023"/>
              <a:gd name="connsiteY103" fmla="*/ 477613 h 892874"/>
              <a:gd name="connsiteX104" fmla="*/ 830874 w 898023"/>
              <a:gd name="connsiteY104" fmla="*/ 515024 h 892874"/>
              <a:gd name="connsiteX105" fmla="*/ 875853 w 898023"/>
              <a:gd name="connsiteY105" fmla="*/ 523753 h 892874"/>
              <a:gd name="connsiteX106" fmla="*/ 889597 w 898023"/>
              <a:gd name="connsiteY106" fmla="*/ 537470 h 892874"/>
              <a:gd name="connsiteX107" fmla="*/ 882100 w 898023"/>
              <a:gd name="connsiteY107" fmla="*/ 556176 h 892874"/>
              <a:gd name="connsiteX108" fmla="*/ 859611 w 898023"/>
              <a:gd name="connsiteY108" fmla="*/ 571140 h 892874"/>
              <a:gd name="connsiteX109" fmla="*/ 874604 w 898023"/>
              <a:gd name="connsiteY109" fmla="*/ 593587 h 892874"/>
              <a:gd name="connsiteX110" fmla="*/ 874604 w 898023"/>
              <a:gd name="connsiteY110" fmla="*/ 613539 h 892874"/>
              <a:gd name="connsiteX111" fmla="*/ 859611 w 898023"/>
              <a:gd name="connsiteY111" fmla="*/ 621021 h 892874"/>
              <a:gd name="connsiteX112" fmla="*/ 855862 w 898023"/>
              <a:gd name="connsiteY112" fmla="*/ 621021 h 892874"/>
              <a:gd name="connsiteX113" fmla="*/ 809633 w 898023"/>
              <a:gd name="connsiteY113" fmla="*/ 611045 h 892874"/>
              <a:gd name="connsiteX114" fmla="*/ 416062 w 898023"/>
              <a:gd name="connsiteY114" fmla="*/ 892874 h 892874"/>
              <a:gd name="connsiteX115" fmla="*/ 0 w 898023"/>
              <a:gd name="connsiteY115" fmla="*/ 477613 h 892874"/>
              <a:gd name="connsiteX116" fmla="*/ 416062 w 898023"/>
              <a:gd name="connsiteY116" fmla="*/ 62351 h 892874"/>
              <a:gd name="connsiteX117" fmla="*/ 700933 w 898023"/>
              <a:gd name="connsiteY117" fmla="*/ 175831 h 892874"/>
              <a:gd name="connsiteX118" fmla="*/ 747162 w 898023"/>
              <a:gd name="connsiteY118" fmla="*/ 129691 h 892874"/>
              <a:gd name="connsiteX119" fmla="*/ 755908 w 898023"/>
              <a:gd name="connsiteY119" fmla="*/ 71081 h 892874"/>
              <a:gd name="connsiteX120" fmla="*/ 822128 w 898023"/>
              <a:gd name="connsiteY120" fmla="*/ 4988 h 892874"/>
              <a:gd name="connsiteX121" fmla="*/ 842119 w 898023"/>
              <a:gd name="connsiteY121" fmla="*/ 1247 h 89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898023" h="892874">
                <a:moveTo>
                  <a:pt x="418964" y="767781"/>
                </a:moveTo>
                <a:cubicBezTo>
                  <a:pt x="426454" y="767781"/>
                  <a:pt x="432697" y="774023"/>
                  <a:pt x="432697" y="781514"/>
                </a:cubicBezTo>
                <a:lnTo>
                  <a:pt x="432697" y="836445"/>
                </a:lnTo>
                <a:cubicBezTo>
                  <a:pt x="432697" y="843936"/>
                  <a:pt x="426454" y="848930"/>
                  <a:pt x="418964" y="848930"/>
                </a:cubicBezTo>
                <a:cubicBezTo>
                  <a:pt x="412721" y="848930"/>
                  <a:pt x="406479" y="843936"/>
                  <a:pt x="406479" y="836445"/>
                </a:cubicBezTo>
                <a:lnTo>
                  <a:pt x="406479" y="781514"/>
                </a:lnTo>
                <a:cubicBezTo>
                  <a:pt x="406479" y="774023"/>
                  <a:pt x="412721" y="767781"/>
                  <a:pt x="418964" y="767781"/>
                </a:cubicBezTo>
                <a:close/>
                <a:moveTo>
                  <a:pt x="774649" y="529988"/>
                </a:moveTo>
                <a:cubicBezTo>
                  <a:pt x="764654" y="529988"/>
                  <a:pt x="757157" y="534976"/>
                  <a:pt x="753409" y="543705"/>
                </a:cubicBezTo>
                <a:lnTo>
                  <a:pt x="752159" y="544952"/>
                </a:lnTo>
                <a:cubicBezTo>
                  <a:pt x="750910" y="546199"/>
                  <a:pt x="750910" y="546199"/>
                  <a:pt x="750910" y="546199"/>
                </a:cubicBezTo>
                <a:lnTo>
                  <a:pt x="750910" y="552435"/>
                </a:lnTo>
                <a:cubicBezTo>
                  <a:pt x="749660" y="552435"/>
                  <a:pt x="749660" y="552435"/>
                  <a:pt x="750910" y="553682"/>
                </a:cubicBezTo>
                <a:lnTo>
                  <a:pt x="750910" y="554929"/>
                </a:lnTo>
                <a:cubicBezTo>
                  <a:pt x="750910" y="566152"/>
                  <a:pt x="758406" y="574881"/>
                  <a:pt x="769651" y="577375"/>
                </a:cubicBezTo>
                <a:lnTo>
                  <a:pt x="842119" y="592340"/>
                </a:lnTo>
                <a:lnTo>
                  <a:pt x="835871" y="582363"/>
                </a:lnTo>
                <a:cubicBezTo>
                  <a:pt x="829624" y="572387"/>
                  <a:pt x="830874" y="557423"/>
                  <a:pt x="842119" y="551188"/>
                </a:cubicBezTo>
                <a:lnTo>
                  <a:pt x="852114" y="544952"/>
                </a:lnTo>
                <a:lnTo>
                  <a:pt x="778397" y="529988"/>
                </a:lnTo>
                <a:cubicBezTo>
                  <a:pt x="777148" y="529988"/>
                  <a:pt x="775899" y="529988"/>
                  <a:pt x="774649" y="529988"/>
                </a:cubicBezTo>
                <a:close/>
                <a:moveTo>
                  <a:pt x="506021" y="407779"/>
                </a:moveTo>
                <a:lnTo>
                  <a:pt x="449796" y="462648"/>
                </a:lnTo>
                <a:cubicBezTo>
                  <a:pt x="451046" y="465142"/>
                  <a:pt x="452295" y="468883"/>
                  <a:pt x="452295" y="471377"/>
                </a:cubicBezTo>
                <a:lnTo>
                  <a:pt x="528511" y="487589"/>
                </a:lnTo>
                <a:cubicBezTo>
                  <a:pt x="528511" y="485095"/>
                  <a:pt x="528511" y="481354"/>
                  <a:pt x="528511" y="477613"/>
                </a:cubicBezTo>
                <a:cubicBezTo>
                  <a:pt x="528511" y="451425"/>
                  <a:pt x="521014" y="427731"/>
                  <a:pt x="506021" y="407779"/>
                </a:cubicBezTo>
                <a:close/>
                <a:moveTo>
                  <a:pt x="416062" y="365380"/>
                </a:moveTo>
                <a:cubicBezTo>
                  <a:pt x="354839" y="365380"/>
                  <a:pt x="304862" y="415261"/>
                  <a:pt x="304862" y="477613"/>
                </a:cubicBezTo>
                <a:cubicBezTo>
                  <a:pt x="304862" y="539964"/>
                  <a:pt x="354839" y="589846"/>
                  <a:pt x="416062" y="589846"/>
                </a:cubicBezTo>
                <a:cubicBezTo>
                  <a:pt x="466039" y="589846"/>
                  <a:pt x="507270" y="557423"/>
                  <a:pt x="522263" y="513777"/>
                </a:cubicBezTo>
                <a:lnTo>
                  <a:pt x="447297" y="497565"/>
                </a:lnTo>
                <a:cubicBezTo>
                  <a:pt x="441050" y="507542"/>
                  <a:pt x="429805" y="513777"/>
                  <a:pt x="416062" y="513777"/>
                </a:cubicBezTo>
                <a:cubicBezTo>
                  <a:pt x="397320" y="513777"/>
                  <a:pt x="381077" y="497565"/>
                  <a:pt x="381077" y="477613"/>
                </a:cubicBezTo>
                <a:cubicBezTo>
                  <a:pt x="381077" y="457660"/>
                  <a:pt x="397320" y="441449"/>
                  <a:pt x="416062" y="441449"/>
                </a:cubicBezTo>
                <a:cubicBezTo>
                  <a:pt x="422309" y="441449"/>
                  <a:pt x="427306" y="442696"/>
                  <a:pt x="431055" y="443943"/>
                </a:cubicBezTo>
                <a:lnTo>
                  <a:pt x="486030" y="389073"/>
                </a:lnTo>
                <a:cubicBezTo>
                  <a:pt x="481032" y="385332"/>
                  <a:pt x="474785" y="381591"/>
                  <a:pt x="468538" y="377850"/>
                </a:cubicBezTo>
                <a:cubicBezTo>
                  <a:pt x="452295" y="370368"/>
                  <a:pt x="434803" y="365380"/>
                  <a:pt x="416062" y="365380"/>
                </a:cubicBezTo>
                <a:close/>
                <a:moveTo>
                  <a:pt x="603477" y="309263"/>
                </a:moveTo>
                <a:lnTo>
                  <a:pt x="523513" y="389073"/>
                </a:lnTo>
                <a:cubicBezTo>
                  <a:pt x="543504" y="414014"/>
                  <a:pt x="554749" y="443943"/>
                  <a:pt x="554749" y="477613"/>
                </a:cubicBezTo>
                <a:cubicBezTo>
                  <a:pt x="554749" y="483848"/>
                  <a:pt x="554749" y="488836"/>
                  <a:pt x="554749" y="493824"/>
                </a:cubicBezTo>
                <a:lnTo>
                  <a:pt x="665948" y="517518"/>
                </a:lnTo>
                <a:cubicBezTo>
                  <a:pt x="667198" y="505047"/>
                  <a:pt x="668447" y="491330"/>
                  <a:pt x="668447" y="477613"/>
                </a:cubicBezTo>
                <a:cubicBezTo>
                  <a:pt x="668447" y="412767"/>
                  <a:pt x="644708" y="354156"/>
                  <a:pt x="603477" y="309263"/>
                </a:cubicBezTo>
                <a:close/>
                <a:moveTo>
                  <a:pt x="416062" y="226959"/>
                </a:moveTo>
                <a:cubicBezTo>
                  <a:pt x="277374" y="226959"/>
                  <a:pt x="164925" y="339192"/>
                  <a:pt x="164925" y="477613"/>
                </a:cubicBezTo>
                <a:cubicBezTo>
                  <a:pt x="164925" y="616033"/>
                  <a:pt x="277374" y="729513"/>
                  <a:pt x="416062" y="729513"/>
                </a:cubicBezTo>
                <a:cubicBezTo>
                  <a:pt x="533508" y="729513"/>
                  <a:pt x="630964" y="650950"/>
                  <a:pt x="660951" y="542458"/>
                </a:cubicBezTo>
                <a:lnTo>
                  <a:pt x="548502" y="518765"/>
                </a:lnTo>
                <a:cubicBezTo>
                  <a:pt x="531010" y="576128"/>
                  <a:pt x="478533" y="616033"/>
                  <a:pt x="416062" y="616033"/>
                </a:cubicBezTo>
                <a:cubicBezTo>
                  <a:pt x="341096" y="616033"/>
                  <a:pt x="277374" y="554929"/>
                  <a:pt x="277374" y="477613"/>
                </a:cubicBezTo>
                <a:cubicBezTo>
                  <a:pt x="277374" y="400297"/>
                  <a:pt x="341096" y="339192"/>
                  <a:pt x="416062" y="339192"/>
                </a:cubicBezTo>
                <a:cubicBezTo>
                  <a:pt x="438551" y="339192"/>
                  <a:pt x="461041" y="344180"/>
                  <a:pt x="479783" y="354156"/>
                </a:cubicBezTo>
                <a:cubicBezTo>
                  <a:pt x="489778" y="359145"/>
                  <a:pt x="498524" y="364133"/>
                  <a:pt x="506021" y="371615"/>
                </a:cubicBezTo>
                <a:lnTo>
                  <a:pt x="585985" y="291805"/>
                </a:lnTo>
                <a:cubicBezTo>
                  <a:pt x="541005" y="250653"/>
                  <a:pt x="482282" y="226959"/>
                  <a:pt x="416062" y="226959"/>
                </a:cubicBezTo>
                <a:close/>
                <a:moveTo>
                  <a:pt x="700933" y="211995"/>
                </a:moveTo>
                <a:lnTo>
                  <a:pt x="622218" y="291805"/>
                </a:lnTo>
                <a:cubicBezTo>
                  <a:pt x="667198" y="340439"/>
                  <a:pt x="694685" y="405285"/>
                  <a:pt x="694685" y="477613"/>
                </a:cubicBezTo>
                <a:cubicBezTo>
                  <a:pt x="694685" y="492577"/>
                  <a:pt x="693436" y="508789"/>
                  <a:pt x="690937" y="522506"/>
                </a:cubicBezTo>
                <a:lnTo>
                  <a:pt x="729670" y="531235"/>
                </a:lnTo>
                <a:cubicBezTo>
                  <a:pt x="739665" y="511283"/>
                  <a:pt x="762155" y="501306"/>
                  <a:pt x="783395" y="505047"/>
                </a:cubicBezTo>
                <a:lnTo>
                  <a:pt x="804636" y="508789"/>
                </a:lnTo>
                <a:cubicBezTo>
                  <a:pt x="807134" y="498812"/>
                  <a:pt x="807134" y="487589"/>
                  <a:pt x="807134" y="477613"/>
                </a:cubicBezTo>
                <a:cubicBezTo>
                  <a:pt x="807134" y="375356"/>
                  <a:pt x="767153" y="281829"/>
                  <a:pt x="700933" y="211995"/>
                </a:cubicBezTo>
                <a:close/>
                <a:moveTo>
                  <a:pt x="416062" y="88539"/>
                </a:moveTo>
                <a:cubicBezTo>
                  <a:pt x="202408" y="88539"/>
                  <a:pt x="27488" y="263123"/>
                  <a:pt x="27488" y="477613"/>
                </a:cubicBezTo>
                <a:cubicBezTo>
                  <a:pt x="27488" y="692102"/>
                  <a:pt x="202408" y="866686"/>
                  <a:pt x="416062" y="866686"/>
                </a:cubicBezTo>
                <a:cubicBezTo>
                  <a:pt x="583486" y="866686"/>
                  <a:pt x="729670" y="763183"/>
                  <a:pt x="784645" y="607304"/>
                </a:cubicBezTo>
                <a:lnTo>
                  <a:pt x="764654" y="602316"/>
                </a:lnTo>
                <a:cubicBezTo>
                  <a:pt x="742164" y="598575"/>
                  <a:pt x="725921" y="579869"/>
                  <a:pt x="724672" y="557423"/>
                </a:cubicBezTo>
                <a:cubicBezTo>
                  <a:pt x="724672" y="557423"/>
                  <a:pt x="724672" y="557423"/>
                  <a:pt x="724672" y="556176"/>
                </a:cubicBezTo>
                <a:lnTo>
                  <a:pt x="685939" y="548694"/>
                </a:lnTo>
                <a:cubicBezTo>
                  <a:pt x="654704" y="667161"/>
                  <a:pt x="546003" y="755701"/>
                  <a:pt x="416062" y="755701"/>
                </a:cubicBezTo>
                <a:cubicBezTo>
                  <a:pt x="263631" y="755701"/>
                  <a:pt x="138687" y="630998"/>
                  <a:pt x="138687" y="477613"/>
                </a:cubicBezTo>
                <a:cubicBezTo>
                  <a:pt x="138687" y="324228"/>
                  <a:pt x="263631" y="199525"/>
                  <a:pt x="416062" y="199525"/>
                </a:cubicBezTo>
                <a:cubicBezTo>
                  <a:pt x="488529" y="199525"/>
                  <a:pt x="554749" y="226959"/>
                  <a:pt x="603477" y="271852"/>
                </a:cubicBezTo>
                <a:lnTo>
                  <a:pt x="682191" y="193290"/>
                </a:lnTo>
                <a:cubicBezTo>
                  <a:pt x="613472" y="128444"/>
                  <a:pt x="519765" y="88539"/>
                  <a:pt x="416062" y="88539"/>
                </a:cubicBezTo>
                <a:close/>
                <a:moveTo>
                  <a:pt x="827125" y="38658"/>
                </a:moveTo>
                <a:lnTo>
                  <a:pt x="774649" y="91033"/>
                </a:lnTo>
                <a:cubicBezTo>
                  <a:pt x="767153" y="97268"/>
                  <a:pt x="764654" y="109738"/>
                  <a:pt x="770901" y="118468"/>
                </a:cubicBezTo>
                <a:lnTo>
                  <a:pt x="772150" y="119715"/>
                </a:lnTo>
                <a:cubicBezTo>
                  <a:pt x="772150" y="120962"/>
                  <a:pt x="772150" y="120962"/>
                  <a:pt x="773400" y="120962"/>
                </a:cubicBezTo>
                <a:lnTo>
                  <a:pt x="777148" y="125950"/>
                </a:lnTo>
                <a:lnTo>
                  <a:pt x="779647" y="127197"/>
                </a:lnTo>
                <a:cubicBezTo>
                  <a:pt x="788393" y="132185"/>
                  <a:pt x="800887" y="130938"/>
                  <a:pt x="808384" y="123456"/>
                </a:cubicBezTo>
                <a:lnTo>
                  <a:pt x="859611" y="71081"/>
                </a:lnTo>
                <a:lnTo>
                  <a:pt x="849615" y="71081"/>
                </a:lnTo>
                <a:cubicBezTo>
                  <a:pt x="837121" y="71081"/>
                  <a:pt x="827125" y="61104"/>
                  <a:pt x="827125" y="48634"/>
                </a:cubicBezTo>
                <a:close/>
                <a:moveTo>
                  <a:pt x="842119" y="1247"/>
                </a:moveTo>
                <a:cubicBezTo>
                  <a:pt x="848366" y="4988"/>
                  <a:pt x="853364" y="11223"/>
                  <a:pt x="853364" y="18705"/>
                </a:cubicBezTo>
                <a:lnTo>
                  <a:pt x="853364" y="44893"/>
                </a:lnTo>
                <a:lnTo>
                  <a:pt x="879602" y="44893"/>
                </a:lnTo>
                <a:cubicBezTo>
                  <a:pt x="887098" y="44893"/>
                  <a:pt x="893345" y="49881"/>
                  <a:pt x="895844" y="56116"/>
                </a:cubicBezTo>
                <a:cubicBezTo>
                  <a:pt x="899593" y="63598"/>
                  <a:pt x="898343" y="71081"/>
                  <a:pt x="893345" y="76069"/>
                </a:cubicBezTo>
                <a:lnTo>
                  <a:pt x="825876" y="142161"/>
                </a:lnTo>
                <a:cubicBezTo>
                  <a:pt x="815880" y="152138"/>
                  <a:pt x="804636" y="155879"/>
                  <a:pt x="790892" y="155879"/>
                </a:cubicBezTo>
                <a:cubicBezTo>
                  <a:pt x="782146" y="155879"/>
                  <a:pt x="774649" y="154632"/>
                  <a:pt x="767153" y="149643"/>
                </a:cubicBezTo>
                <a:cubicBezTo>
                  <a:pt x="765903" y="149643"/>
                  <a:pt x="764654" y="149643"/>
                  <a:pt x="764654" y="148396"/>
                </a:cubicBezTo>
                <a:lnTo>
                  <a:pt x="719674" y="193290"/>
                </a:lnTo>
                <a:cubicBezTo>
                  <a:pt x="789642" y="268111"/>
                  <a:pt x="832123" y="367874"/>
                  <a:pt x="832123" y="477613"/>
                </a:cubicBezTo>
                <a:cubicBezTo>
                  <a:pt x="832123" y="490083"/>
                  <a:pt x="832123" y="502553"/>
                  <a:pt x="830874" y="515024"/>
                </a:cubicBezTo>
                <a:lnTo>
                  <a:pt x="875853" y="523753"/>
                </a:lnTo>
                <a:cubicBezTo>
                  <a:pt x="883350" y="525000"/>
                  <a:pt x="888348" y="529988"/>
                  <a:pt x="889597" y="537470"/>
                </a:cubicBezTo>
                <a:cubicBezTo>
                  <a:pt x="890846" y="544952"/>
                  <a:pt x="888348" y="552435"/>
                  <a:pt x="882100" y="556176"/>
                </a:cubicBezTo>
                <a:lnTo>
                  <a:pt x="859611" y="571140"/>
                </a:lnTo>
                <a:lnTo>
                  <a:pt x="874604" y="593587"/>
                </a:lnTo>
                <a:cubicBezTo>
                  <a:pt x="879602" y="599822"/>
                  <a:pt x="879602" y="607304"/>
                  <a:pt x="874604" y="613539"/>
                </a:cubicBezTo>
                <a:cubicBezTo>
                  <a:pt x="872105" y="618527"/>
                  <a:pt x="865858" y="621021"/>
                  <a:pt x="859611" y="621021"/>
                </a:cubicBezTo>
                <a:cubicBezTo>
                  <a:pt x="858361" y="621021"/>
                  <a:pt x="857112" y="621021"/>
                  <a:pt x="855862" y="621021"/>
                </a:cubicBezTo>
                <a:lnTo>
                  <a:pt x="809633" y="611045"/>
                </a:lnTo>
                <a:cubicBezTo>
                  <a:pt x="753409" y="779394"/>
                  <a:pt x="595980" y="892874"/>
                  <a:pt x="416062" y="892874"/>
                </a:cubicBezTo>
                <a:cubicBezTo>
                  <a:pt x="187415" y="892874"/>
                  <a:pt x="0" y="707066"/>
                  <a:pt x="0" y="477613"/>
                </a:cubicBezTo>
                <a:cubicBezTo>
                  <a:pt x="0" y="248159"/>
                  <a:pt x="187415" y="62351"/>
                  <a:pt x="416062" y="62351"/>
                </a:cubicBezTo>
                <a:cubicBezTo>
                  <a:pt x="527261" y="62351"/>
                  <a:pt x="627216" y="104750"/>
                  <a:pt x="700933" y="175831"/>
                </a:cubicBezTo>
                <a:lnTo>
                  <a:pt x="747162" y="129691"/>
                </a:lnTo>
                <a:cubicBezTo>
                  <a:pt x="737166" y="110986"/>
                  <a:pt x="740914" y="87292"/>
                  <a:pt x="755908" y="71081"/>
                </a:cubicBezTo>
                <a:lnTo>
                  <a:pt x="822128" y="4988"/>
                </a:lnTo>
                <a:cubicBezTo>
                  <a:pt x="828375" y="0"/>
                  <a:pt x="835871" y="-1247"/>
                  <a:pt x="842119" y="124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21EA7-95FB-A943-BC07-CC971327E5DD}"/>
              </a:ext>
            </a:extLst>
          </p:cNvPr>
          <p:cNvSpPr txBox="1"/>
          <p:nvPr/>
        </p:nvSpPr>
        <p:spPr>
          <a:xfrm>
            <a:off x="761690" y="36090"/>
            <a:ext cx="106680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PostgreSQL Indexes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0CECA-AAA7-6344-9FBE-CA70A067A0C2}"/>
              </a:ext>
            </a:extLst>
          </p:cNvPr>
          <p:cNvSpPr txBox="1"/>
          <p:nvPr/>
        </p:nvSpPr>
        <p:spPr>
          <a:xfrm>
            <a:off x="1730532" y="2693039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862F-4958-D34C-B31A-83CD6A860EB1}"/>
              </a:ext>
            </a:extLst>
          </p:cNvPr>
          <p:cNvSpPr txBox="1"/>
          <p:nvPr/>
        </p:nvSpPr>
        <p:spPr>
          <a:xfrm>
            <a:off x="1730532" y="3065439"/>
            <a:ext cx="213470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How to create indexes in PostgreSQL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2577F-0290-C840-BE74-AEA97BB96A10}"/>
              </a:ext>
            </a:extLst>
          </p:cNvPr>
          <p:cNvSpPr txBox="1"/>
          <p:nvPr/>
        </p:nvSpPr>
        <p:spPr>
          <a:xfrm>
            <a:off x="3380159" y="4420963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Expression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1CCF-0EBE-7A46-A8CA-204B22535676}"/>
              </a:ext>
            </a:extLst>
          </p:cNvPr>
          <p:cNvSpPr txBox="1"/>
          <p:nvPr/>
        </p:nvSpPr>
        <p:spPr>
          <a:xfrm>
            <a:off x="3380159" y="4793363"/>
            <a:ext cx="213470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How to create index on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BDC03-F230-9040-A309-E6EEBB47EF33}"/>
              </a:ext>
            </a:extLst>
          </p:cNvPr>
          <p:cNvSpPr txBox="1"/>
          <p:nvPr/>
        </p:nvSpPr>
        <p:spPr>
          <a:xfrm>
            <a:off x="5029786" y="2693039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Concurrent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7F1A-841E-CD45-9AFE-B5B1A55901DF}"/>
              </a:ext>
            </a:extLst>
          </p:cNvPr>
          <p:cNvSpPr txBox="1"/>
          <p:nvPr/>
        </p:nvSpPr>
        <p:spPr>
          <a:xfrm>
            <a:off x="5029786" y="3065439"/>
            <a:ext cx="213470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How to avoid locking while creating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F5AC5-377A-F345-82C4-0ED5FBACC271}"/>
              </a:ext>
            </a:extLst>
          </p:cNvPr>
          <p:cNvSpPr txBox="1"/>
          <p:nvPr/>
        </p:nvSpPr>
        <p:spPr>
          <a:xfrm>
            <a:off x="6679413" y="4420963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46A20-F6AF-0940-868E-635B7ACFB596}"/>
              </a:ext>
            </a:extLst>
          </p:cNvPr>
          <p:cNvSpPr txBox="1"/>
          <p:nvPr/>
        </p:nvSpPr>
        <p:spPr>
          <a:xfrm>
            <a:off x="6679413" y="4793363"/>
            <a:ext cx="2134705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368D5-3539-D64B-B823-AFE3B6521AB3}"/>
              </a:ext>
            </a:extLst>
          </p:cNvPr>
          <p:cNvSpPr txBox="1"/>
          <p:nvPr/>
        </p:nvSpPr>
        <p:spPr>
          <a:xfrm>
            <a:off x="8326765" y="2693039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Partial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59625-98F8-9C44-825A-28E69147BABD}"/>
              </a:ext>
            </a:extLst>
          </p:cNvPr>
          <p:cNvSpPr txBox="1"/>
          <p:nvPr/>
        </p:nvSpPr>
        <p:spPr>
          <a:xfrm>
            <a:off x="8326764" y="3065439"/>
            <a:ext cx="2134705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How to save space while creating index on big tables</a:t>
            </a:r>
          </a:p>
        </p:txBody>
      </p:sp>
      <p:grpSp>
        <p:nvGrpSpPr>
          <p:cNvPr id="26" name="Google Shape;7198;p70">
            <a:extLst>
              <a:ext uri="{FF2B5EF4-FFF2-40B4-BE49-F238E27FC236}">
                <a16:creationId xmlns:a16="http://schemas.microsoft.com/office/drawing/2014/main" id="{11C9F3FE-5A0E-8549-95DE-2B0F2C822EFA}"/>
              </a:ext>
            </a:extLst>
          </p:cNvPr>
          <p:cNvGrpSpPr/>
          <p:nvPr/>
        </p:nvGrpSpPr>
        <p:grpSpPr>
          <a:xfrm>
            <a:off x="2683172" y="2144948"/>
            <a:ext cx="281854" cy="359242"/>
            <a:chOff x="1323907" y="3359888"/>
            <a:chExt cx="281854" cy="359242"/>
          </a:xfrm>
        </p:grpSpPr>
        <p:sp>
          <p:nvSpPr>
            <p:cNvPr id="27" name="Google Shape;7199;p70">
              <a:extLst>
                <a:ext uri="{FF2B5EF4-FFF2-40B4-BE49-F238E27FC236}">
                  <a16:creationId xmlns:a16="http://schemas.microsoft.com/office/drawing/2014/main" id="{606951A2-CCCA-CA47-93F6-717111690A9C}"/>
                </a:ext>
              </a:extLst>
            </p:cNvPr>
            <p:cNvSpPr/>
            <p:nvPr/>
          </p:nvSpPr>
          <p:spPr>
            <a:xfrm>
              <a:off x="1352940" y="3424919"/>
              <a:ext cx="247034" cy="288922"/>
            </a:xfrm>
            <a:custGeom>
              <a:avLst/>
              <a:gdLst/>
              <a:ahLst/>
              <a:cxnLst/>
              <a:rect l="l" t="t" r="r" b="b"/>
              <a:pathLst>
                <a:path w="9436" h="11036" extrusionOk="0">
                  <a:moveTo>
                    <a:pt x="448" y="1"/>
                  </a:moveTo>
                  <a:cubicBezTo>
                    <a:pt x="203" y="1"/>
                    <a:pt x="1" y="178"/>
                    <a:pt x="1" y="404"/>
                  </a:cubicBezTo>
                  <a:lnTo>
                    <a:pt x="1" y="10637"/>
                  </a:lnTo>
                  <a:cubicBezTo>
                    <a:pt x="1" y="10858"/>
                    <a:pt x="203" y="11035"/>
                    <a:pt x="448" y="11035"/>
                  </a:cubicBezTo>
                  <a:lnTo>
                    <a:pt x="8989" y="11035"/>
                  </a:lnTo>
                  <a:cubicBezTo>
                    <a:pt x="9234" y="11035"/>
                    <a:pt x="9436" y="10858"/>
                    <a:pt x="9436" y="10637"/>
                  </a:cubicBezTo>
                  <a:lnTo>
                    <a:pt x="9436" y="404"/>
                  </a:lnTo>
                  <a:cubicBezTo>
                    <a:pt x="9436" y="178"/>
                    <a:pt x="9234" y="1"/>
                    <a:pt x="8989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00;p70">
              <a:extLst>
                <a:ext uri="{FF2B5EF4-FFF2-40B4-BE49-F238E27FC236}">
                  <a16:creationId xmlns:a16="http://schemas.microsoft.com/office/drawing/2014/main" id="{76277034-A228-B747-AAF6-E942C23F73E3}"/>
                </a:ext>
              </a:extLst>
            </p:cNvPr>
            <p:cNvSpPr/>
            <p:nvPr/>
          </p:nvSpPr>
          <p:spPr>
            <a:xfrm>
              <a:off x="1329693" y="3395100"/>
              <a:ext cx="247034" cy="288922"/>
            </a:xfrm>
            <a:custGeom>
              <a:avLst/>
              <a:gdLst/>
              <a:ahLst/>
              <a:cxnLst/>
              <a:rect l="l" t="t" r="r" b="b"/>
              <a:pathLst>
                <a:path w="9436" h="11036" extrusionOk="0">
                  <a:moveTo>
                    <a:pt x="447" y="1"/>
                  </a:moveTo>
                  <a:cubicBezTo>
                    <a:pt x="197" y="1"/>
                    <a:pt x="0" y="179"/>
                    <a:pt x="0" y="405"/>
                  </a:cubicBezTo>
                  <a:lnTo>
                    <a:pt x="0" y="10637"/>
                  </a:lnTo>
                  <a:cubicBezTo>
                    <a:pt x="0" y="10858"/>
                    <a:pt x="202" y="11036"/>
                    <a:pt x="447" y="11036"/>
                  </a:cubicBezTo>
                  <a:lnTo>
                    <a:pt x="8988" y="11036"/>
                  </a:lnTo>
                  <a:cubicBezTo>
                    <a:pt x="9233" y="11036"/>
                    <a:pt x="9435" y="10858"/>
                    <a:pt x="9435" y="10637"/>
                  </a:cubicBezTo>
                  <a:lnTo>
                    <a:pt x="9435" y="405"/>
                  </a:lnTo>
                  <a:cubicBezTo>
                    <a:pt x="9435" y="179"/>
                    <a:pt x="9233" y="1"/>
                    <a:pt x="898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01;p70">
              <a:extLst>
                <a:ext uri="{FF2B5EF4-FFF2-40B4-BE49-F238E27FC236}">
                  <a16:creationId xmlns:a16="http://schemas.microsoft.com/office/drawing/2014/main" id="{E23F884C-D651-A84C-9BF3-1EB25068F5EB}"/>
                </a:ext>
              </a:extLst>
            </p:cNvPr>
            <p:cNvSpPr/>
            <p:nvPr/>
          </p:nvSpPr>
          <p:spPr>
            <a:xfrm>
              <a:off x="1553296" y="3395100"/>
              <a:ext cx="23431" cy="288922"/>
            </a:xfrm>
            <a:custGeom>
              <a:avLst/>
              <a:gdLst/>
              <a:ahLst/>
              <a:cxnLst/>
              <a:rect l="l" t="t" r="r" b="b"/>
              <a:pathLst>
                <a:path w="895" h="11036" extrusionOk="0">
                  <a:moveTo>
                    <a:pt x="1" y="1"/>
                  </a:moveTo>
                  <a:lnTo>
                    <a:pt x="1" y="11036"/>
                  </a:lnTo>
                  <a:lnTo>
                    <a:pt x="447" y="11036"/>
                  </a:lnTo>
                  <a:cubicBezTo>
                    <a:pt x="692" y="11036"/>
                    <a:pt x="894" y="10858"/>
                    <a:pt x="894" y="10637"/>
                  </a:cubicBezTo>
                  <a:lnTo>
                    <a:pt x="894" y="405"/>
                  </a:lnTo>
                  <a:cubicBezTo>
                    <a:pt x="894" y="179"/>
                    <a:pt x="692" y="1"/>
                    <a:pt x="447" y="1"/>
                  </a:cubicBez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02;p70">
              <a:extLst>
                <a:ext uri="{FF2B5EF4-FFF2-40B4-BE49-F238E27FC236}">
                  <a16:creationId xmlns:a16="http://schemas.microsoft.com/office/drawing/2014/main" id="{BAB9F183-3FC2-0741-AC39-B6686F501BE9}"/>
                </a:ext>
              </a:extLst>
            </p:cNvPr>
            <p:cNvSpPr/>
            <p:nvPr/>
          </p:nvSpPr>
          <p:spPr>
            <a:xfrm>
              <a:off x="1368910" y="3473954"/>
              <a:ext cx="46705" cy="42176"/>
            </a:xfrm>
            <a:custGeom>
              <a:avLst/>
              <a:gdLst/>
              <a:ahLst/>
              <a:cxnLst/>
              <a:rect l="l" t="t" r="r" b="b"/>
              <a:pathLst>
                <a:path w="1784" h="1611" extrusionOk="0">
                  <a:moveTo>
                    <a:pt x="112" y="1"/>
                  </a:moveTo>
                  <a:cubicBezTo>
                    <a:pt x="49" y="1"/>
                    <a:pt x="1" y="47"/>
                    <a:pt x="1" y="112"/>
                  </a:cubicBezTo>
                  <a:lnTo>
                    <a:pt x="1" y="1505"/>
                  </a:lnTo>
                  <a:cubicBezTo>
                    <a:pt x="1" y="1564"/>
                    <a:pt x="49" y="1611"/>
                    <a:pt x="112" y="1611"/>
                  </a:cubicBezTo>
                  <a:cubicBezTo>
                    <a:pt x="115" y="1611"/>
                    <a:pt x="118" y="1611"/>
                    <a:pt x="121" y="1610"/>
                  </a:cubicBezTo>
                  <a:lnTo>
                    <a:pt x="1663" y="1610"/>
                  </a:lnTo>
                  <a:cubicBezTo>
                    <a:pt x="1666" y="1611"/>
                    <a:pt x="1669" y="1611"/>
                    <a:pt x="1672" y="1611"/>
                  </a:cubicBezTo>
                  <a:cubicBezTo>
                    <a:pt x="1730" y="1611"/>
                    <a:pt x="1779" y="1564"/>
                    <a:pt x="1783" y="1505"/>
                  </a:cubicBezTo>
                  <a:lnTo>
                    <a:pt x="1783" y="112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3;p70">
              <a:extLst>
                <a:ext uri="{FF2B5EF4-FFF2-40B4-BE49-F238E27FC236}">
                  <a16:creationId xmlns:a16="http://schemas.microsoft.com/office/drawing/2014/main" id="{0355A4F8-1C01-F843-963F-4EF628B2A40B}"/>
                </a:ext>
              </a:extLst>
            </p:cNvPr>
            <p:cNvSpPr/>
            <p:nvPr/>
          </p:nvSpPr>
          <p:spPr>
            <a:xfrm>
              <a:off x="1368910" y="3541996"/>
              <a:ext cx="46705" cy="42176"/>
            </a:xfrm>
            <a:custGeom>
              <a:avLst/>
              <a:gdLst/>
              <a:ahLst/>
              <a:cxnLst/>
              <a:rect l="l" t="t" r="r" b="b"/>
              <a:pathLst>
                <a:path w="1784" h="1611" extrusionOk="0">
                  <a:moveTo>
                    <a:pt x="112" y="1"/>
                  </a:moveTo>
                  <a:cubicBezTo>
                    <a:pt x="49" y="1"/>
                    <a:pt x="1" y="47"/>
                    <a:pt x="1" y="107"/>
                  </a:cubicBezTo>
                  <a:lnTo>
                    <a:pt x="1" y="1500"/>
                  </a:lnTo>
                  <a:cubicBezTo>
                    <a:pt x="1" y="1562"/>
                    <a:pt x="54" y="1610"/>
                    <a:pt x="121" y="1610"/>
                  </a:cubicBezTo>
                  <a:lnTo>
                    <a:pt x="1663" y="1610"/>
                  </a:lnTo>
                  <a:cubicBezTo>
                    <a:pt x="1726" y="1610"/>
                    <a:pt x="1778" y="1562"/>
                    <a:pt x="1783" y="1500"/>
                  </a:cubicBezTo>
                  <a:lnTo>
                    <a:pt x="1783" y="107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7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04;p70">
              <a:extLst>
                <a:ext uri="{FF2B5EF4-FFF2-40B4-BE49-F238E27FC236}">
                  <a16:creationId xmlns:a16="http://schemas.microsoft.com/office/drawing/2014/main" id="{74EE5F45-F58D-FE41-A962-D97465A2C568}"/>
                </a:ext>
              </a:extLst>
            </p:cNvPr>
            <p:cNvSpPr/>
            <p:nvPr/>
          </p:nvSpPr>
          <p:spPr>
            <a:xfrm>
              <a:off x="1368910" y="3610038"/>
              <a:ext cx="46705" cy="42176"/>
            </a:xfrm>
            <a:custGeom>
              <a:avLst/>
              <a:gdLst/>
              <a:ahLst/>
              <a:cxnLst/>
              <a:rect l="l" t="t" r="r" b="b"/>
              <a:pathLst>
                <a:path w="1784" h="1611" extrusionOk="0">
                  <a:moveTo>
                    <a:pt x="112" y="1"/>
                  </a:moveTo>
                  <a:cubicBezTo>
                    <a:pt x="49" y="1"/>
                    <a:pt x="1" y="47"/>
                    <a:pt x="1" y="112"/>
                  </a:cubicBezTo>
                  <a:lnTo>
                    <a:pt x="1" y="1505"/>
                  </a:lnTo>
                  <a:cubicBezTo>
                    <a:pt x="1" y="1564"/>
                    <a:pt x="49" y="1611"/>
                    <a:pt x="112" y="1611"/>
                  </a:cubicBezTo>
                  <a:cubicBezTo>
                    <a:pt x="115" y="1611"/>
                    <a:pt x="118" y="1611"/>
                    <a:pt x="121" y="1610"/>
                  </a:cubicBezTo>
                  <a:lnTo>
                    <a:pt x="1663" y="1610"/>
                  </a:lnTo>
                  <a:cubicBezTo>
                    <a:pt x="1666" y="1611"/>
                    <a:pt x="1669" y="1611"/>
                    <a:pt x="1672" y="1611"/>
                  </a:cubicBezTo>
                  <a:cubicBezTo>
                    <a:pt x="1730" y="1611"/>
                    <a:pt x="1779" y="1564"/>
                    <a:pt x="1783" y="1505"/>
                  </a:cubicBezTo>
                  <a:lnTo>
                    <a:pt x="1783" y="112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05;p70">
              <a:extLst>
                <a:ext uri="{FF2B5EF4-FFF2-40B4-BE49-F238E27FC236}">
                  <a16:creationId xmlns:a16="http://schemas.microsoft.com/office/drawing/2014/main" id="{C5524A55-FFB8-4F43-9A00-827F149801A6}"/>
                </a:ext>
              </a:extLst>
            </p:cNvPr>
            <p:cNvSpPr/>
            <p:nvPr/>
          </p:nvSpPr>
          <p:spPr>
            <a:xfrm>
              <a:off x="1357731" y="3386435"/>
              <a:ext cx="77755" cy="36390"/>
            </a:xfrm>
            <a:custGeom>
              <a:avLst/>
              <a:gdLst/>
              <a:ahLst/>
              <a:cxnLst/>
              <a:rect l="l" t="t" r="r" b="b"/>
              <a:pathLst>
                <a:path w="2970" h="1390" extrusionOk="0">
                  <a:moveTo>
                    <a:pt x="442" y="1"/>
                  </a:moveTo>
                  <a:cubicBezTo>
                    <a:pt x="197" y="1"/>
                    <a:pt x="0" y="178"/>
                    <a:pt x="0" y="394"/>
                  </a:cubicBezTo>
                  <a:lnTo>
                    <a:pt x="0" y="1211"/>
                  </a:lnTo>
                  <a:cubicBezTo>
                    <a:pt x="10" y="1314"/>
                    <a:pt x="91" y="1389"/>
                    <a:pt x="193" y="1389"/>
                  </a:cubicBezTo>
                  <a:cubicBezTo>
                    <a:pt x="196" y="1389"/>
                    <a:pt x="199" y="1389"/>
                    <a:pt x="202" y="1389"/>
                  </a:cubicBezTo>
                  <a:lnTo>
                    <a:pt x="2767" y="1389"/>
                  </a:lnTo>
                  <a:cubicBezTo>
                    <a:pt x="2770" y="1389"/>
                    <a:pt x="2773" y="1389"/>
                    <a:pt x="2776" y="1389"/>
                  </a:cubicBezTo>
                  <a:cubicBezTo>
                    <a:pt x="2878" y="1389"/>
                    <a:pt x="2965" y="1309"/>
                    <a:pt x="2969" y="1206"/>
                  </a:cubicBezTo>
                  <a:lnTo>
                    <a:pt x="2969" y="394"/>
                  </a:lnTo>
                  <a:cubicBezTo>
                    <a:pt x="2969" y="178"/>
                    <a:pt x="2767" y="1"/>
                    <a:pt x="2527" y="1"/>
                  </a:cubicBezTo>
                  <a:close/>
                </a:path>
              </a:pathLst>
            </a:custGeom>
            <a:solidFill>
              <a:srgbClr val="A2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06;p70">
              <a:extLst>
                <a:ext uri="{FF2B5EF4-FFF2-40B4-BE49-F238E27FC236}">
                  <a16:creationId xmlns:a16="http://schemas.microsoft.com/office/drawing/2014/main" id="{0C6CDDEA-9899-ED48-B1C9-CEF3AE12E21A}"/>
                </a:ext>
              </a:extLst>
            </p:cNvPr>
            <p:cNvSpPr/>
            <p:nvPr/>
          </p:nvSpPr>
          <p:spPr>
            <a:xfrm>
              <a:off x="1400614" y="3386304"/>
              <a:ext cx="34872" cy="36390"/>
            </a:xfrm>
            <a:custGeom>
              <a:avLst/>
              <a:gdLst/>
              <a:ahLst/>
              <a:cxnLst/>
              <a:rect l="l" t="t" r="r" b="b"/>
              <a:pathLst>
                <a:path w="1332" h="1390" extrusionOk="0">
                  <a:moveTo>
                    <a:pt x="236" y="1389"/>
                  </a:moveTo>
                  <a:cubicBezTo>
                    <a:pt x="239" y="1389"/>
                    <a:pt x="242" y="1389"/>
                    <a:pt x="245" y="1389"/>
                  </a:cubicBezTo>
                  <a:cubicBezTo>
                    <a:pt x="248" y="1389"/>
                    <a:pt x="251" y="1389"/>
                    <a:pt x="254" y="1389"/>
                  </a:cubicBezTo>
                  <a:close/>
                  <a:moveTo>
                    <a:pt x="1" y="1"/>
                  </a:moveTo>
                  <a:cubicBezTo>
                    <a:pt x="241" y="1"/>
                    <a:pt x="443" y="183"/>
                    <a:pt x="443" y="399"/>
                  </a:cubicBezTo>
                  <a:lnTo>
                    <a:pt x="443" y="1211"/>
                  </a:lnTo>
                  <a:cubicBezTo>
                    <a:pt x="433" y="1307"/>
                    <a:pt x="352" y="1385"/>
                    <a:pt x="254" y="1389"/>
                  </a:cubicBezTo>
                  <a:lnTo>
                    <a:pt x="1129" y="1389"/>
                  </a:lnTo>
                  <a:cubicBezTo>
                    <a:pt x="1132" y="1389"/>
                    <a:pt x="1135" y="1389"/>
                    <a:pt x="1138" y="1389"/>
                  </a:cubicBezTo>
                  <a:cubicBezTo>
                    <a:pt x="1240" y="1389"/>
                    <a:pt x="1322" y="1309"/>
                    <a:pt x="1331" y="1211"/>
                  </a:cubicBezTo>
                  <a:lnTo>
                    <a:pt x="1331" y="395"/>
                  </a:lnTo>
                  <a:cubicBezTo>
                    <a:pt x="1331" y="178"/>
                    <a:pt x="1134" y="1"/>
                    <a:pt x="889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07;p70">
              <a:extLst>
                <a:ext uri="{FF2B5EF4-FFF2-40B4-BE49-F238E27FC236}">
                  <a16:creationId xmlns:a16="http://schemas.microsoft.com/office/drawing/2014/main" id="{9AD7733E-94E5-404C-A63B-DF6594E26233}"/>
                </a:ext>
              </a:extLst>
            </p:cNvPr>
            <p:cNvSpPr/>
            <p:nvPr/>
          </p:nvSpPr>
          <p:spPr>
            <a:xfrm>
              <a:off x="1323907" y="3389917"/>
              <a:ext cx="281854" cy="329214"/>
            </a:xfrm>
            <a:custGeom>
              <a:avLst/>
              <a:gdLst/>
              <a:ahLst/>
              <a:cxnLst/>
              <a:rect l="l" t="t" r="r" b="b"/>
              <a:pathLst>
                <a:path w="10766" h="12575" extrusionOk="0">
                  <a:moveTo>
                    <a:pt x="8199" y="1"/>
                  </a:moveTo>
                  <a:cubicBezTo>
                    <a:pt x="7939" y="1"/>
                    <a:pt x="7940" y="406"/>
                    <a:pt x="8203" y="406"/>
                  </a:cubicBezTo>
                  <a:cubicBezTo>
                    <a:pt x="8210" y="406"/>
                    <a:pt x="8217" y="406"/>
                    <a:pt x="8225" y="406"/>
                  </a:cubicBezTo>
                  <a:lnTo>
                    <a:pt x="9209" y="406"/>
                  </a:lnTo>
                  <a:cubicBezTo>
                    <a:pt x="9215" y="405"/>
                    <a:pt x="9221" y="405"/>
                    <a:pt x="9226" y="405"/>
                  </a:cubicBezTo>
                  <a:cubicBezTo>
                    <a:pt x="9334" y="405"/>
                    <a:pt x="9426" y="493"/>
                    <a:pt x="9430" y="603"/>
                  </a:cubicBezTo>
                  <a:lnTo>
                    <a:pt x="9430" y="10840"/>
                  </a:lnTo>
                  <a:cubicBezTo>
                    <a:pt x="9426" y="10950"/>
                    <a:pt x="9334" y="11038"/>
                    <a:pt x="9226" y="11038"/>
                  </a:cubicBezTo>
                  <a:cubicBezTo>
                    <a:pt x="9221" y="11038"/>
                    <a:pt x="9215" y="11037"/>
                    <a:pt x="9209" y="11037"/>
                  </a:cubicBezTo>
                  <a:lnTo>
                    <a:pt x="668" y="11037"/>
                  </a:lnTo>
                  <a:cubicBezTo>
                    <a:pt x="662" y="11037"/>
                    <a:pt x="656" y="11038"/>
                    <a:pt x="651" y="11038"/>
                  </a:cubicBezTo>
                  <a:cubicBezTo>
                    <a:pt x="539" y="11038"/>
                    <a:pt x="451" y="10950"/>
                    <a:pt x="442" y="10840"/>
                  </a:cubicBezTo>
                  <a:lnTo>
                    <a:pt x="442" y="10018"/>
                  </a:lnTo>
                  <a:cubicBezTo>
                    <a:pt x="430" y="9884"/>
                    <a:pt x="326" y="9817"/>
                    <a:pt x="221" y="9817"/>
                  </a:cubicBezTo>
                  <a:cubicBezTo>
                    <a:pt x="117" y="9817"/>
                    <a:pt x="12" y="9884"/>
                    <a:pt x="0" y="10018"/>
                  </a:cubicBezTo>
                  <a:lnTo>
                    <a:pt x="0" y="10835"/>
                  </a:lnTo>
                  <a:cubicBezTo>
                    <a:pt x="0" y="11167"/>
                    <a:pt x="298" y="11436"/>
                    <a:pt x="668" y="11436"/>
                  </a:cubicBezTo>
                  <a:lnTo>
                    <a:pt x="889" y="11436"/>
                  </a:lnTo>
                  <a:lnTo>
                    <a:pt x="889" y="11974"/>
                  </a:lnTo>
                  <a:cubicBezTo>
                    <a:pt x="889" y="12305"/>
                    <a:pt x="1191" y="12574"/>
                    <a:pt x="1557" y="12574"/>
                  </a:cubicBezTo>
                  <a:lnTo>
                    <a:pt x="10098" y="12574"/>
                  </a:lnTo>
                  <a:cubicBezTo>
                    <a:pt x="10468" y="12574"/>
                    <a:pt x="10766" y="12300"/>
                    <a:pt x="10766" y="11974"/>
                  </a:cubicBezTo>
                  <a:lnTo>
                    <a:pt x="10766" y="11714"/>
                  </a:lnTo>
                  <a:cubicBezTo>
                    <a:pt x="10754" y="11580"/>
                    <a:pt x="10649" y="11512"/>
                    <a:pt x="10545" y="11512"/>
                  </a:cubicBezTo>
                  <a:cubicBezTo>
                    <a:pt x="10440" y="11512"/>
                    <a:pt x="10336" y="11580"/>
                    <a:pt x="10324" y="11714"/>
                  </a:cubicBezTo>
                  <a:lnTo>
                    <a:pt x="10324" y="11974"/>
                  </a:lnTo>
                  <a:cubicBezTo>
                    <a:pt x="10315" y="12086"/>
                    <a:pt x="10223" y="12176"/>
                    <a:pt x="10107" y="12176"/>
                  </a:cubicBezTo>
                  <a:cubicBezTo>
                    <a:pt x="10104" y="12176"/>
                    <a:pt x="10101" y="12176"/>
                    <a:pt x="10098" y="12175"/>
                  </a:cubicBezTo>
                  <a:lnTo>
                    <a:pt x="1557" y="12175"/>
                  </a:lnTo>
                  <a:cubicBezTo>
                    <a:pt x="1554" y="12176"/>
                    <a:pt x="1551" y="12176"/>
                    <a:pt x="1548" y="12176"/>
                  </a:cubicBezTo>
                  <a:cubicBezTo>
                    <a:pt x="1436" y="12176"/>
                    <a:pt x="1340" y="12086"/>
                    <a:pt x="1336" y="11974"/>
                  </a:cubicBezTo>
                  <a:lnTo>
                    <a:pt x="1336" y="11436"/>
                  </a:lnTo>
                  <a:lnTo>
                    <a:pt x="9209" y="11436"/>
                  </a:lnTo>
                  <a:cubicBezTo>
                    <a:pt x="9579" y="11436"/>
                    <a:pt x="9877" y="11167"/>
                    <a:pt x="9877" y="10835"/>
                  </a:cubicBezTo>
                  <a:lnTo>
                    <a:pt x="9877" y="1539"/>
                  </a:lnTo>
                  <a:lnTo>
                    <a:pt x="10098" y="1539"/>
                  </a:lnTo>
                  <a:cubicBezTo>
                    <a:pt x="10101" y="1539"/>
                    <a:pt x="10105" y="1539"/>
                    <a:pt x="10108" y="1539"/>
                  </a:cubicBezTo>
                  <a:cubicBezTo>
                    <a:pt x="10223" y="1539"/>
                    <a:pt x="10315" y="1624"/>
                    <a:pt x="10324" y="1741"/>
                  </a:cubicBezTo>
                  <a:lnTo>
                    <a:pt x="10324" y="10854"/>
                  </a:lnTo>
                  <a:cubicBezTo>
                    <a:pt x="10329" y="10967"/>
                    <a:pt x="10424" y="11051"/>
                    <a:pt x="10536" y="11051"/>
                  </a:cubicBezTo>
                  <a:cubicBezTo>
                    <a:pt x="10539" y="11051"/>
                    <a:pt x="10542" y="11051"/>
                    <a:pt x="10545" y="11051"/>
                  </a:cubicBezTo>
                  <a:cubicBezTo>
                    <a:pt x="10548" y="11051"/>
                    <a:pt x="10551" y="11051"/>
                    <a:pt x="10554" y="11051"/>
                  </a:cubicBezTo>
                  <a:cubicBezTo>
                    <a:pt x="10666" y="11051"/>
                    <a:pt x="10761" y="10966"/>
                    <a:pt x="10766" y="10850"/>
                  </a:cubicBezTo>
                  <a:lnTo>
                    <a:pt x="10766" y="1736"/>
                  </a:lnTo>
                  <a:cubicBezTo>
                    <a:pt x="10766" y="1405"/>
                    <a:pt x="10468" y="1136"/>
                    <a:pt x="10098" y="1136"/>
                  </a:cubicBezTo>
                  <a:lnTo>
                    <a:pt x="9877" y="1136"/>
                  </a:lnTo>
                  <a:lnTo>
                    <a:pt x="9877" y="603"/>
                  </a:lnTo>
                  <a:cubicBezTo>
                    <a:pt x="9877" y="271"/>
                    <a:pt x="9575" y="2"/>
                    <a:pt x="9209" y="2"/>
                  </a:cubicBezTo>
                  <a:lnTo>
                    <a:pt x="8225" y="2"/>
                  </a:lnTo>
                  <a:cubicBezTo>
                    <a:pt x="8216" y="1"/>
                    <a:pt x="8207" y="1"/>
                    <a:pt x="819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08;p70">
              <a:extLst>
                <a:ext uri="{FF2B5EF4-FFF2-40B4-BE49-F238E27FC236}">
                  <a16:creationId xmlns:a16="http://schemas.microsoft.com/office/drawing/2014/main" id="{1BFD7371-5269-AE45-A417-3751161A60C6}"/>
                </a:ext>
              </a:extLst>
            </p:cNvPr>
            <p:cNvSpPr/>
            <p:nvPr/>
          </p:nvSpPr>
          <p:spPr>
            <a:xfrm>
              <a:off x="1323907" y="3359888"/>
              <a:ext cx="196219" cy="274471"/>
            </a:xfrm>
            <a:custGeom>
              <a:avLst/>
              <a:gdLst/>
              <a:ahLst/>
              <a:cxnLst/>
              <a:rect l="l" t="t" r="r" b="b"/>
              <a:pathLst>
                <a:path w="7495" h="10484" extrusionOk="0">
                  <a:moveTo>
                    <a:pt x="3069" y="409"/>
                  </a:moveTo>
                  <a:cubicBezTo>
                    <a:pt x="3142" y="409"/>
                    <a:pt x="3205" y="470"/>
                    <a:pt x="3209" y="544"/>
                  </a:cubicBezTo>
                  <a:lnTo>
                    <a:pt x="3209" y="813"/>
                  </a:lnTo>
                  <a:lnTo>
                    <a:pt x="2344" y="813"/>
                  </a:lnTo>
                  <a:lnTo>
                    <a:pt x="2344" y="544"/>
                  </a:lnTo>
                  <a:lnTo>
                    <a:pt x="2349" y="544"/>
                  </a:lnTo>
                  <a:cubicBezTo>
                    <a:pt x="2354" y="470"/>
                    <a:pt x="2417" y="409"/>
                    <a:pt x="2490" y="409"/>
                  </a:cubicBezTo>
                  <a:cubicBezTo>
                    <a:pt x="2493" y="409"/>
                    <a:pt x="2495" y="409"/>
                    <a:pt x="2498" y="409"/>
                  </a:cubicBezTo>
                  <a:lnTo>
                    <a:pt x="3060" y="409"/>
                  </a:lnTo>
                  <a:cubicBezTo>
                    <a:pt x="3063" y="409"/>
                    <a:pt x="3066" y="409"/>
                    <a:pt x="3069" y="409"/>
                  </a:cubicBezTo>
                  <a:close/>
                  <a:moveTo>
                    <a:pt x="3833" y="1211"/>
                  </a:moveTo>
                  <a:cubicBezTo>
                    <a:pt x="3940" y="1211"/>
                    <a:pt x="4031" y="1296"/>
                    <a:pt x="4040" y="1408"/>
                  </a:cubicBezTo>
                  <a:lnTo>
                    <a:pt x="4040" y="2201"/>
                  </a:lnTo>
                  <a:lnTo>
                    <a:pt x="1518" y="2201"/>
                  </a:lnTo>
                  <a:lnTo>
                    <a:pt x="1518" y="1408"/>
                  </a:lnTo>
                  <a:cubicBezTo>
                    <a:pt x="1523" y="1296"/>
                    <a:pt x="1614" y="1211"/>
                    <a:pt x="1725" y="1211"/>
                  </a:cubicBezTo>
                  <a:cubicBezTo>
                    <a:pt x="1728" y="1211"/>
                    <a:pt x="1731" y="1211"/>
                    <a:pt x="1734" y="1211"/>
                  </a:cubicBezTo>
                  <a:lnTo>
                    <a:pt x="3824" y="1211"/>
                  </a:lnTo>
                  <a:cubicBezTo>
                    <a:pt x="3827" y="1211"/>
                    <a:pt x="3830" y="1211"/>
                    <a:pt x="3833" y="1211"/>
                  </a:cubicBezTo>
                  <a:close/>
                  <a:moveTo>
                    <a:pt x="2498" y="1"/>
                  </a:moveTo>
                  <a:cubicBezTo>
                    <a:pt x="2167" y="1"/>
                    <a:pt x="1902" y="241"/>
                    <a:pt x="1902" y="539"/>
                  </a:cubicBezTo>
                  <a:lnTo>
                    <a:pt x="1902" y="808"/>
                  </a:lnTo>
                  <a:lnTo>
                    <a:pt x="1734" y="808"/>
                  </a:lnTo>
                  <a:cubicBezTo>
                    <a:pt x="1730" y="808"/>
                    <a:pt x="1725" y="808"/>
                    <a:pt x="1721" y="808"/>
                  </a:cubicBezTo>
                  <a:cubicBezTo>
                    <a:pt x="1481" y="808"/>
                    <a:pt x="1261" y="932"/>
                    <a:pt x="1139" y="1144"/>
                  </a:cubicBezTo>
                  <a:lnTo>
                    <a:pt x="668" y="1144"/>
                  </a:lnTo>
                  <a:cubicBezTo>
                    <a:pt x="298" y="1144"/>
                    <a:pt x="0" y="1413"/>
                    <a:pt x="0" y="1745"/>
                  </a:cubicBezTo>
                  <a:lnTo>
                    <a:pt x="0" y="10281"/>
                  </a:lnTo>
                  <a:cubicBezTo>
                    <a:pt x="5" y="10398"/>
                    <a:pt x="100" y="10483"/>
                    <a:pt x="212" y="10483"/>
                  </a:cubicBezTo>
                  <a:cubicBezTo>
                    <a:pt x="215" y="10483"/>
                    <a:pt x="218" y="10483"/>
                    <a:pt x="221" y="10483"/>
                  </a:cubicBezTo>
                  <a:lnTo>
                    <a:pt x="226" y="10483"/>
                  </a:lnTo>
                  <a:cubicBezTo>
                    <a:pt x="229" y="10483"/>
                    <a:pt x="232" y="10483"/>
                    <a:pt x="235" y="10483"/>
                  </a:cubicBezTo>
                  <a:cubicBezTo>
                    <a:pt x="346" y="10483"/>
                    <a:pt x="442" y="10398"/>
                    <a:pt x="447" y="10281"/>
                  </a:cubicBezTo>
                  <a:lnTo>
                    <a:pt x="447" y="1750"/>
                  </a:lnTo>
                  <a:cubicBezTo>
                    <a:pt x="451" y="1635"/>
                    <a:pt x="543" y="1547"/>
                    <a:pt x="651" y="1547"/>
                  </a:cubicBezTo>
                  <a:cubicBezTo>
                    <a:pt x="657" y="1547"/>
                    <a:pt x="662" y="1547"/>
                    <a:pt x="668" y="1548"/>
                  </a:cubicBezTo>
                  <a:lnTo>
                    <a:pt x="1071" y="1548"/>
                  </a:lnTo>
                  <a:lnTo>
                    <a:pt x="1071" y="2220"/>
                  </a:lnTo>
                  <a:cubicBezTo>
                    <a:pt x="1071" y="2432"/>
                    <a:pt x="1264" y="2600"/>
                    <a:pt x="1499" y="2600"/>
                  </a:cubicBezTo>
                  <a:lnTo>
                    <a:pt x="4059" y="2600"/>
                  </a:lnTo>
                  <a:cubicBezTo>
                    <a:pt x="4295" y="2600"/>
                    <a:pt x="4487" y="2432"/>
                    <a:pt x="4487" y="2220"/>
                  </a:cubicBezTo>
                  <a:lnTo>
                    <a:pt x="4487" y="1543"/>
                  </a:lnTo>
                  <a:lnTo>
                    <a:pt x="7273" y="1543"/>
                  </a:lnTo>
                  <a:cubicBezTo>
                    <a:pt x="7279" y="1543"/>
                    <a:pt x="7285" y="1544"/>
                    <a:pt x="7291" y="1544"/>
                  </a:cubicBezTo>
                  <a:cubicBezTo>
                    <a:pt x="7403" y="1544"/>
                    <a:pt x="7494" y="1455"/>
                    <a:pt x="7494" y="1341"/>
                  </a:cubicBezTo>
                  <a:cubicBezTo>
                    <a:pt x="7494" y="1234"/>
                    <a:pt x="7407" y="1143"/>
                    <a:pt x="7297" y="1143"/>
                  </a:cubicBezTo>
                  <a:cubicBezTo>
                    <a:pt x="7289" y="1143"/>
                    <a:pt x="7281" y="1143"/>
                    <a:pt x="7273" y="1144"/>
                  </a:cubicBezTo>
                  <a:lnTo>
                    <a:pt x="4415" y="1144"/>
                  </a:lnTo>
                  <a:cubicBezTo>
                    <a:pt x="4292" y="932"/>
                    <a:pt x="4073" y="808"/>
                    <a:pt x="3833" y="808"/>
                  </a:cubicBezTo>
                  <a:cubicBezTo>
                    <a:pt x="3828" y="808"/>
                    <a:pt x="3824" y="808"/>
                    <a:pt x="3819" y="808"/>
                  </a:cubicBezTo>
                  <a:lnTo>
                    <a:pt x="3651" y="808"/>
                  </a:lnTo>
                  <a:lnTo>
                    <a:pt x="3651" y="539"/>
                  </a:lnTo>
                  <a:cubicBezTo>
                    <a:pt x="3651" y="246"/>
                    <a:pt x="3387" y="1"/>
                    <a:pt x="305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09;p70">
              <a:extLst>
                <a:ext uri="{FF2B5EF4-FFF2-40B4-BE49-F238E27FC236}">
                  <a16:creationId xmlns:a16="http://schemas.microsoft.com/office/drawing/2014/main" id="{76971AB2-3F46-F645-A692-9448B139166B}"/>
                </a:ext>
              </a:extLst>
            </p:cNvPr>
            <p:cNvSpPr/>
            <p:nvPr/>
          </p:nvSpPr>
          <p:spPr>
            <a:xfrm>
              <a:off x="1436690" y="3477070"/>
              <a:ext cx="106579" cy="10681"/>
            </a:xfrm>
            <a:custGeom>
              <a:avLst/>
              <a:gdLst/>
              <a:ahLst/>
              <a:cxnLst/>
              <a:rect l="l" t="t" r="r" b="b"/>
              <a:pathLst>
                <a:path w="4071" h="408" extrusionOk="0">
                  <a:moveTo>
                    <a:pt x="263" y="1"/>
                  </a:moveTo>
                  <a:cubicBezTo>
                    <a:pt x="0" y="1"/>
                    <a:pt x="0" y="407"/>
                    <a:pt x="263" y="407"/>
                  </a:cubicBezTo>
                  <a:cubicBezTo>
                    <a:pt x="272" y="407"/>
                    <a:pt x="281" y="407"/>
                    <a:pt x="290" y="406"/>
                  </a:cubicBezTo>
                  <a:lnTo>
                    <a:pt x="3849" y="406"/>
                  </a:lnTo>
                  <a:cubicBezTo>
                    <a:pt x="3855" y="406"/>
                    <a:pt x="3861" y="406"/>
                    <a:pt x="3866" y="406"/>
                  </a:cubicBezTo>
                  <a:cubicBezTo>
                    <a:pt x="3975" y="406"/>
                    <a:pt x="4070" y="318"/>
                    <a:pt x="4070" y="204"/>
                  </a:cubicBezTo>
                  <a:cubicBezTo>
                    <a:pt x="4070" y="90"/>
                    <a:pt x="3975" y="2"/>
                    <a:pt x="3866" y="2"/>
                  </a:cubicBezTo>
                  <a:cubicBezTo>
                    <a:pt x="3861" y="2"/>
                    <a:pt x="3855" y="2"/>
                    <a:pt x="3849" y="2"/>
                  </a:cubicBezTo>
                  <a:lnTo>
                    <a:pt x="290" y="2"/>
                  </a:lnTo>
                  <a:cubicBezTo>
                    <a:pt x="281" y="1"/>
                    <a:pt x="272" y="1"/>
                    <a:pt x="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10;p70">
              <a:extLst>
                <a:ext uri="{FF2B5EF4-FFF2-40B4-BE49-F238E27FC236}">
                  <a16:creationId xmlns:a16="http://schemas.microsoft.com/office/drawing/2014/main" id="{9B76537D-FA33-6946-A982-FE04E5435210}"/>
                </a:ext>
              </a:extLst>
            </p:cNvPr>
            <p:cNvSpPr/>
            <p:nvPr/>
          </p:nvSpPr>
          <p:spPr>
            <a:xfrm>
              <a:off x="1436690" y="3499585"/>
              <a:ext cx="106579" cy="10551"/>
            </a:xfrm>
            <a:custGeom>
              <a:avLst/>
              <a:gdLst/>
              <a:ahLst/>
              <a:cxnLst/>
              <a:rect l="l" t="t" r="r" b="b"/>
              <a:pathLst>
                <a:path w="4071" h="403" extrusionOk="0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7" y="402"/>
                    <a:pt x="3865" y="402"/>
                    <a:pt x="3872" y="402"/>
                  </a:cubicBezTo>
                  <a:cubicBezTo>
                    <a:pt x="3978" y="402"/>
                    <a:pt x="4070" y="311"/>
                    <a:pt x="4070" y="204"/>
                  </a:cubicBezTo>
                  <a:cubicBezTo>
                    <a:pt x="4070" y="92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11;p70">
              <a:extLst>
                <a:ext uri="{FF2B5EF4-FFF2-40B4-BE49-F238E27FC236}">
                  <a16:creationId xmlns:a16="http://schemas.microsoft.com/office/drawing/2014/main" id="{EA002D04-EF20-E440-97B7-AA3771671C5A}"/>
                </a:ext>
              </a:extLst>
            </p:cNvPr>
            <p:cNvSpPr/>
            <p:nvPr/>
          </p:nvSpPr>
          <p:spPr>
            <a:xfrm>
              <a:off x="1436690" y="3545112"/>
              <a:ext cx="106579" cy="10681"/>
            </a:xfrm>
            <a:custGeom>
              <a:avLst/>
              <a:gdLst/>
              <a:ahLst/>
              <a:cxnLst/>
              <a:rect l="l" t="t" r="r" b="b"/>
              <a:pathLst>
                <a:path w="4071" h="408" extrusionOk="0">
                  <a:moveTo>
                    <a:pt x="263" y="1"/>
                  </a:moveTo>
                  <a:cubicBezTo>
                    <a:pt x="0" y="1"/>
                    <a:pt x="0" y="407"/>
                    <a:pt x="263" y="407"/>
                  </a:cubicBezTo>
                  <a:cubicBezTo>
                    <a:pt x="272" y="407"/>
                    <a:pt x="281" y="407"/>
                    <a:pt x="290" y="406"/>
                  </a:cubicBezTo>
                  <a:lnTo>
                    <a:pt x="3849" y="406"/>
                  </a:lnTo>
                  <a:cubicBezTo>
                    <a:pt x="3855" y="406"/>
                    <a:pt x="3861" y="406"/>
                    <a:pt x="3866" y="406"/>
                  </a:cubicBezTo>
                  <a:cubicBezTo>
                    <a:pt x="3975" y="406"/>
                    <a:pt x="4070" y="318"/>
                    <a:pt x="4070" y="204"/>
                  </a:cubicBezTo>
                  <a:cubicBezTo>
                    <a:pt x="4070" y="90"/>
                    <a:pt x="3975" y="1"/>
                    <a:pt x="3866" y="1"/>
                  </a:cubicBezTo>
                  <a:cubicBezTo>
                    <a:pt x="3861" y="1"/>
                    <a:pt x="3855" y="2"/>
                    <a:pt x="3849" y="2"/>
                  </a:cubicBezTo>
                  <a:lnTo>
                    <a:pt x="290" y="2"/>
                  </a:lnTo>
                  <a:cubicBezTo>
                    <a:pt x="281" y="1"/>
                    <a:pt x="272" y="1"/>
                    <a:pt x="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12;p70">
              <a:extLst>
                <a:ext uri="{FF2B5EF4-FFF2-40B4-BE49-F238E27FC236}">
                  <a16:creationId xmlns:a16="http://schemas.microsoft.com/office/drawing/2014/main" id="{404869E6-4317-8D4D-ABF9-7FBCA4AF9CDB}"/>
                </a:ext>
              </a:extLst>
            </p:cNvPr>
            <p:cNvSpPr/>
            <p:nvPr/>
          </p:nvSpPr>
          <p:spPr>
            <a:xfrm>
              <a:off x="1436690" y="3567626"/>
              <a:ext cx="106579" cy="10551"/>
            </a:xfrm>
            <a:custGeom>
              <a:avLst/>
              <a:gdLst/>
              <a:ahLst/>
              <a:cxnLst/>
              <a:rect l="l" t="t" r="r" b="b"/>
              <a:pathLst>
                <a:path w="4071" h="403" extrusionOk="0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7" y="402"/>
                    <a:pt x="3865" y="402"/>
                    <a:pt x="3872" y="402"/>
                  </a:cubicBezTo>
                  <a:cubicBezTo>
                    <a:pt x="3978" y="402"/>
                    <a:pt x="4070" y="311"/>
                    <a:pt x="4070" y="199"/>
                  </a:cubicBezTo>
                  <a:cubicBezTo>
                    <a:pt x="4070" y="92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13;p70">
              <a:extLst>
                <a:ext uri="{FF2B5EF4-FFF2-40B4-BE49-F238E27FC236}">
                  <a16:creationId xmlns:a16="http://schemas.microsoft.com/office/drawing/2014/main" id="{F810C7C8-5FBC-E347-AF77-F6241D7472B4}"/>
                </a:ext>
              </a:extLst>
            </p:cNvPr>
            <p:cNvSpPr/>
            <p:nvPr/>
          </p:nvSpPr>
          <p:spPr>
            <a:xfrm>
              <a:off x="1436664" y="3613153"/>
              <a:ext cx="106605" cy="10655"/>
            </a:xfrm>
            <a:custGeom>
              <a:avLst/>
              <a:gdLst/>
              <a:ahLst/>
              <a:cxnLst/>
              <a:rect l="l" t="t" r="r" b="b"/>
              <a:pathLst>
                <a:path w="4072" h="407" extrusionOk="0">
                  <a:moveTo>
                    <a:pt x="264" y="1"/>
                  </a:moveTo>
                  <a:cubicBezTo>
                    <a:pt x="0" y="1"/>
                    <a:pt x="2" y="407"/>
                    <a:pt x="268" y="407"/>
                  </a:cubicBezTo>
                  <a:cubicBezTo>
                    <a:pt x="275" y="407"/>
                    <a:pt x="283" y="406"/>
                    <a:pt x="291" y="406"/>
                  </a:cubicBezTo>
                  <a:lnTo>
                    <a:pt x="3850" y="406"/>
                  </a:lnTo>
                  <a:cubicBezTo>
                    <a:pt x="3856" y="406"/>
                    <a:pt x="3862" y="406"/>
                    <a:pt x="3867" y="406"/>
                  </a:cubicBezTo>
                  <a:cubicBezTo>
                    <a:pt x="3976" y="406"/>
                    <a:pt x="4071" y="318"/>
                    <a:pt x="4071" y="204"/>
                  </a:cubicBezTo>
                  <a:cubicBezTo>
                    <a:pt x="4071" y="90"/>
                    <a:pt x="3976" y="1"/>
                    <a:pt x="3867" y="1"/>
                  </a:cubicBezTo>
                  <a:cubicBezTo>
                    <a:pt x="3862" y="1"/>
                    <a:pt x="3856" y="2"/>
                    <a:pt x="3850" y="2"/>
                  </a:cubicBezTo>
                  <a:lnTo>
                    <a:pt x="291" y="2"/>
                  </a:lnTo>
                  <a:cubicBezTo>
                    <a:pt x="281" y="1"/>
                    <a:pt x="273" y="1"/>
                    <a:pt x="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14;p70">
              <a:extLst>
                <a:ext uri="{FF2B5EF4-FFF2-40B4-BE49-F238E27FC236}">
                  <a16:creationId xmlns:a16="http://schemas.microsoft.com/office/drawing/2014/main" id="{FCC43EAC-B500-DA42-84BF-B3181EA260DE}"/>
                </a:ext>
              </a:extLst>
            </p:cNvPr>
            <p:cNvSpPr/>
            <p:nvPr/>
          </p:nvSpPr>
          <p:spPr>
            <a:xfrm>
              <a:off x="1436690" y="3635668"/>
              <a:ext cx="106579" cy="10551"/>
            </a:xfrm>
            <a:custGeom>
              <a:avLst/>
              <a:gdLst/>
              <a:ahLst/>
              <a:cxnLst/>
              <a:rect l="l" t="t" r="r" b="b"/>
              <a:pathLst>
                <a:path w="4071" h="403" extrusionOk="0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5" y="401"/>
                    <a:pt x="3861" y="402"/>
                    <a:pt x="3866" y="402"/>
                  </a:cubicBezTo>
                  <a:cubicBezTo>
                    <a:pt x="3975" y="402"/>
                    <a:pt x="4070" y="313"/>
                    <a:pt x="4070" y="199"/>
                  </a:cubicBezTo>
                  <a:cubicBezTo>
                    <a:pt x="4070" y="91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15;p70">
              <a:extLst>
                <a:ext uri="{FF2B5EF4-FFF2-40B4-BE49-F238E27FC236}">
                  <a16:creationId xmlns:a16="http://schemas.microsoft.com/office/drawing/2014/main" id="{67F225C8-7DD5-FF4A-B8BE-685990452B9F}"/>
                </a:ext>
              </a:extLst>
            </p:cNvPr>
            <p:cNvSpPr/>
            <p:nvPr/>
          </p:nvSpPr>
          <p:spPr>
            <a:xfrm>
              <a:off x="1363124" y="3467671"/>
              <a:ext cx="72859" cy="53748"/>
            </a:xfrm>
            <a:custGeom>
              <a:avLst/>
              <a:gdLst/>
              <a:ahLst/>
              <a:cxnLst/>
              <a:rect l="l" t="t" r="r" b="b"/>
              <a:pathLst>
                <a:path w="2783" h="2053" extrusionOk="0">
                  <a:moveTo>
                    <a:pt x="1778" y="443"/>
                  </a:moveTo>
                  <a:lnTo>
                    <a:pt x="1778" y="520"/>
                  </a:lnTo>
                  <a:lnTo>
                    <a:pt x="1336" y="861"/>
                  </a:lnTo>
                  <a:lnTo>
                    <a:pt x="1125" y="654"/>
                  </a:lnTo>
                  <a:cubicBezTo>
                    <a:pt x="1080" y="612"/>
                    <a:pt x="1022" y="590"/>
                    <a:pt x="963" y="590"/>
                  </a:cubicBezTo>
                  <a:cubicBezTo>
                    <a:pt x="910" y="590"/>
                    <a:pt x="856" y="608"/>
                    <a:pt x="813" y="645"/>
                  </a:cubicBezTo>
                  <a:cubicBezTo>
                    <a:pt x="722" y="717"/>
                    <a:pt x="717" y="851"/>
                    <a:pt x="798" y="928"/>
                  </a:cubicBezTo>
                  <a:lnTo>
                    <a:pt x="1154" y="1274"/>
                  </a:lnTo>
                  <a:cubicBezTo>
                    <a:pt x="1197" y="1317"/>
                    <a:pt x="1260" y="1341"/>
                    <a:pt x="1317" y="1341"/>
                  </a:cubicBezTo>
                  <a:cubicBezTo>
                    <a:pt x="1370" y="1341"/>
                    <a:pt x="1423" y="1327"/>
                    <a:pt x="1461" y="1293"/>
                  </a:cubicBezTo>
                  <a:lnTo>
                    <a:pt x="1778" y="1053"/>
                  </a:lnTo>
                  <a:lnTo>
                    <a:pt x="1778" y="1649"/>
                  </a:lnTo>
                  <a:lnTo>
                    <a:pt x="443" y="1649"/>
                  </a:lnTo>
                  <a:lnTo>
                    <a:pt x="443" y="443"/>
                  </a:lnTo>
                  <a:close/>
                  <a:moveTo>
                    <a:pt x="2534" y="1"/>
                  </a:moveTo>
                  <a:cubicBezTo>
                    <a:pt x="2484" y="1"/>
                    <a:pt x="2434" y="17"/>
                    <a:pt x="2393" y="49"/>
                  </a:cubicBezTo>
                  <a:lnTo>
                    <a:pt x="2187" y="207"/>
                  </a:lnTo>
                  <a:cubicBezTo>
                    <a:pt x="2120" y="102"/>
                    <a:pt x="2009" y="39"/>
                    <a:pt x="1884" y="39"/>
                  </a:cubicBezTo>
                  <a:lnTo>
                    <a:pt x="342" y="39"/>
                  </a:lnTo>
                  <a:cubicBezTo>
                    <a:pt x="339" y="39"/>
                    <a:pt x="336" y="39"/>
                    <a:pt x="333" y="39"/>
                  </a:cubicBezTo>
                  <a:cubicBezTo>
                    <a:pt x="154" y="39"/>
                    <a:pt x="10" y="172"/>
                    <a:pt x="1" y="352"/>
                  </a:cubicBezTo>
                  <a:lnTo>
                    <a:pt x="1" y="1745"/>
                  </a:lnTo>
                  <a:cubicBezTo>
                    <a:pt x="10" y="1919"/>
                    <a:pt x="154" y="2052"/>
                    <a:pt x="333" y="2052"/>
                  </a:cubicBezTo>
                  <a:cubicBezTo>
                    <a:pt x="336" y="2052"/>
                    <a:pt x="339" y="2052"/>
                    <a:pt x="342" y="2052"/>
                  </a:cubicBezTo>
                  <a:lnTo>
                    <a:pt x="1884" y="2052"/>
                  </a:lnTo>
                  <a:cubicBezTo>
                    <a:pt x="1887" y="2052"/>
                    <a:pt x="1890" y="2052"/>
                    <a:pt x="1893" y="2052"/>
                  </a:cubicBezTo>
                  <a:cubicBezTo>
                    <a:pt x="2067" y="2052"/>
                    <a:pt x="2216" y="1919"/>
                    <a:pt x="2225" y="1745"/>
                  </a:cubicBezTo>
                  <a:lnTo>
                    <a:pt x="2225" y="707"/>
                  </a:lnTo>
                  <a:lnTo>
                    <a:pt x="2682" y="356"/>
                  </a:lnTo>
                  <a:cubicBezTo>
                    <a:pt x="2773" y="289"/>
                    <a:pt x="2782" y="155"/>
                    <a:pt x="2706" y="73"/>
                  </a:cubicBezTo>
                  <a:cubicBezTo>
                    <a:pt x="2658" y="25"/>
                    <a:pt x="2595" y="1"/>
                    <a:pt x="25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16;p70">
              <a:extLst>
                <a:ext uri="{FF2B5EF4-FFF2-40B4-BE49-F238E27FC236}">
                  <a16:creationId xmlns:a16="http://schemas.microsoft.com/office/drawing/2014/main" id="{FAC66D6E-6585-EC43-B597-AA3120DFDB77}"/>
                </a:ext>
              </a:extLst>
            </p:cNvPr>
            <p:cNvSpPr/>
            <p:nvPr/>
          </p:nvSpPr>
          <p:spPr>
            <a:xfrm>
              <a:off x="1363124" y="3536184"/>
              <a:ext cx="72859" cy="53145"/>
            </a:xfrm>
            <a:custGeom>
              <a:avLst/>
              <a:gdLst/>
              <a:ahLst/>
              <a:cxnLst/>
              <a:rect l="l" t="t" r="r" b="b"/>
              <a:pathLst>
                <a:path w="2783" h="2030" extrusionOk="0">
                  <a:moveTo>
                    <a:pt x="1778" y="425"/>
                  </a:moveTo>
                  <a:lnTo>
                    <a:pt x="1778" y="521"/>
                  </a:lnTo>
                  <a:lnTo>
                    <a:pt x="1336" y="862"/>
                  </a:lnTo>
                  <a:lnTo>
                    <a:pt x="1125" y="655"/>
                  </a:lnTo>
                  <a:cubicBezTo>
                    <a:pt x="1080" y="613"/>
                    <a:pt x="1022" y="591"/>
                    <a:pt x="963" y="591"/>
                  </a:cubicBezTo>
                  <a:cubicBezTo>
                    <a:pt x="910" y="591"/>
                    <a:pt x="856" y="609"/>
                    <a:pt x="813" y="646"/>
                  </a:cubicBezTo>
                  <a:cubicBezTo>
                    <a:pt x="722" y="713"/>
                    <a:pt x="717" y="852"/>
                    <a:pt x="798" y="929"/>
                  </a:cubicBezTo>
                  <a:lnTo>
                    <a:pt x="1154" y="1275"/>
                  </a:lnTo>
                  <a:cubicBezTo>
                    <a:pt x="1197" y="1318"/>
                    <a:pt x="1260" y="1342"/>
                    <a:pt x="1317" y="1342"/>
                  </a:cubicBezTo>
                  <a:cubicBezTo>
                    <a:pt x="1370" y="1342"/>
                    <a:pt x="1423" y="1323"/>
                    <a:pt x="1461" y="1294"/>
                  </a:cubicBezTo>
                  <a:lnTo>
                    <a:pt x="1778" y="1054"/>
                  </a:lnTo>
                  <a:lnTo>
                    <a:pt x="1778" y="1631"/>
                  </a:lnTo>
                  <a:lnTo>
                    <a:pt x="443" y="1631"/>
                  </a:lnTo>
                  <a:lnTo>
                    <a:pt x="443" y="425"/>
                  </a:lnTo>
                  <a:close/>
                  <a:moveTo>
                    <a:pt x="2531" y="0"/>
                  </a:moveTo>
                  <a:cubicBezTo>
                    <a:pt x="2481" y="0"/>
                    <a:pt x="2431" y="16"/>
                    <a:pt x="2389" y="50"/>
                  </a:cubicBezTo>
                  <a:lnTo>
                    <a:pt x="2192" y="199"/>
                  </a:lnTo>
                  <a:cubicBezTo>
                    <a:pt x="2131" y="92"/>
                    <a:pt x="2017" y="21"/>
                    <a:pt x="1892" y="21"/>
                  </a:cubicBezTo>
                  <a:cubicBezTo>
                    <a:pt x="1887" y="21"/>
                    <a:pt x="1883" y="21"/>
                    <a:pt x="1879" y="21"/>
                  </a:cubicBezTo>
                  <a:lnTo>
                    <a:pt x="342" y="21"/>
                  </a:lnTo>
                  <a:cubicBezTo>
                    <a:pt x="336" y="21"/>
                    <a:pt x="330" y="21"/>
                    <a:pt x="324" y="21"/>
                  </a:cubicBezTo>
                  <a:cubicBezTo>
                    <a:pt x="150" y="21"/>
                    <a:pt x="10" y="157"/>
                    <a:pt x="1" y="329"/>
                  </a:cubicBezTo>
                  <a:lnTo>
                    <a:pt x="1" y="1722"/>
                  </a:lnTo>
                  <a:cubicBezTo>
                    <a:pt x="10" y="1894"/>
                    <a:pt x="150" y="2030"/>
                    <a:pt x="324" y="2030"/>
                  </a:cubicBezTo>
                  <a:cubicBezTo>
                    <a:pt x="330" y="2030"/>
                    <a:pt x="336" y="2030"/>
                    <a:pt x="342" y="2029"/>
                  </a:cubicBezTo>
                  <a:lnTo>
                    <a:pt x="1884" y="2029"/>
                  </a:lnTo>
                  <a:cubicBezTo>
                    <a:pt x="1890" y="2030"/>
                    <a:pt x="1896" y="2030"/>
                    <a:pt x="1901" y="2030"/>
                  </a:cubicBezTo>
                  <a:cubicBezTo>
                    <a:pt x="2072" y="2030"/>
                    <a:pt x="2216" y="1894"/>
                    <a:pt x="2225" y="1722"/>
                  </a:cubicBezTo>
                  <a:lnTo>
                    <a:pt x="2225" y="708"/>
                  </a:lnTo>
                  <a:lnTo>
                    <a:pt x="2682" y="358"/>
                  </a:lnTo>
                  <a:cubicBezTo>
                    <a:pt x="2773" y="290"/>
                    <a:pt x="2782" y="156"/>
                    <a:pt x="2706" y="74"/>
                  </a:cubicBezTo>
                  <a:cubicBezTo>
                    <a:pt x="2657" y="26"/>
                    <a:pt x="2594" y="0"/>
                    <a:pt x="253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17;p70">
              <a:extLst>
                <a:ext uri="{FF2B5EF4-FFF2-40B4-BE49-F238E27FC236}">
                  <a16:creationId xmlns:a16="http://schemas.microsoft.com/office/drawing/2014/main" id="{970A049C-B414-2E45-A31B-1F8BA848E542}"/>
                </a:ext>
              </a:extLst>
            </p:cNvPr>
            <p:cNvSpPr/>
            <p:nvPr/>
          </p:nvSpPr>
          <p:spPr>
            <a:xfrm>
              <a:off x="1363124" y="3604750"/>
              <a:ext cx="72859" cy="52753"/>
            </a:xfrm>
            <a:custGeom>
              <a:avLst/>
              <a:gdLst/>
              <a:ahLst/>
              <a:cxnLst/>
              <a:rect l="l" t="t" r="r" b="b"/>
              <a:pathLst>
                <a:path w="2783" h="2015" extrusionOk="0">
                  <a:moveTo>
                    <a:pt x="1778" y="405"/>
                  </a:moveTo>
                  <a:lnTo>
                    <a:pt x="1778" y="554"/>
                  </a:lnTo>
                  <a:lnTo>
                    <a:pt x="1336" y="890"/>
                  </a:lnTo>
                  <a:lnTo>
                    <a:pt x="1125" y="688"/>
                  </a:lnTo>
                  <a:cubicBezTo>
                    <a:pt x="1079" y="645"/>
                    <a:pt x="1020" y="623"/>
                    <a:pt x="960" y="623"/>
                  </a:cubicBezTo>
                  <a:cubicBezTo>
                    <a:pt x="908" y="623"/>
                    <a:pt x="856" y="640"/>
                    <a:pt x="813" y="674"/>
                  </a:cubicBezTo>
                  <a:cubicBezTo>
                    <a:pt x="722" y="746"/>
                    <a:pt x="717" y="880"/>
                    <a:pt x="798" y="957"/>
                  </a:cubicBezTo>
                  <a:lnTo>
                    <a:pt x="1154" y="1308"/>
                  </a:lnTo>
                  <a:cubicBezTo>
                    <a:pt x="1197" y="1351"/>
                    <a:pt x="1260" y="1370"/>
                    <a:pt x="1317" y="1370"/>
                  </a:cubicBezTo>
                  <a:cubicBezTo>
                    <a:pt x="1370" y="1370"/>
                    <a:pt x="1423" y="1356"/>
                    <a:pt x="1461" y="1322"/>
                  </a:cubicBezTo>
                  <a:lnTo>
                    <a:pt x="1778" y="1082"/>
                  </a:lnTo>
                  <a:lnTo>
                    <a:pt x="1778" y="1611"/>
                  </a:lnTo>
                  <a:lnTo>
                    <a:pt x="443" y="1611"/>
                  </a:lnTo>
                  <a:lnTo>
                    <a:pt x="443" y="405"/>
                  </a:lnTo>
                  <a:close/>
                  <a:moveTo>
                    <a:pt x="324" y="1"/>
                  </a:moveTo>
                  <a:cubicBezTo>
                    <a:pt x="150" y="1"/>
                    <a:pt x="10" y="137"/>
                    <a:pt x="1" y="309"/>
                  </a:cubicBezTo>
                  <a:lnTo>
                    <a:pt x="1" y="1702"/>
                  </a:lnTo>
                  <a:cubicBezTo>
                    <a:pt x="10" y="1881"/>
                    <a:pt x="154" y="2014"/>
                    <a:pt x="333" y="2014"/>
                  </a:cubicBezTo>
                  <a:cubicBezTo>
                    <a:pt x="336" y="2014"/>
                    <a:pt x="339" y="2014"/>
                    <a:pt x="342" y="2014"/>
                  </a:cubicBezTo>
                  <a:lnTo>
                    <a:pt x="1884" y="2014"/>
                  </a:lnTo>
                  <a:cubicBezTo>
                    <a:pt x="1887" y="2014"/>
                    <a:pt x="1890" y="2014"/>
                    <a:pt x="1893" y="2014"/>
                  </a:cubicBezTo>
                  <a:cubicBezTo>
                    <a:pt x="2067" y="2014"/>
                    <a:pt x="2216" y="1881"/>
                    <a:pt x="2225" y="1702"/>
                  </a:cubicBezTo>
                  <a:lnTo>
                    <a:pt x="2225" y="732"/>
                  </a:lnTo>
                  <a:lnTo>
                    <a:pt x="2682" y="381"/>
                  </a:lnTo>
                  <a:cubicBezTo>
                    <a:pt x="2773" y="314"/>
                    <a:pt x="2782" y="179"/>
                    <a:pt x="2706" y="97"/>
                  </a:cubicBezTo>
                  <a:cubicBezTo>
                    <a:pt x="2658" y="50"/>
                    <a:pt x="2595" y="25"/>
                    <a:pt x="2533" y="25"/>
                  </a:cubicBezTo>
                  <a:cubicBezTo>
                    <a:pt x="2482" y="25"/>
                    <a:pt x="2432" y="41"/>
                    <a:pt x="2389" y="73"/>
                  </a:cubicBezTo>
                  <a:lnTo>
                    <a:pt x="2389" y="78"/>
                  </a:lnTo>
                  <a:lnTo>
                    <a:pt x="2211" y="217"/>
                  </a:lnTo>
                  <a:cubicBezTo>
                    <a:pt x="2159" y="87"/>
                    <a:pt x="2035" y="1"/>
                    <a:pt x="1896" y="1"/>
                  </a:cubicBezTo>
                  <a:cubicBezTo>
                    <a:pt x="1892" y="1"/>
                    <a:pt x="1888" y="1"/>
                    <a:pt x="1884" y="1"/>
                  </a:cubicBezTo>
                  <a:lnTo>
                    <a:pt x="342" y="1"/>
                  </a:lnTo>
                  <a:cubicBezTo>
                    <a:pt x="336" y="1"/>
                    <a:pt x="330" y="1"/>
                    <a:pt x="32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5522;p67">
            <a:extLst>
              <a:ext uri="{FF2B5EF4-FFF2-40B4-BE49-F238E27FC236}">
                <a16:creationId xmlns:a16="http://schemas.microsoft.com/office/drawing/2014/main" id="{CCB1B6C8-DCCD-BB48-BEC3-D20D72559AE8}"/>
              </a:ext>
            </a:extLst>
          </p:cNvPr>
          <p:cNvGrpSpPr/>
          <p:nvPr/>
        </p:nvGrpSpPr>
        <p:grpSpPr>
          <a:xfrm>
            <a:off x="9044082" y="1944941"/>
            <a:ext cx="698104" cy="698208"/>
            <a:chOff x="2565073" y="2075876"/>
            <a:chExt cx="672482" cy="672518"/>
          </a:xfrm>
        </p:grpSpPr>
        <p:sp>
          <p:nvSpPr>
            <p:cNvPr id="47" name="Google Shape;5523;p67">
              <a:extLst>
                <a:ext uri="{FF2B5EF4-FFF2-40B4-BE49-F238E27FC236}">
                  <a16:creationId xmlns:a16="http://schemas.microsoft.com/office/drawing/2014/main" id="{9AAD1688-027E-6A40-9294-36C9CAB6C22A}"/>
                </a:ext>
              </a:extLst>
            </p:cNvPr>
            <p:cNvSpPr/>
            <p:nvPr/>
          </p:nvSpPr>
          <p:spPr>
            <a:xfrm>
              <a:off x="2642193" y="2530650"/>
              <a:ext cx="419588" cy="217743"/>
            </a:xfrm>
            <a:custGeom>
              <a:avLst/>
              <a:gdLst/>
              <a:ahLst/>
              <a:cxnLst/>
              <a:rect l="l" t="t" r="r" b="b"/>
              <a:pathLst>
                <a:path w="130611" h="67780" extrusionOk="0">
                  <a:moveTo>
                    <a:pt x="28498" y="0"/>
                  </a:moveTo>
                  <a:cubicBezTo>
                    <a:pt x="24484" y="0"/>
                    <a:pt x="20456" y="1023"/>
                    <a:pt x="16802" y="3132"/>
                  </a:cubicBezTo>
                  <a:lnTo>
                    <a:pt x="16191" y="3487"/>
                  </a:lnTo>
                  <a:cubicBezTo>
                    <a:pt x="1795" y="11796"/>
                    <a:pt x="1" y="31826"/>
                    <a:pt x="12628" y="42639"/>
                  </a:cubicBezTo>
                  <a:cubicBezTo>
                    <a:pt x="28340" y="56094"/>
                    <a:pt x="48088" y="64970"/>
                    <a:pt x="69808" y="67207"/>
                  </a:cubicBezTo>
                  <a:cubicBezTo>
                    <a:pt x="70015" y="67227"/>
                    <a:pt x="70217" y="67252"/>
                    <a:pt x="70419" y="67271"/>
                  </a:cubicBezTo>
                  <a:cubicBezTo>
                    <a:pt x="70804" y="67306"/>
                    <a:pt x="71188" y="67345"/>
                    <a:pt x="71572" y="67375"/>
                  </a:cubicBezTo>
                  <a:cubicBezTo>
                    <a:pt x="72080" y="67419"/>
                    <a:pt x="72588" y="67464"/>
                    <a:pt x="73100" y="67498"/>
                  </a:cubicBezTo>
                  <a:lnTo>
                    <a:pt x="73440" y="67523"/>
                  </a:lnTo>
                  <a:cubicBezTo>
                    <a:pt x="75877" y="67694"/>
                    <a:pt x="78323" y="67780"/>
                    <a:pt x="80773" y="67780"/>
                  </a:cubicBezTo>
                  <a:cubicBezTo>
                    <a:pt x="97672" y="67780"/>
                    <a:pt x="114788" y="63683"/>
                    <a:pt x="130611" y="55083"/>
                  </a:cubicBezTo>
                  <a:lnTo>
                    <a:pt x="106348" y="13068"/>
                  </a:lnTo>
                  <a:cubicBezTo>
                    <a:pt x="98422" y="17162"/>
                    <a:pt x="89641" y="19287"/>
                    <a:pt x="80747" y="19287"/>
                  </a:cubicBezTo>
                  <a:cubicBezTo>
                    <a:pt x="79675" y="19287"/>
                    <a:pt x="78601" y="19256"/>
                    <a:pt x="77526" y="19194"/>
                  </a:cubicBezTo>
                  <a:cubicBezTo>
                    <a:pt x="77220" y="19174"/>
                    <a:pt x="76910" y="19149"/>
                    <a:pt x="76599" y="19130"/>
                  </a:cubicBezTo>
                  <a:cubicBezTo>
                    <a:pt x="76072" y="19090"/>
                    <a:pt x="75545" y="19051"/>
                    <a:pt x="75017" y="18997"/>
                  </a:cubicBezTo>
                  <a:cubicBezTo>
                    <a:pt x="74943" y="18992"/>
                    <a:pt x="74865" y="18982"/>
                    <a:pt x="74791" y="18972"/>
                  </a:cubicBezTo>
                  <a:cubicBezTo>
                    <a:pt x="73347" y="18819"/>
                    <a:pt x="71908" y="18612"/>
                    <a:pt x="70478" y="18351"/>
                  </a:cubicBezTo>
                  <a:cubicBezTo>
                    <a:pt x="70409" y="18336"/>
                    <a:pt x="70340" y="18331"/>
                    <a:pt x="70266" y="18317"/>
                  </a:cubicBezTo>
                  <a:cubicBezTo>
                    <a:pt x="60646" y="16518"/>
                    <a:pt x="51666" y="12220"/>
                    <a:pt x="44224" y="5857"/>
                  </a:cubicBezTo>
                  <a:cubicBezTo>
                    <a:pt x="39725" y="2011"/>
                    <a:pt x="34125" y="0"/>
                    <a:pt x="28498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24;p67">
              <a:extLst>
                <a:ext uri="{FF2B5EF4-FFF2-40B4-BE49-F238E27FC236}">
                  <a16:creationId xmlns:a16="http://schemas.microsoft.com/office/drawing/2014/main" id="{581BC15F-109D-224B-9522-F92A04AFA3F6}"/>
                </a:ext>
              </a:extLst>
            </p:cNvPr>
            <p:cNvSpPr/>
            <p:nvPr/>
          </p:nvSpPr>
          <p:spPr>
            <a:xfrm>
              <a:off x="2910083" y="2420918"/>
              <a:ext cx="327379" cy="312727"/>
            </a:xfrm>
            <a:custGeom>
              <a:avLst/>
              <a:gdLst/>
              <a:ahLst/>
              <a:cxnLst/>
              <a:rect l="l" t="t" r="r" b="b"/>
              <a:pathLst>
                <a:path w="101908" h="97347" extrusionOk="0">
                  <a:moveTo>
                    <a:pt x="53377" y="1"/>
                  </a:moveTo>
                  <a:cubicBezTo>
                    <a:pt x="52884" y="9843"/>
                    <a:pt x="49823" y="19390"/>
                    <a:pt x="44495" y="27689"/>
                  </a:cubicBezTo>
                  <a:lnTo>
                    <a:pt x="44490" y="27684"/>
                  </a:lnTo>
                  <a:cubicBezTo>
                    <a:pt x="37847" y="37980"/>
                    <a:pt x="27936" y="45964"/>
                    <a:pt x="16216" y="50163"/>
                  </a:cubicBezTo>
                  <a:cubicBezTo>
                    <a:pt x="6521" y="53638"/>
                    <a:pt x="1" y="62746"/>
                    <a:pt x="1" y="73041"/>
                  </a:cubicBezTo>
                  <a:cubicBezTo>
                    <a:pt x="1" y="86873"/>
                    <a:pt x="11336" y="97347"/>
                    <a:pt x="24173" y="97347"/>
                  </a:cubicBezTo>
                  <a:cubicBezTo>
                    <a:pt x="26820" y="97347"/>
                    <a:pt x="29530" y="96902"/>
                    <a:pt x="32219" y="95949"/>
                  </a:cubicBezTo>
                  <a:cubicBezTo>
                    <a:pt x="49306" y="89897"/>
                    <a:pt x="64347" y="79537"/>
                    <a:pt x="76048" y="66171"/>
                  </a:cubicBezTo>
                  <a:cubicBezTo>
                    <a:pt x="76329" y="65870"/>
                    <a:pt x="76609" y="65570"/>
                    <a:pt x="76881" y="65254"/>
                  </a:cubicBezTo>
                  <a:cubicBezTo>
                    <a:pt x="92548" y="46905"/>
                    <a:pt x="101267" y="23751"/>
                    <a:pt x="101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25;p67">
              <a:extLst>
                <a:ext uri="{FF2B5EF4-FFF2-40B4-BE49-F238E27FC236}">
                  <a16:creationId xmlns:a16="http://schemas.microsoft.com/office/drawing/2014/main" id="{26DF8CBD-C31E-D345-95C1-12285194BC34}"/>
                </a:ext>
              </a:extLst>
            </p:cNvPr>
            <p:cNvSpPr/>
            <p:nvPr/>
          </p:nvSpPr>
          <p:spPr>
            <a:xfrm>
              <a:off x="2999034" y="2125384"/>
              <a:ext cx="238522" cy="411351"/>
            </a:xfrm>
            <a:custGeom>
              <a:avLst/>
              <a:gdLst/>
              <a:ahLst/>
              <a:cxnLst/>
              <a:rect l="l" t="t" r="r" b="b"/>
              <a:pathLst>
                <a:path w="74248" h="128047" extrusionOk="0">
                  <a:moveTo>
                    <a:pt x="24273" y="0"/>
                  </a:moveTo>
                  <a:lnTo>
                    <a:pt x="0" y="42036"/>
                  </a:lnTo>
                  <a:cubicBezTo>
                    <a:pt x="7521" y="46866"/>
                    <a:pt x="13775" y="53430"/>
                    <a:pt x="18236" y="61173"/>
                  </a:cubicBezTo>
                  <a:cubicBezTo>
                    <a:pt x="18694" y="61966"/>
                    <a:pt x="19128" y="62765"/>
                    <a:pt x="19542" y="63573"/>
                  </a:cubicBezTo>
                  <a:cubicBezTo>
                    <a:pt x="19601" y="63696"/>
                    <a:pt x="19665" y="63829"/>
                    <a:pt x="19729" y="63953"/>
                  </a:cubicBezTo>
                  <a:cubicBezTo>
                    <a:pt x="19970" y="64426"/>
                    <a:pt x="20202" y="64904"/>
                    <a:pt x="20429" y="65382"/>
                  </a:cubicBezTo>
                  <a:cubicBezTo>
                    <a:pt x="20557" y="65658"/>
                    <a:pt x="20685" y="65929"/>
                    <a:pt x="20808" y="66210"/>
                  </a:cubicBezTo>
                  <a:cubicBezTo>
                    <a:pt x="21079" y="66806"/>
                    <a:pt x="21346" y="67408"/>
                    <a:pt x="21592" y="68014"/>
                  </a:cubicBezTo>
                  <a:cubicBezTo>
                    <a:pt x="21676" y="68226"/>
                    <a:pt x="21755" y="68433"/>
                    <a:pt x="21838" y="68645"/>
                  </a:cubicBezTo>
                  <a:cubicBezTo>
                    <a:pt x="22036" y="69142"/>
                    <a:pt x="22223" y="69645"/>
                    <a:pt x="22405" y="70148"/>
                  </a:cubicBezTo>
                  <a:cubicBezTo>
                    <a:pt x="25816" y="79561"/>
                    <a:pt x="26649" y="89714"/>
                    <a:pt x="24815" y="99561"/>
                  </a:cubicBezTo>
                  <a:cubicBezTo>
                    <a:pt x="22952" y="109586"/>
                    <a:pt x="27738" y="119679"/>
                    <a:pt x="36570" y="124780"/>
                  </a:cubicBezTo>
                  <a:cubicBezTo>
                    <a:pt x="40441" y="127014"/>
                    <a:pt x="44590" y="128047"/>
                    <a:pt x="48651" y="128047"/>
                  </a:cubicBezTo>
                  <a:cubicBezTo>
                    <a:pt x="59837" y="128047"/>
                    <a:pt x="70356" y="120215"/>
                    <a:pt x="72558" y="108102"/>
                  </a:cubicBezTo>
                  <a:cubicBezTo>
                    <a:pt x="73686" y="101887"/>
                    <a:pt x="74248" y="95579"/>
                    <a:pt x="74248" y="89261"/>
                  </a:cubicBezTo>
                  <a:cubicBezTo>
                    <a:pt x="74243" y="71168"/>
                    <a:pt x="69655" y="54150"/>
                    <a:pt x="61577" y="39305"/>
                  </a:cubicBezTo>
                  <a:lnTo>
                    <a:pt x="61557" y="39315"/>
                  </a:lnTo>
                  <a:cubicBezTo>
                    <a:pt x="61123" y="38517"/>
                    <a:pt x="60680" y="37723"/>
                    <a:pt x="60222" y="36930"/>
                  </a:cubicBezTo>
                  <a:cubicBezTo>
                    <a:pt x="51178" y="21262"/>
                    <a:pt x="38694" y="8818"/>
                    <a:pt x="24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26;p67">
              <a:extLst>
                <a:ext uri="{FF2B5EF4-FFF2-40B4-BE49-F238E27FC236}">
                  <a16:creationId xmlns:a16="http://schemas.microsoft.com/office/drawing/2014/main" id="{6B83F034-6750-1343-A8CB-AA1B933732A9}"/>
                </a:ext>
              </a:extLst>
            </p:cNvPr>
            <p:cNvSpPr/>
            <p:nvPr/>
          </p:nvSpPr>
          <p:spPr>
            <a:xfrm>
              <a:off x="2740849" y="2075876"/>
              <a:ext cx="419604" cy="217734"/>
            </a:xfrm>
            <a:custGeom>
              <a:avLst/>
              <a:gdLst/>
              <a:ahLst/>
              <a:cxnLst/>
              <a:rect l="l" t="t" r="r" b="b"/>
              <a:pathLst>
                <a:path w="130616" h="67777" extrusionOk="0">
                  <a:moveTo>
                    <a:pt x="49853" y="1"/>
                  </a:moveTo>
                  <a:cubicBezTo>
                    <a:pt x="32949" y="1"/>
                    <a:pt x="15828" y="4093"/>
                    <a:pt x="0" y="12696"/>
                  </a:cubicBezTo>
                  <a:lnTo>
                    <a:pt x="24263" y="54711"/>
                  </a:lnTo>
                  <a:cubicBezTo>
                    <a:pt x="32189" y="50621"/>
                    <a:pt x="40970" y="48497"/>
                    <a:pt x="49860" y="48497"/>
                  </a:cubicBezTo>
                  <a:cubicBezTo>
                    <a:pt x="50932" y="48497"/>
                    <a:pt x="52006" y="48528"/>
                    <a:pt x="53080" y="48590"/>
                  </a:cubicBezTo>
                  <a:cubicBezTo>
                    <a:pt x="53391" y="48605"/>
                    <a:pt x="53701" y="48630"/>
                    <a:pt x="54012" y="48649"/>
                  </a:cubicBezTo>
                  <a:cubicBezTo>
                    <a:pt x="54539" y="48689"/>
                    <a:pt x="55066" y="48728"/>
                    <a:pt x="55594" y="48782"/>
                  </a:cubicBezTo>
                  <a:cubicBezTo>
                    <a:pt x="55668" y="48792"/>
                    <a:pt x="55746" y="48802"/>
                    <a:pt x="55820" y="48807"/>
                  </a:cubicBezTo>
                  <a:cubicBezTo>
                    <a:pt x="57264" y="48960"/>
                    <a:pt x="58704" y="49172"/>
                    <a:pt x="60133" y="49433"/>
                  </a:cubicBezTo>
                  <a:cubicBezTo>
                    <a:pt x="60202" y="49448"/>
                    <a:pt x="60271" y="49453"/>
                    <a:pt x="60345" y="49462"/>
                  </a:cubicBezTo>
                  <a:cubicBezTo>
                    <a:pt x="69965" y="51266"/>
                    <a:pt x="78945" y="55564"/>
                    <a:pt x="86387" y="61927"/>
                  </a:cubicBezTo>
                  <a:cubicBezTo>
                    <a:pt x="90886" y="65767"/>
                    <a:pt x="96484" y="67777"/>
                    <a:pt x="102111" y="67777"/>
                  </a:cubicBezTo>
                  <a:cubicBezTo>
                    <a:pt x="106125" y="67777"/>
                    <a:pt x="110154" y="66754"/>
                    <a:pt x="113809" y="64642"/>
                  </a:cubicBezTo>
                  <a:lnTo>
                    <a:pt x="114420" y="64292"/>
                  </a:lnTo>
                  <a:cubicBezTo>
                    <a:pt x="128816" y="55983"/>
                    <a:pt x="130615" y="35958"/>
                    <a:pt x="117988" y="25140"/>
                  </a:cubicBezTo>
                  <a:cubicBezTo>
                    <a:pt x="102271" y="11685"/>
                    <a:pt x="82523" y="2809"/>
                    <a:pt x="60803" y="572"/>
                  </a:cubicBezTo>
                  <a:cubicBezTo>
                    <a:pt x="60596" y="552"/>
                    <a:pt x="60394" y="532"/>
                    <a:pt x="60192" y="513"/>
                  </a:cubicBezTo>
                  <a:cubicBezTo>
                    <a:pt x="59808" y="473"/>
                    <a:pt x="59423" y="439"/>
                    <a:pt x="59039" y="404"/>
                  </a:cubicBezTo>
                  <a:cubicBezTo>
                    <a:pt x="58531" y="360"/>
                    <a:pt x="58023" y="320"/>
                    <a:pt x="57511" y="281"/>
                  </a:cubicBezTo>
                  <a:lnTo>
                    <a:pt x="57171" y="256"/>
                  </a:lnTo>
                  <a:cubicBezTo>
                    <a:pt x="54739" y="86"/>
                    <a:pt x="52298" y="1"/>
                    <a:pt x="4985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27;p67">
              <a:extLst>
                <a:ext uri="{FF2B5EF4-FFF2-40B4-BE49-F238E27FC236}">
                  <a16:creationId xmlns:a16="http://schemas.microsoft.com/office/drawing/2014/main" id="{9DDF3569-80B0-AD40-91BC-97902F12293B}"/>
                </a:ext>
              </a:extLst>
            </p:cNvPr>
            <p:cNvSpPr/>
            <p:nvPr/>
          </p:nvSpPr>
          <p:spPr>
            <a:xfrm>
              <a:off x="2565167" y="2090625"/>
              <a:ext cx="327379" cy="312740"/>
            </a:xfrm>
            <a:custGeom>
              <a:avLst/>
              <a:gdLst/>
              <a:ahLst/>
              <a:cxnLst/>
              <a:rect l="l" t="t" r="r" b="b"/>
              <a:pathLst>
                <a:path w="101908" h="97351" extrusionOk="0">
                  <a:moveTo>
                    <a:pt x="77732" y="1"/>
                  </a:moveTo>
                  <a:cubicBezTo>
                    <a:pt x="75086" y="1"/>
                    <a:pt x="72377" y="446"/>
                    <a:pt x="69690" y="1397"/>
                  </a:cubicBezTo>
                  <a:cubicBezTo>
                    <a:pt x="52607" y="7449"/>
                    <a:pt x="37561" y="17814"/>
                    <a:pt x="25865" y="31175"/>
                  </a:cubicBezTo>
                  <a:cubicBezTo>
                    <a:pt x="25580" y="31476"/>
                    <a:pt x="25299" y="31776"/>
                    <a:pt x="25028" y="32097"/>
                  </a:cubicBezTo>
                  <a:cubicBezTo>
                    <a:pt x="9365" y="50441"/>
                    <a:pt x="646" y="73600"/>
                    <a:pt x="1" y="97350"/>
                  </a:cubicBezTo>
                  <a:lnTo>
                    <a:pt x="48536" y="97350"/>
                  </a:lnTo>
                  <a:cubicBezTo>
                    <a:pt x="49024" y="87503"/>
                    <a:pt x="52085" y="77956"/>
                    <a:pt x="57413" y="69662"/>
                  </a:cubicBezTo>
                  <a:lnTo>
                    <a:pt x="57418" y="69662"/>
                  </a:lnTo>
                  <a:cubicBezTo>
                    <a:pt x="64061" y="59371"/>
                    <a:pt x="73977" y="51382"/>
                    <a:pt x="85697" y="47183"/>
                  </a:cubicBezTo>
                  <a:cubicBezTo>
                    <a:pt x="95382" y="43708"/>
                    <a:pt x="101907" y="34605"/>
                    <a:pt x="101907" y="24310"/>
                  </a:cubicBezTo>
                  <a:cubicBezTo>
                    <a:pt x="101907" y="10473"/>
                    <a:pt x="90570" y="1"/>
                    <a:pt x="7773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28;p67">
              <a:extLst>
                <a:ext uri="{FF2B5EF4-FFF2-40B4-BE49-F238E27FC236}">
                  <a16:creationId xmlns:a16="http://schemas.microsoft.com/office/drawing/2014/main" id="{ED2FDB22-8EC3-5441-8BD1-EB9133719EA0}"/>
                </a:ext>
              </a:extLst>
            </p:cNvPr>
            <p:cNvSpPr/>
            <p:nvPr/>
          </p:nvSpPr>
          <p:spPr>
            <a:xfrm>
              <a:off x="2565073" y="2287538"/>
              <a:ext cx="218572" cy="409555"/>
            </a:xfrm>
            <a:custGeom>
              <a:avLst/>
              <a:gdLst/>
              <a:ahLst/>
              <a:cxnLst/>
              <a:rect l="l" t="t" r="r" b="b"/>
              <a:pathLst>
                <a:path w="68038" h="127488" extrusionOk="0">
                  <a:moveTo>
                    <a:pt x="25598" y="0"/>
                  </a:moveTo>
                  <a:cubicBezTo>
                    <a:pt x="14413" y="0"/>
                    <a:pt x="3897" y="7831"/>
                    <a:pt x="1695" y="19943"/>
                  </a:cubicBezTo>
                  <a:cubicBezTo>
                    <a:pt x="567" y="26163"/>
                    <a:pt x="0" y="32466"/>
                    <a:pt x="5" y="38785"/>
                  </a:cubicBezTo>
                  <a:cubicBezTo>
                    <a:pt x="5" y="56877"/>
                    <a:pt x="4598" y="73900"/>
                    <a:pt x="12676" y="88745"/>
                  </a:cubicBezTo>
                  <a:lnTo>
                    <a:pt x="12696" y="88735"/>
                  </a:lnTo>
                  <a:cubicBezTo>
                    <a:pt x="13125" y="89533"/>
                    <a:pt x="13568" y="90327"/>
                    <a:pt x="14027" y="91120"/>
                  </a:cubicBezTo>
                  <a:cubicBezTo>
                    <a:pt x="22888" y="106463"/>
                    <a:pt x="35052" y="118705"/>
                    <a:pt x="49093" y="127488"/>
                  </a:cubicBezTo>
                  <a:cubicBezTo>
                    <a:pt x="44721" y="124742"/>
                    <a:pt x="40552" y="121677"/>
                    <a:pt x="36634" y="118316"/>
                  </a:cubicBezTo>
                  <a:cubicBezTo>
                    <a:pt x="24002" y="107503"/>
                    <a:pt x="25801" y="87473"/>
                    <a:pt x="40197" y="79164"/>
                  </a:cubicBezTo>
                  <a:lnTo>
                    <a:pt x="40808" y="78809"/>
                  </a:lnTo>
                  <a:cubicBezTo>
                    <a:pt x="44459" y="76702"/>
                    <a:pt x="48483" y="75681"/>
                    <a:pt x="52492" y="75681"/>
                  </a:cubicBezTo>
                  <a:cubicBezTo>
                    <a:pt x="58042" y="75681"/>
                    <a:pt x="63566" y="77637"/>
                    <a:pt x="68038" y="81377"/>
                  </a:cubicBezTo>
                  <a:cubicBezTo>
                    <a:pt x="63238" y="77256"/>
                    <a:pt x="59172" y="72353"/>
                    <a:pt x="56017" y="66877"/>
                  </a:cubicBezTo>
                  <a:cubicBezTo>
                    <a:pt x="55559" y="66083"/>
                    <a:pt x="55120" y="65280"/>
                    <a:pt x="54706" y="64472"/>
                  </a:cubicBezTo>
                  <a:cubicBezTo>
                    <a:pt x="54647" y="64349"/>
                    <a:pt x="54583" y="64221"/>
                    <a:pt x="54519" y="64092"/>
                  </a:cubicBezTo>
                  <a:cubicBezTo>
                    <a:pt x="54278" y="63619"/>
                    <a:pt x="54046" y="63141"/>
                    <a:pt x="53824" y="62663"/>
                  </a:cubicBezTo>
                  <a:cubicBezTo>
                    <a:pt x="53691" y="62392"/>
                    <a:pt x="53568" y="62116"/>
                    <a:pt x="53440" y="61840"/>
                  </a:cubicBezTo>
                  <a:cubicBezTo>
                    <a:pt x="53169" y="61239"/>
                    <a:pt x="52907" y="60637"/>
                    <a:pt x="52656" y="60031"/>
                  </a:cubicBezTo>
                  <a:cubicBezTo>
                    <a:pt x="52572" y="59824"/>
                    <a:pt x="52493" y="59612"/>
                    <a:pt x="52410" y="59400"/>
                  </a:cubicBezTo>
                  <a:cubicBezTo>
                    <a:pt x="52217" y="58903"/>
                    <a:pt x="52025" y="58400"/>
                    <a:pt x="51843" y="57902"/>
                  </a:cubicBezTo>
                  <a:cubicBezTo>
                    <a:pt x="48437" y="48484"/>
                    <a:pt x="47604" y="38331"/>
                    <a:pt x="49433" y="28484"/>
                  </a:cubicBezTo>
                  <a:cubicBezTo>
                    <a:pt x="51301" y="18459"/>
                    <a:pt x="46515" y="8366"/>
                    <a:pt x="37683" y="3270"/>
                  </a:cubicBezTo>
                  <a:cubicBezTo>
                    <a:pt x="33811" y="1033"/>
                    <a:pt x="29660" y="0"/>
                    <a:pt x="2559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704;p63">
            <a:extLst>
              <a:ext uri="{FF2B5EF4-FFF2-40B4-BE49-F238E27FC236}">
                <a16:creationId xmlns:a16="http://schemas.microsoft.com/office/drawing/2014/main" id="{F63B79DE-E916-804C-902F-D48FAD8A6DF6}"/>
              </a:ext>
            </a:extLst>
          </p:cNvPr>
          <p:cNvGrpSpPr/>
          <p:nvPr/>
        </p:nvGrpSpPr>
        <p:grpSpPr>
          <a:xfrm>
            <a:off x="5842865" y="2069241"/>
            <a:ext cx="505650" cy="504006"/>
            <a:chOff x="6039282" y="1042577"/>
            <a:chExt cx="734315" cy="731929"/>
          </a:xfrm>
        </p:grpSpPr>
        <p:sp>
          <p:nvSpPr>
            <p:cNvPr id="54" name="Google Shape;1705;p63">
              <a:extLst>
                <a:ext uri="{FF2B5EF4-FFF2-40B4-BE49-F238E27FC236}">
                  <a16:creationId xmlns:a16="http://schemas.microsoft.com/office/drawing/2014/main" id="{EF61B687-2299-4842-80EB-42805E3747E9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6;p63">
              <a:extLst>
                <a:ext uri="{FF2B5EF4-FFF2-40B4-BE49-F238E27FC236}">
                  <a16:creationId xmlns:a16="http://schemas.microsoft.com/office/drawing/2014/main" id="{6D18B071-1B2C-604C-B14A-D4535203D562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7;p63">
              <a:extLst>
                <a:ext uri="{FF2B5EF4-FFF2-40B4-BE49-F238E27FC236}">
                  <a16:creationId xmlns:a16="http://schemas.microsoft.com/office/drawing/2014/main" id="{FD1E7EB6-1DA5-E449-A350-A08FF5F1F58E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8;p63">
              <a:extLst>
                <a:ext uri="{FF2B5EF4-FFF2-40B4-BE49-F238E27FC236}">
                  <a16:creationId xmlns:a16="http://schemas.microsoft.com/office/drawing/2014/main" id="{21E8DE52-2712-2745-8035-12F3CD24C834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09;p63">
              <a:extLst>
                <a:ext uri="{FF2B5EF4-FFF2-40B4-BE49-F238E27FC236}">
                  <a16:creationId xmlns:a16="http://schemas.microsoft.com/office/drawing/2014/main" id="{52279981-910A-A64F-9510-CA8A1FD3AE7D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10;p63">
              <a:extLst>
                <a:ext uri="{FF2B5EF4-FFF2-40B4-BE49-F238E27FC236}">
                  <a16:creationId xmlns:a16="http://schemas.microsoft.com/office/drawing/2014/main" id="{A203CA9B-6B27-634C-9540-8D41D6BAA3D7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11;p63">
              <a:extLst>
                <a:ext uri="{FF2B5EF4-FFF2-40B4-BE49-F238E27FC236}">
                  <a16:creationId xmlns:a16="http://schemas.microsoft.com/office/drawing/2014/main" id="{69E57B2E-7A12-FD49-9EB7-0E6FCE8C4FA2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12;p63">
              <a:extLst>
                <a:ext uri="{FF2B5EF4-FFF2-40B4-BE49-F238E27FC236}">
                  <a16:creationId xmlns:a16="http://schemas.microsoft.com/office/drawing/2014/main" id="{A2567E2C-D8E8-2049-9083-F036401B0D57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13;p63">
              <a:extLst>
                <a:ext uri="{FF2B5EF4-FFF2-40B4-BE49-F238E27FC236}">
                  <a16:creationId xmlns:a16="http://schemas.microsoft.com/office/drawing/2014/main" id="{C7C00C3C-A438-C740-A270-12DA1FEB0443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14;p63">
              <a:extLst>
                <a:ext uri="{FF2B5EF4-FFF2-40B4-BE49-F238E27FC236}">
                  <a16:creationId xmlns:a16="http://schemas.microsoft.com/office/drawing/2014/main" id="{A68EA434-BBE5-F248-BF59-02482CD2D45A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15;p63">
              <a:extLst>
                <a:ext uri="{FF2B5EF4-FFF2-40B4-BE49-F238E27FC236}">
                  <a16:creationId xmlns:a16="http://schemas.microsoft.com/office/drawing/2014/main" id="{FC69B650-529D-C94B-A1F2-9EA4CF05379F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16;p63">
              <a:extLst>
                <a:ext uri="{FF2B5EF4-FFF2-40B4-BE49-F238E27FC236}">
                  <a16:creationId xmlns:a16="http://schemas.microsoft.com/office/drawing/2014/main" id="{2D7BF0DB-A6A1-0546-A149-4518CBB0A848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17;p63">
              <a:extLst>
                <a:ext uri="{FF2B5EF4-FFF2-40B4-BE49-F238E27FC236}">
                  <a16:creationId xmlns:a16="http://schemas.microsoft.com/office/drawing/2014/main" id="{D2A7655E-8FFC-034F-AF89-EEAFADFFF53D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8;p63">
              <a:extLst>
                <a:ext uri="{FF2B5EF4-FFF2-40B4-BE49-F238E27FC236}">
                  <a16:creationId xmlns:a16="http://schemas.microsoft.com/office/drawing/2014/main" id="{0F101B3D-B608-AD45-A4F7-ECAF57D3CB5D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19;p63">
              <a:extLst>
                <a:ext uri="{FF2B5EF4-FFF2-40B4-BE49-F238E27FC236}">
                  <a16:creationId xmlns:a16="http://schemas.microsoft.com/office/drawing/2014/main" id="{545A1F7F-B2B7-9F45-A09F-6E9B131B9EBB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20;p63">
              <a:extLst>
                <a:ext uri="{FF2B5EF4-FFF2-40B4-BE49-F238E27FC236}">
                  <a16:creationId xmlns:a16="http://schemas.microsoft.com/office/drawing/2014/main" id="{F68435C8-1919-0F47-BBD4-FBF74BF1ACAB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21;p63">
              <a:extLst>
                <a:ext uri="{FF2B5EF4-FFF2-40B4-BE49-F238E27FC236}">
                  <a16:creationId xmlns:a16="http://schemas.microsoft.com/office/drawing/2014/main" id="{0847767D-05D2-0641-92FF-09D3B5A3087E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22;p63">
              <a:extLst>
                <a:ext uri="{FF2B5EF4-FFF2-40B4-BE49-F238E27FC236}">
                  <a16:creationId xmlns:a16="http://schemas.microsoft.com/office/drawing/2014/main" id="{D2D8A619-6C73-9745-9734-80B54D64526E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23;p63">
              <a:extLst>
                <a:ext uri="{FF2B5EF4-FFF2-40B4-BE49-F238E27FC236}">
                  <a16:creationId xmlns:a16="http://schemas.microsoft.com/office/drawing/2014/main" id="{37B2A682-F05E-F84B-BFED-5796A5D3FB80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24;p63">
              <a:extLst>
                <a:ext uri="{FF2B5EF4-FFF2-40B4-BE49-F238E27FC236}">
                  <a16:creationId xmlns:a16="http://schemas.microsoft.com/office/drawing/2014/main" id="{A475C25B-F192-1F4B-AEE0-DC6EFE8A3929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25;p63">
              <a:extLst>
                <a:ext uri="{FF2B5EF4-FFF2-40B4-BE49-F238E27FC236}">
                  <a16:creationId xmlns:a16="http://schemas.microsoft.com/office/drawing/2014/main" id="{1BE018F3-2818-444B-9C21-F8A8DE13C6C8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32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79999" y="1737898"/>
            <a:ext cx="11799480" cy="369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idx_id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admin(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Creating Index</a:t>
            </a:r>
            <a:endParaRPr b="0" i="1" dirty="0"/>
          </a:p>
        </p:txBody>
      </p:sp>
      <p:sp>
        <p:nvSpPr>
          <p:cNvPr id="158" name="Google Shape;158;p16"/>
          <p:cNvSpPr txBox="1"/>
          <p:nvPr/>
        </p:nvSpPr>
        <p:spPr>
          <a:xfrm>
            <a:off x="4875616" y="1439900"/>
            <a:ext cx="2440767" cy="24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”admin” is a table and ”id” is column 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79999" y="2361599"/>
            <a:ext cx="11799480" cy="3600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= 1200;</a:t>
            </a:r>
          </a:p>
          <a:p>
            <a:pPr algn="ctr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 Index Scan using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admin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 Index Cond: (id = 1200)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0.288 ms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2.256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</a:p>
        </p:txBody>
      </p:sp>
      <p:sp>
        <p:nvSpPr>
          <p:cNvPr id="160" name="Google Shape;160;p16"/>
          <p:cNvSpPr txBox="1"/>
          <p:nvPr/>
        </p:nvSpPr>
        <p:spPr>
          <a:xfrm>
            <a:off x="180000" y="763398"/>
            <a:ext cx="11879999" cy="68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indent="-342900"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</a:rPr>
              <a:t>Index based on single column of the table</a:t>
            </a:r>
            <a:endParaRPr sz="1800" dirty="0">
              <a:solidFill>
                <a:srgbClr val="373737"/>
              </a:solidFill>
              <a:latin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17971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79999" y="1958342"/>
            <a:ext cx="11799480" cy="369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idx_btree ON bar(id);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Index</a:t>
            </a:r>
            <a:endParaRPr b="0" i="1" dirty="0"/>
          </a:p>
        </p:txBody>
      </p:sp>
      <p:sp>
        <p:nvSpPr>
          <p:cNvPr id="147" name="Google Shape;147;p15"/>
          <p:cNvSpPr txBox="1"/>
          <p:nvPr/>
        </p:nvSpPr>
        <p:spPr>
          <a:xfrm>
            <a:off x="179999" y="1085850"/>
            <a:ext cx="11880000" cy="64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PostgreSQL standard way to create a index</a:t>
            </a:r>
            <a:endParaRPr dirty="0"/>
          </a:p>
          <a:p>
            <a:pPr marL="3200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r>
              <a:rPr lang="en-US" sz="1800" b="0" i="1" u="sng" strike="noStrike" cap="none" dirty="0">
                <a:solidFill>
                  <a:schemeClr val="hlink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(https://www.postgresql.org/docs/current/sql-createindex.html</a:t>
            </a:r>
            <a:r>
              <a:rPr lang="en-US" sz="1800" b="0" i="1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)</a:t>
            </a:r>
            <a:endParaRPr dirty="0"/>
          </a:p>
        </p:txBody>
      </p:sp>
      <p:sp>
        <p:nvSpPr>
          <p:cNvPr id="9" name="Google Shape;83;p11">
            <a:extLst>
              <a:ext uri="{FF2B5EF4-FFF2-40B4-BE49-F238E27FC236}">
                <a16:creationId xmlns:a16="http://schemas.microsoft.com/office/drawing/2014/main" id="{01FAAE7F-A05D-2F4B-A0E9-BE12715515AD}"/>
              </a:ext>
            </a:extLst>
          </p:cNvPr>
          <p:cNvSpPr/>
          <p:nvPr/>
        </p:nvSpPr>
        <p:spPr>
          <a:xfrm>
            <a:off x="6593862" y="2731378"/>
            <a:ext cx="5376992" cy="359790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SQL</a:t>
            </a:r>
          </a:p>
          <a:p>
            <a:pPr lvl="0">
              <a:buClr>
                <a:srgbClr val="373737"/>
              </a:buClr>
              <a:buSzPts val="1900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CREATE TABLE 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admin(id int, name text, dt date);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relfilenode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pg_class</a:t>
            </a:r>
            <a:r>
              <a:rPr lang="en-US" b="1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WHERE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relname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LIKE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‘</a:t>
            </a: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admin_idx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relfilenode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-------------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16388</a:t>
            </a:r>
          </a:p>
          <a:p>
            <a:pPr lvl="0">
              <a:buClr>
                <a:srgbClr val="373737"/>
              </a:buClr>
              <a:buSzPts val="1800"/>
            </a:pPr>
            <a:endParaRPr lang="en-US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373737"/>
              </a:buClr>
              <a:buSzPts val="1800"/>
            </a:pPr>
            <a:r>
              <a:rPr lang="en-US" b="1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</a:p>
          <a:p>
            <a:pPr lvl="0">
              <a:buClr>
                <a:srgbClr val="373737"/>
              </a:buClr>
              <a:buSzPts val="1800"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 ls $PGDATA/base/</a:t>
            </a: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13680/16388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 </a:t>
            </a:r>
          </a:p>
          <a:p>
            <a:pPr lvl="0">
              <a:buClr>
                <a:srgbClr val="373737"/>
              </a:buClr>
              <a:buSzPts val="1800"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$PGDATA/base/</a:t>
            </a: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13680/16388</a:t>
            </a:r>
            <a:endParaRPr lang="en-US" b="1" dirty="0">
              <a:solidFill>
                <a:srgbClr val="373737"/>
              </a:solidFill>
              <a:latin typeface="Courier New"/>
              <a:cs typeface="Courier New"/>
              <a:sym typeface="Exo 2"/>
            </a:endParaRPr>
          </a:p>
        </p:txBody>
      </p:sp>
      <p:sp>
        <p:nvSpPr>
          <p:cNvPr id="10" name="Google Shape;83;p11">
            <a:extLst>
              <a:ext uri="{FF2B5EF4-FFF2-40B4-BE49-F238E27FC236}">
                <a16:creationId xmlns:a16="http://schemas.microsoft.com/office/drawing/2014/main" id="{8A48E9C5-3E7A-4C4D-A796-9FBE708056AB}"/>
              </a:ext>
            </a:extLst>
          </p:cNvPr>
          <p:cNvSpPr/>
          <p:nvPr/>
        </p:nvSpPr>
        <p:spPr>
          <a:xfrm>
            <a:off x="138854" y="2731376"/>
            <a:ext cx="6350273" cy="359790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373737"/>
              </a:buClr>
              <a:buSzPts val="1900"/>
            </a:pPr>
            <a:endParaRPr lang="en-US" sz="1300" b="1" dirty="0">
              <a:solidFill>
                <a:schemeClr val="accen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3AF77-68ED-0C44-AA1A-9BD83EEDABA6}"/>
              </a:ext>
            </a:extLst>
          </p:cNvPr>
          <p:cNvGrpSpPr/>
          <p:nvPr/>
        </p:nvGrpSpPr>
        <p:grpSpPr>
          <a:xfrm>
            <a:off x="2174990" y="3423838"/>
            <a:ext cx="1385511" cy="914400"/>
            <a:chOff x="2815892" y="3535818"/>
            <a:chExt cx="1385511" cy="914400"/>
          </a:xfrm>
        </p:grpSpPr>
        <p:pic>
          <p:nvPicPr>
            <p:cNvPr id="12" name="Graphic 11" descr="Thought bubble with solid fill">
              <a:extLst>
                <a:ext uri="{FF2B5EF4-FFF2-40B4-BE49-F238E27FC236}">
                  <a16:creationId xmlns:a16="http://schemas.microsoft.com/office/drawing/2014/main" id="{5071A3E1-E2E1-2440-8291-4E50C33F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8A236C-F8D3-2449-9B69-28F58158B7CA}"/>
                </a:ext>
              </a:extLst>
            </p:cNvPr>
            <p:cNvSpPr txBox="1"/>
            <p:nvPr/>
          </p:nvSpPr>
          <p:spPr>
            <a:xfrm>
              <a:off x="3054507" y="3769252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$PGDATA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B2102C-9D19-2E40-92BF-5AFC65299E50}"/>
              </a:ext>
            </a:extLst>
          </p:cNvPr>
          <p:cNvCxnSpPr/>
          <p:nvPr/>
        </p:nvCxnSpPr>
        <p:spPr>
          <a:xfrm>
            <a:off x="411150" y="2955685"/>
            <a:ext cx="0" cy="309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FD052-01A4-A04C-B8A4-4E6A35B4F75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11150" y="3423838"/>
            <a:ext cx="485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Open folder with solid fill">
            <a:extLst>
              <a:ext uri="{FF2B5EF4-FFF2-40B4-BE49-F238E27FC236}">
                <a16:creationId xmlns:a16="http://schemas.microsoft.com/office/drawing/2014/main" id="{4EA9ACA1-2239-8E4C-892A-29E654016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9774" y="4142778"/>
            <a:ext cx="720000" cy="720000"/>
          </a:xfrm>
          <a:prstGeom prst="rect">
            <a:avLst/>
          </a:prstGeom>
        </p:spPr>
      </p:pic>
      <p:pic>
        <p:nvPicPr>
          <p:cNvPr id="17" name="Graphic 16" descr="Folder with solid fill">
            <a:extLst>
              <a:ext uri="{FF2B5EF4-FFF2-40B4-BE49-F238E27FC236}">
                <a16:creationId xmlns:a16="http://schemas.microsoft.com/office/drawing/2014/main" id="{8261DA6E-21ED-3B4C-A357-93250F87A0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898" y="3063838"/>
            <a:ext cx="720000" cy="720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E34983-8A7E-E643-8DD9-44D2A0CD1E2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11150" y="3937586"/>
            <a:ext cx="740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Folder with solid fill">
            <a:extLst>
              <a:ext uri="{FF2B5EF4-FFF2-40B4-BE49-F238E27FC236}">
                <a16:creationId xmlns:a16="http://schemas.microsoft.com/office/drawing/2014/main" id="{F2C53CCA-DB10-1C4F-8923-1E1210287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1682" y="3577586"/>
            <a:ext cx="720000" cy="720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886CCC-16A3-FC4C-B7FC-610DDFCE374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11149" y="4502778"/>
            <a:ext cx="129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Folder with solid fill">
            <a:extLst>
              <a:ext uri="{FF2B5EF4-FFF2-40B4-BE49-F238E27FC236}">
                <a16:creationId xmlns:a16="http://schemas.microsoft.com/office/drawing/2014/main" id="{62C4AD0E-FF5C-D546-9457-F8A3ED607F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4209" y="4149131"/>
            <a:ext cx="720000" cy="720000"/>
          </a:xfrm>
          <a:prstGeom prst="rect">
            <a:avLst/>
          </a:prstGeom>
        </p:spPr>
      </p:pic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E4A37189-C158-C242-81BB-DA127F3EB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6577" y="4753292"/>
            <a:ext cx="720000" cy="720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970678-2A69-2343-BCA3-C6FE36B80579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429774" y="4502778"/>
            <a:ext cx="444435" cy="6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22E06D4-09F5-274B-A003-1F0E7B4A24A5}"/>
              </a:ext>
            </a:extLst>
          </p:cNvPr>
          <p:cNvCxnSpPr>
            <a:cxnSpLocks/>
            <a:stCxn id="16" idx="2"/>
            <a:endCxn id="22" idx="1"/>
          </p:cNvCxnSpPr>
          <p:nvPr/>
        </p:nvCxnSpPr>
        <p:spPr>
          <a:xfrm rot="16200000" flipH="1">
            <a:off x="2372918" y="4559633"/>
            <a:ext cx="250514" cy="8568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AEE78F78-BA13-234E-A36D-401AA6024E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1239" y="4753292"/>
            <a:ext cx="720000" cy="720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C481E7-812B-D448-8C4E-A4D5A7FBF16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646577" y="5113292"/>
            <a:ext cx="1024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81F4B28-C783-1A43-B1D4-EB6EAD34BA04}"/>
              </a:ext>
            </a:extLst>
          </p:cNvPr>
          <p:cNvCxnSpPr>
            <a:cxnSpLocks/>
            <a:stCxn id="16" idx="2"/>
            <a:endCxn id="28" idx="1"/>
          </p:cNvCxnSpPr>
          <p:nvPr/>
        </p:nvCxnSpPr>
        <p:spPr>
          <a:xfrm rot="16200000" flipH="1">
            <a:off x="2857889" y="4074662"/>
            <a:ext cx="1052479" cy="2628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63FD70D0-5D57-6E4F-920C-2E1406218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8483" y="5555257"/>
            <a:ext cx="720000" cy="720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C12AD10-6563-5F4F-B6E5-6A4F75508328}"/>
              </a:ext>
            </a:extLst>
          </p:cNvPr>
          <p:cNvGrpSpPr/>
          <p:nvPr/>
        </p:nvGrpSpPr>
        <p:grpSpPr>
          <a:xfrm>
            <a:off x="3453592" y="3469721"/>
            <a:ext cx="1483506" cy="914400"/>
            <a:chOff x="2815892" y="3535818"/>
            <a:chExt cx="2011758" cy="914400"/>
          </a:xfrm>
        </p:grpSpPr>
        <p:pic>
          <p:nvPicPr>
            <p:cNvPr id="30" name="Graphic 29" descr="Thought bubble with solid fill">
              <a:extLst>
                <a:ext uri="{FF2B5EF4-FFF2-40B4-BE49-F238E27FC236}">
                  <a16:creationId xmlns:a16="http://schemas.microsoft.com/office/drawing/2014/main" id="{80E01864-21AF-BB4B-944B-A54BC606F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2011758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B2E6D6-AC6B-9148-A659-FEC0EE246DC4}"/>
                </a:ext>
              </a:extLst>
            </p:cNvPr>
            <p:cNvSpPr txBox="1"/>
            <p:nvPr/>
          </p:nvSpPr>
          <p:spPr>
            <a:xfrm>
              <a:off x="3054507" y="3769252"/>
              <a:ext cx="1168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</a:rPr>
                <a:t>T</a:t>
              </a:r>
              <a:r>
                <a:rPr lang="en-PK" sz="1000" dirty="0">
                  <a:solidFill>
                    <a:schemeClr val="tx1"/>
                  </a:solidFill>
                </a:rPr>
                <a:t>emplate dabase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C613E1-40E2-2648-BC90-CA14E50CCCB3}"/>
              </a:ext>
            </a:extLst>
          </p:cNvPr>
          <p:cNvGrpSpPr/>
          <p:nvPr/>
        </p:nvGrpSpPr>
        <p:grpSpPr>
          <a:xfrm>
            <a:off x="3474902" y="4243501"/>
            <a:ext cx="1223581" cy="914400"/>
            <a:chOff x="2815892" y="3535818"/>
            <a:chExt cx="1223581" cy="914400"/>
          </a:xfrm>
        </p:grpSpPr>
        <p:pic>
          <p:nvPicPr>
            <p:cNvPr id="33" name="Graphic 32" descr="Thought bubble with solid fill">
              <a:extLst>
                <a:ext uri="{FF2B5EF4-FFF2-40B4-BE49-F238E27FC236}">
                  <a16:creationId xmlns:a16="http://schemas.microsoft.com/office/drawing/2014/main" id="{FFB769C0-2E7B-2744-A218-BF389AC8E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223581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A917AA-045C-CA42-8CE7-06873FFFFAD0}"/>
                </a:ext>
              </a:extLst>
            </p:cNvPr>
            <p:cNvSpPr txBox="1"/>
            <p:nvPr/>
          </p:nvSpPr>
          <p:spPr>
            <a:xfrm>
              <a:off x="3054507" y="3769252"/>
              <a:ext cx="6880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</a:t>
              </a:r>
              <a:r>
                <a:rPr lang="en-PK" sz="1000" dirty="0">
                  <a:solidFill>
                    <a:schemeClr val="tx1"/>
                  </a:solidFill>
                </a:rPr>
                <a:t>ostgres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D716EE-DDBA-CD45-B709-4A32EAAEEA1C}"/>
              </a:ext>
            </a:extLst>
          </p:cNvPr>
          <p:cNvGrpSpPr/>
          <p:nvPr/>
        </p:nvGrpSpPr>
        <p:grpSpPr>
          <a:xfrm>
            <a:off x="4850883" y="4009011"/>
            <a:ext cx="1385511" cy="914400"/>
            <a:chOff x="2815892" y="3535818"/>
            <a:chExt cx="1385511" cy="914400"/>
          </a:xfrm>
        </p:grpSpPr>
        <p:pic>
          <p:nvPicPr>
            <p:cNvPr id="36" name="Graphic 35" descr="Thought bubble with solid fill">
              <a:extLst>
                <a:ext uri="{FF2B5EF4-FFF2-40B4-BE49-F238E27FC236}">
                  <a16:creationId xmlns:a16="http://schemas.microsoft.com/office/drawing/2014/main" id="{7007626B-9EE3-4D4C-A4FE-ACE3BE47B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519FE0-9234-F24E-8AD9-858810CBFFAF}"/>
                </a:ext>
              </a:extLst>
            </p:cNvPr>
            <p:cNvSpPr txBox="1"/>
            <p:nvPr/>
          </p:nvSpPr>
          <p:spPr>
            <a:xfrm>
              <a:off x="3211819" y="376925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16384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4473A76-DEB0-FA4D-B30A-1EDEBCE2D459}"/>
              </a:ext>
            </a:extLst>
          </p:cNvPr>
          <p:cNvSpPr txBox="1"/>
          <p:nvPr/>
        </p:nvSpPr>
        <p:spPr>
          <a:xfrm>
            <a:off x="1118108" y="3309300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FE0EA-9B8D-1142-AAB8-24C1475333AD}"/>
              </a:ext>
            </a:extLst>
          </p:cNvPr>
          <p:cNvSpPr txBox="1"/>
          <p:nvPr/>
        </p:nvSpPr>
        <p:spPr>
          <a:xfrm>
            <a:off x="1278818" y="381789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1BC2AE-637A-BE42-B842-27CC46C0312D}"/>
              </a:ext>
            </a:extLst>
          </p:cNvPr>
          <p:cNvSpPr txBox="1"/>
          <p:nvPr/>
        </p:nvSpPr>
        <p:spPr>
          <a:xfrm>
            <a:off x="1785291" y="44236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BE23E2-03AE-D347-959E-0CD1035D5AC5}"/>
              </a:ext>
            </a:extLst>
          </p:cNvPr>
          <p:cNvSpPr txBox="1"/>
          <p:nvPr/>
        </p:nvSpPr>
        <p:spPr>
          <a:xfrm>
            <a:off x="3041494" y="50369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13680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BA18F-CCDA-6D40-B2DB-5C2F67526FA9}"/>
              </a:ext>
            </a:extLst>
          </p:cNvPr>
          <p:cNvSpPr txBox="1"/>
          <p:nvPr/>
        </p:nvSpPr>
        <p:spPr>
          <a:xfrm>
            <a:off x="3078543" y="438214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0E9FC0-8FBF-4F4C-8867-96D5623B7B0C}"/>
              </a:ext>
            </a:extLst>
          </p:cNvPr>
          <p:cNvGrpSpPr/>
          <p:nvPr/>
        </p:nvGrpSpPr>
        <p:grpSpPr>
          <a:xfrm>
            <a:off x="5346489" y="5057075"/>
            <a:ext cx="1385511" cy="914400"/>
            <a:chOff x="2815892" y="3535818"/>
            <a:chExt cx="1385511" cy="914400"/>
          </a:xfrm>
        </p:grpSpPr>
        <p:pic>
          <p:nvPicPr>
            <p:cNvPr id="44" name="Graphic 43" descr="Thought bubble with solid fill">
              <a:extLst>
                <a:ext uri="{FF2B5EF4-FFF2-40B4-BE49-F238E27FC236}">
                  <a16:creationId xmlns:a16="http://schemas.microsoft.com/office/drawing/2014/main" id="{EFAF1773-9FCF-D847-841E-0ADBDE6B2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A24ABD-D108-4749-BF1B-DE989E5B23EA}"/>
                </a:ext>
              </a:extLst>
            </p:cNvPr>
            <p:cNvSpPr txBox="1"/>
            <p:nvPr/>
          </p:nvSpPr>
          <p:spPr>
            <a:xfrm>
              <a:off x="3211819" y="376925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16388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80000" y="3721101"/>
            <a:ext cx="11757534" cy="231064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CONCURRENTLY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idx_btree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BTREE(id);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23025.372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00:23.025)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41" name="Google Shape;141;p15"/>
          <p:cNvSpPr/>
          <p:nvPr/>
        </p:nvSpPr>
        <p:spPr>
          <a:xfrm>
            <a:off x="180000" y="1494543"/>
            <a:ext cx="11757534" cy="16423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idx_btree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BTREE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12303.172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(00:12.303)</a:t>
            </a: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dirty="0"/>
              <a:t>Creating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/>
              <a:t>Index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/>
              <a:t>(CONCURRENTLY)</a:t>
            </a:r>
            <a:endParaRPr dirty="0"/>
          </a:p>
        </p:txBody>
      </p:sp>
      <p:sp>
        <p:nvSpPr>
          <p:cNvPr id="148" name="Google Shape;148;p15"/>
          <p:cNvSpPr txBox="1"/>
          <p:nvPr/>
        </p:nvSpPr>
        <p:spPr>
          <a:xfrm>
            <a:off x="179999" y="900000"/>
            <a:ext cx="118800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indent="-342900"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Exo 2"/>
              </a:rPr>
              <a:t>PostgreSQL locks the table when creating index</a:t>
            </a:r>
            <a:endParaRPr sz="1800" dirty="0">
              <a:solidFill>
                <a:srgbClr val="373737"/>
              </a:solidFill>
              <a:latin typeface="Exo 2"/>
            </a:endParaRPr>
          </a:p>
        </p:txBody>
      </p:sp>
      <p:sp>
        <p:nvSpPr>
          <p:cNvPr id="13" name="Google Shape;148;p15">
            <a:extLst>
              <a:ext uri="{FF2B5EF4-FFF2-40B4-BE49-F238E27FC236}">
                <a16:creationId xmlns:a16="http://schemas.microsoft.com/office/drawing/2014/main" id="{722A7F92-4BE3-774D-8AE5-AB84700EE5CE}"/>
              </a:ext>
            </a:extLst>
          </p:cNvPr>
          <p:cNvSpPr txBox="1"/>
          <p:nvPr/>
        </p:nvSpPr>
        <p:spPr>
          <a:xfrm>
            <a:off x="180000" y="3239184"/>
            <a:ext cx="11259905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>
              <a:buClr>
                <a:srgbClr val="37373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CONCURRENTLY option creates the index without locking the table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9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Expression Index</a:t>
            </a:r>
            <a:endParaRPr b="0" dirty="0"/>
          </a:p>
        </p:txBody>
      </p:sp>
      <p:sp>
        <p:nvSpPr>
          <p:cNvPr id="170" name="Google Shape;170;p17"/>
          <p:cNvSpPr txBox="1">
            <a:spLocks noChangeAspect="1"/>
          </p:cNvSpPr>
          <p:nvPr/>
        </p:nvSpPr>
        <p:spPr>
          <a:xfrm>
            <a:off x="157153" y="3286768"/>
            <a:ext cx="5914800" cy="4427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3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3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idx_name ON admin (name);</a:t>
            </a:r>
            <a:endParaRPr sz="1300" dirty="0"/>
          </a:p>
        </p:txBody>
      </p:sp>
      <p:sp>
        <p:nvSpPr>
          <p:cNvPr id="171" name="Google Shape;171;p17"/>
          <p:cNvSpPr txBox="1">
            <a:spLocks noChangeAspect="1"/>
          </p:cNvSpPr>
          <p:nvPr/>
        </p:nvSpPr>
        <p:spPr>
          <a:xfrm>
            <a:off x="157153" y="1300050"/>
            <a:ext cx="5914800" cy="184115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</a:p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LIKE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'David';</a:t>
            </a:r>
          </a:p>
          <a:p>
            <a:pPr algn="ctr"/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     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-----------------------------------------------------------Seq Scan on admin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(name ~~ 'David'::text)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0.068 ms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24721.398 ms</a:t>
            </a:r>
          </a:p>
        </p:txBody>
      </p:sp>
      <p:sp>
        <p:nvSpPr>
          <p:cNvPr id="172" name="Google Shape;172;p17"/>
          <p:cNvSpPr txBox="1">
            <a:spLocks noChangeAspect="1"/>
          </p:cNvSpPr>
          <p:nvPr/>
        </p:nvSpPr>
        <p:spPr>
          <a:xfrm>
            <a:off x="157153" y="3874759"/>
            <a:ext cx="5914800" cy="254069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admin </a:t>
            </a:r>
          </a:p>
          <a:p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lower(name) </a:t>
            </a:r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algn="ctr"/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-----------------------------------------------------------Seq Scan on admin    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Filter: (lower(name) ~~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0.255 ms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71892.784 ms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72;p17">
            <a:extLst>
              <a:ext uri="{FF2B5EF4-FFF2-40B4-BE49-F238E27FC236}">
                <a16:creationId xmlns:a16="http://schemas.microsoft.com/office/drawing/2014/main" id="{738E1092-688B-7F4B-A4D6-F9F4EEFEFAD1}"/>
              </a:ext>
            </a:extLst>
          </p:cNvPr>
          <p:cNvSpPr txBox="1">
            <a:spLocks noChangeAspect="1"/>
          </p:cNvSpPr>
          <p:nvPr/>
        </p:nvSpPr>
        <p:spPr>
          <a:xfrm>
            <a:off x="6121090" y="3874759"/>
            <a:ext cx="5914800" cy="25406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</a:p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lower(name)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LIKE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algn="ctr"/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  Index Scan using idx_name_exp on admin 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Index Cond: (lower(name) =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(lower(name) ~~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0.087 ms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1.157 ms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95716D29-478C-9540-948F-A5DA4280EC88}"/>
              </a:ext>
            </a:extLst>
          </p:cNvPr>
          <p:cNvSpPr txBox="1">
            <a:spLocks noChangeAspect="1"/>
          </p:cNvSpPr>
          <p:nvPr/>
        </p:nvSpPr>
        <p:spPr>
          <a:xfrm>
            <a:off x="6121090" y="3279284"/>
            <a:ext cx="5914800" cy="45189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3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3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idx_name_exp</a:t>
            </a:r>
            <a:r>
              <a:rPr lang="en-US" sz="13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ON admin (lower(name));</a:t>
            </a:r>
            <a:endParaRPr sz="1300" dirty="0"/>
          </a:p>
        </p:txBody>
      </p:sp>
      <p:sp>
        <p:nvSpPr>
          <p:cNvPr id="8" name="Google Shape;171;p17">
            <a:extLst>
              <a:ext uri="{FF2B5EF4-FFF2-40B4-BE49-F238E27FC236}">
                <a16:creationId xmlns:a16="http://schemas.microsoft.com/office/drawing/2014/main" id="{0F500E81-A295-1F4A-A81B-AFCB039E046A}"/>
              </a:ext>
            </a:extLst>
          </p:cNvPr>
          <p:cNvSpPr txBox="1">
            <a:spLocks noChangeAspect="1"/>
          </p:cNvSpPr>
          <p:nvPr/>
        </p:nvSpPr>
        <p:spPr>
          <a:xfrm>
            <a:off x="6121090" y="1285082"/>
            <a:ext cx="5914800" cy="185224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</a:p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lower(name)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LIKE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algn="ctr"/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-----------------------------------------------------------Seq Scan on admin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(lower(name) ~~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0.118 ms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80422.699 ms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oogle Shape;170;p17">
            <a:extLst>
              <a:ext uri="{FF2B5EF4-FFF2-40B4-BE49-F238E27FC236}">
                <a16:creationId xmlns:a16="http://schemas.microsoft.com/office/drawing/2014/main" id="{4B6B02B5-6D2F-D14A-A867-67053772EE5B}"/>
              </a:ext>
            </a:extLst>
          </p:cNvPr>
          <p:cNvSpPr txBox="1">
            <a:spLocks noChangeAspect="1"/>
          </p:cNvSpPr>
          <p:nvPr/>
        </p:nvSpPr>
        <p:spPr>
          <a:xfrm>
            <a:off x="157153" y="764747"/>
            <a:ext cx="5914800" cy="44271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Index based on Column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0" name="Google Shape;170;p17">
            <a:extLst>
              <a:ext uri="{FF2B5EF4-FFF2-40B4-BE49-F238E27FC236}">
                <a16:creationId xmlns:a16="http://schemas.microsoft.com/office/drawing/2014/main" id="{C5F8EACC-E2E2-2B44-924E-974C6BE21DDF}"/>
              </a:ext>
            </a:extLst>
          </p:cNvPr>
          <p:cNvSpPr txBox="1">
            <a:spLocks noChangeAspect="1"/>
          </p:cNvSpPr>
          <p:nvPr/>
        </p:nvSpPr>
        <p:spPr>
          <a:xfrm>
            <a:off x="6121090" y="764747"/>
            <a:ext cx="5914800" cy="4427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Index based on Expression</a:t>
            </a:r>
            <a:endParaRPr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EBEA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/>
              <a:t>Expression Index 2/2</a:t>
            </a:r>
            <a:endParaRPr b="0"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4294967295"/>
          </p:nvPr>
        </p:nvSpPr>
        <p:spPr>
          <a:xfrm>
            <a:off x="180000" y="3684796"/>
            <a:ext cx="11799887" cy="25415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bar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(dt + (INTERVAL '2 days'))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 &lt; now();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                                    QUERY PLAN                                     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-------------------------------------------------------------------------------------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Bitmap Heap Scan </a:t>
            </a: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on bar  (cost=62449.77..184477.10 rows=3333333 width=40)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   Recheck Cond: ((dt + '2 days'::interval) &lt; now())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   -&gt;  Bitmap Index Scan on </a:t>
            </a:r>
            <a:r>
              <a:rPr lang="en-US" sz="1600" b="0" dirty="0" err="1">
                <a:latin typeface="Courier New"/>
                <a:ea typeface="Courier New"/>
                <a:cs typeface="Courier New"/>
                <a:sym typeface="Courier New"/>
              </a:rPr>
              <a:t>idx_math_exp</a:t>
            </a: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  (cost=0.00..61616.43 rows=3333333 width=0)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         Index Cond: ((dt + '2 days'::interval) &lt; now())</a:t>
            </a:r>
            <a:endParaRPr b="0" dirty="0"/>
          </a:p>
        </p:txBody>
      </p:sp>
      <p:sp>
        <p:nvSpPr>
          <p:cNvPr id="180" name="Google Shape;180;p18"/>
          <p:cNvSpPr txBox="1"/>
          <p:nvPr/>
        </p:nvSpPr>
        <p:spPr>
          <a:xfrm>
            <a:off x="180000" y="2882618"/>
            <a:ext cx="11799479" cy="44217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idx_math_exp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((dt + (INTERVAL '2 days'))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181" name="Google Shape;181;p18"/>
          <p:cNvSpPr txBox="1"/>
          <p:nvPr/>
        </p:nvSpPr>
        <p:spPr>
          <a:xfrm>
            <a:off x="196260" y="843645"/>
            <a:ext cx="11799479" cy="1841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bar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(dt + (INTERVAL '2 days'))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&lt; now();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          QUERY PLAN                          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Seq Scan on bar  (cost=0.00..238694.00 rows=3333333 width=40)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Filter: ((dt + '2 days'::interval) &lt; now())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5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Partial Index</a:t>
            </a:r>
            <a:endParaRPr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CCA73A-AA1A-1147-9C50-1D1873390D8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5965" y="757238"/>
            <a:ext cx="5902325" cy="5419725"/>
          </a:xfrm>
          <a:ln>
            <a:solidFill>
              <a:schemeClr val="tx1"/>
            </a:solidFill>
            <a:prstDash val="sysDot"/>
          </a:ln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b="1" dirty="0">
                <a:solidFill>
                  <a:srgbClr val="373737"/>
                </a:solidFill>
                <a:latin typeface="Courier New" panose="02070309020205020404" pitchFamily="49" charset="0"/>
                <a:ea typeface="Exo 2"/>
                <a:cs typeface="Courier New" panose="02070309020205020404" pitchFamily="49" charset="0"/>
                <a:sym typeface="Exo 2"/>
              </a:rPr>
              <a:t>Index</a:t>
            </a: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CREATE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200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idx_full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ON bar(id);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EXPLAIN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*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bar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    WHERE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id  &lt; 1000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   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AND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name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LIKE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'text1000’;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ctr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QUERY PLAN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--------------------------------------------------------------------------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Bitmap Heap Scan on bar  (cost=61568.60..</a:t>
            </a:r>
            <a:r>
              <a:rPr lang="en-US" sz="12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175262.59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rows=16667 width=40)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Recheck Cond: (id &lt; 1000)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Filter: ((name)::text ~~ 'text1000'::text)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-&gt;  Bitmap Index Scan on </a:t>
            </a:r>
            <a:r>
              <a:rPr lang="en-US" sz="1200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idx_full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(cost=0.00..61564.43 rows=3333333 width=0)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      Index Cond: (id &lt; 1000)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endParaRPr lang="en-US" sz="1200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pg_size_pretty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12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pg_total_relation_size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12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full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'));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r>
              <a:rPr lang="en-US" sz="12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pg_size_pretty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----------------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FF0000"/>
              </a:buClr>
              <a:buSzPts val="1000"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214 MB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(1 row)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52AE-8E0A-EC4A-AE64-325FA5DD0CC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18275" y="757238"/>
            <a:ext cx="5673725" cy="5419725"/>
          </a:xfrm>
          <a:ln>
            <a:solidFill>
              <a:schemeClr val="tx1"/>
            </a:solidFill>
            <a:prstDash val="sysDot"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Partial Index</a:t>
            </a:r>
          </a:p>
          <a:p>
            <a:pPr marL="0" indent="0">
              <a:buNone/>
            </a:pPr>
            <a:endParaRPr lang="en-US" b="1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idx_part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ON bar(id) where id &lt; 1000;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bar 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  &lt; 1000 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'text1000’;</a:t>
            </a:r>
            <a:endParaRPr lang="en-US" dirty="0"/>
          </a:p>
          <a:p>
            <a:pPr marL="0" lvl="0" indent="0" algn="ctr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QUERY PLAN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Bitmap Heap Scan on bar  (cost=199.44..113893.44 rows=16667 width=40)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Recheck Cond: (id &lt; 1000)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Filter: ((name)::text ~~ 'text1000'::text)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-&gt;  Bitmap Index Scan on </a:t>
            </a:r>
            <a:r>
              <a:rPr lang="en-US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idx_part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(cost=0.00..195.28 rows=3333333 width=0)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Index Cond: (id &lt; 1000)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endParaRPr lang="en-US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pg_size_pretty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pg_total_relation_size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idx_part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'));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pg_size_pretty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FF0000"/>
              </a:buClr>
              <a:buSzPts val="1000"/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 240 kB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 row)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  <p:sp>
        <p:nvSpPr>
          <p:cNvPr id="191" name="Google Shape;191;p19"/>
          <p:cNvSpPr/>
          <p:nvPr/>
        </p:nvSpPr>
        <p:spPr>
          <a:xfrm>
            <a:off x="268755" y="5500878"/>
            <a:ext cx="686928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644012" y="5399095"/>
            <a:ext cx="650242" cy="25950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069528" y="5528847"/>
            <a:ext cx="2248575" cy="2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Look at the size of the index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7402875" y="5298046"/>
            <a:ext cx="2248575" cy="46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Why create full index if we don’t need that.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0142175" y="1068904"/>
            <a:ext cx="991728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8947800" y="1648096"/>
            <a:ext cx="1884098" cy="27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Index where id &lt; 1000 only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Index Methods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423">
            <a:extLst>
              <a:ext uri="{FF2B5EF4-FFF2-40B4-BE49-F238E27FC236}">
                <a16:creationId xmlns:a16="http://schemas.microsoft.com/office/drawing/2014/main" id="{70E44474-01A1-3D45-A176-81A933A91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00" y="1693199"/>
            <a:ext cx="2968931" cy="2966245"/>
          </a:xfrm>
          <a:custGeom>
            <a:avLst/>
            <a:gdLst>
              <a:gd name="T0" fmla="*/ 1313124 w 4766"/>
              <a:gd name="T1" fmla="*/ 2976216 h 4764"/>
              <a:gd name="T2" fmla="*/ 1060952 w 4766"/>
              <a:gd name="T3" fmla="*/ 2723519 h 4764"/>
              <a:gd name="T4" fmla="*/ 401123 w 4766"/>
              <a:gd name="T5" fmla="*/ 2065329 h 4764"/>
              <a:gd name="T6" fmla="*/ 133926 w 4766"/>
              <a:gd name="T7" fmla="*/ 1798267 h 4764"/>
              <a:gd name="T8" fmla="*/ 133926 w 4766"/>
              <a:gd name="T9" fmla="*/ 1798267 h 4764"/>
              <a:gd name="T10" fmla="*/ 133926 w 4766"/>
              <a:gd name="T11" fmla="*/ 1312460 h 4764"/>
              <a:gd name="T12" fmla="*/ 1313124 w 4766"/>
              <a:gd name="T13" fmla="*/ 133858 h 4764"/>
              <a:gd name="T14" fmla="*/ 1313124 w 4766"/>
              <a:gd name="T15" fmla="*/ 133858 h 4764"/>
              <a:gd name="T16" fmla="*/ 1799176 w 4766"/>
              <a:gd name="T17" fmla="*/ 133858 h 4764"/>
              <a:gd name="T18" fmla="*/ 2978374 w 4766"/>
              <a:gd name="T19" fmla="*/ 1312460 h 4764"/>
              <a:gd name="T20" fmla="*/ 2978374 w 4766"/>
              <a:gd name="T21" fmla="*/ 1312460 h 4764"/>
              <a:gd name="T22" fmla="*/ 2978374 w 4766"/>
              <a:gd name="T23" fmla="*/ 1798267 h 4764"/>
              <a:gd name="T24" fmla="*/ 1799176 w 4766"/>
              <a:gd name="T25" fmla="*/ 2976216 h 4764"/>
              <a:gd name="T26" fmla="*/ 1799176 w 4766"/>
              <a:gd name="T27" fmla="*/ 2976216 h 4764"/>
              <a:gd name="T28" fmla="*/ 1313124 w 4766"/>
              <a:gd name="T29" fmla="*/ 2976216 h 47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66" h="4764">
                <a:moveTo>
                  <a:pt x="2010" y="4558"/>
                </a:moveTo>
                <a:lnTo>
                  <a:pt x="1624" y="4171"/>
                </a:lnTo>
                <a:lnTo>
                  <a:pt x="614" y="3163"/>
                </a:lnTo>
                <a:lnTo>
                  <a:pt x="205" y="2754"/>
                </a:lnTo>
                <a:cubicBezTo>
                  <a:pt x="0" y="2548"/>
                  <a:pt x="0" y="2216"/>
                  <a:pt x="205" y="2010"/>
                </a:cubicBezTo>
                <a:lnTo>
                  <a:pt x="2010" y="205"/>
                </a:lnTo>
                <a:cubicBezTo>
                  <a:pt x="2216" y="0"/>
                  <a:pt x="2548" y="0"/>
                  <a:pt x="2754" y="205"/>
                </a:cubicBezTo>
                <a:lnTo>
                  <a:pt x="4559" y="2010"/>
                </a:lnTo>
                <a:cubicBezTo>
                  <a:pt x="4765" y="2216"/>
                  <a:pt x="4765" y="2548"/>
                  <a:pt x="4559" y="2754"/>
                </a:cubicBezTo>
                <a:lnTo>
                  <a:pt x="2754" y="4558"/>
                </a:lnTo>
                <a:cubicBezTo>
                  <a:pt x="2548" y="4763"/>
                  <a:pt x="2216" y="4763"/>
                  <a:pt x="2010" y="4558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17" name="Freeform 424">
            <a:extLst>
              <a:ext uri="{FF2B5EF4-FFF2-40B4-BE49-F238E27FC236}">
                <a16:creationId xmlns:a16="http://schemas.microsoft.com/office/drawing/2014/main" id="{AF794873-1792-7147-8DD5-EB655C7D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026" y="3467452"/>
            <a:ext cx="2968933" cy="2968993"/>
          </a:xfrm>
          <a:custGeom>
            <a:avLst/>
            <a:gdLst>
              <a:gd name="T0" fmla="*/ 1313778 w 4766"/>
              <a:gd name="T1" fmla="*/ 2978376 h 4766"/>
              <a:gd name="T2" fmla="*/ 134579 w 4766"/>
              <a:gd name="T3" fmla="*/ 1799177 h 4766"/>
              <a:gd name="T4" fmla="*/ 134579 w 4766"/>
              <a:gd name="T5" fmla="*/ 1799177 h 4766"/>
              <a:gd name="T6" fmla="*/ 134579 w 4766"/>
              <a:gd name="T7" fmla="*/ 1313778 h 4766"/>
              <a:gd name="T8" fmla="*/ 1313778 w 4766"/>
              <a:gd name="T9" fmla="*/ 134579 h 4766"/>
              <a:gd name="T10" fmla="*/ 1313778 w 4766"/>
              <a:gd name="T11" fmla="*/ 134579 h 4766"/>
              <a:gd name="T12" fmla="*/ 1799830 w 4766"/>
              <a:gd name="T13" fmla="*/ 134579 h 4766"/>
              <a:gd name="T14" fmla="*/ 2978376 w 4766"/>
              <a:gd name="T15" fmla="*/ 1313778 h 4766"/>
              <a:gd name="T16" fmla="*/ 2978376 w 4766"/>
              <a:gd name="T17" fmla="*/ 1313778 h 4766"/>
              <a:gd name="T18" fmla="*/ 2978376 w 4766"/>
              <a:gd name="T19" fmla="*/ 1799177 h 4766"/>
              <a:gd name="T20" fmla="*/ 1799830 w 4766"/>
              <a:gd name="T21" fmla="*/ 2978376 h 4766"/>
              <a:gd name="T22" fmla="*/ 1799830 w 4766"/>
              <a:gd name="T23" fmla="*/ 2978376 h 4766"/>
              <a:gd name="T24" fmla="*/ 1313778 w 4766"/>
              <a:gd name="T25" fmla="*/ 2978376 h 47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6" h="4766">
                <a:moveTo>
                  <a:pt x="2011" y="4559"/>
                </a:moveTo>
                <a:lnTo>
                  <a:pt x="206" y="2754"/>
                </a:lnTo>
                <a:cubicBezTo>
                  <a:pt x="0" y="2549"/>
                  <a:pt x="0" y="2216"/>
                  <a:pt x="206" y="2011"/>
                </a:cubicBezTo>
                <a:lnTo>
                  <a:pt x="2011" y="206"/>
                </a:lnTo>
                <a:cubicBezTo>
                  <a:pt x="2216" y="0"/>
                  <a:pt x="2549" y="0"/>
                  <a:pt x="2755" y="206"/>
                </a:cubicBezTo>
                <a:lnTo>
                  <a:pt x="4559" y="2011"/>
                </a:lnTo>
                <a:cubicBezTo>
                  <a:pt x="4765" y="2216"/>
                  <a:pt x="4765" y="2549"/>
                  <a:pt x="4559" y="2754"/>
                </a:cubicBezTo>
                <a:lnTo>
                  <a:pt x="2755" y="4559"/>
                </a:lnTo>
                <a:cubicBezTo>
                  <a:pt x="2549" y="4765"/>
                  <a:pt x="2216" y="4765"/>
                  <a:pt x="2011" y="4559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18" name="Freeform 425">
            <a:extLst>
              <a:ext uri="{FF2B5EF4-FFF2-40B4-BE49-F238E27FC236}">
                <a16:creationId xmlns:a16="http://schemas.microsoft.com/office/drawing/2014/main" id="{E89C0477-E4D9-D34A-B487-303C4D746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906" y="1693199"/>
            <a:ext cx="2968933" cy="2966245"/>
          </a:xfrm>
          <a:custGeom>
            <a:avLst/>
            <a:gdLst>
              <a:gd name="T0" fmla="*/ 1313778 w 4766"/>
              <a:gd name="T1" fmla="*/ 2976216 h 4764"/>
              <a:gd name="T2" fmla="*/ 134579 w 4766"/>
              <a:gd name="T3" fmla="*/ 1798267 h 4764"/>
              <a:gd name="T4" fmla="*/ 134579 w 4766"/>
              <a:gd name="T5" fmla="*/ 1798267 h 4764"/>
              <a:gd name="T6" fmla="*/ 134579 w 4766"/>
              <a:gd name="T7" fmla="*/ 1312460 h 4764"/>
              <a:gd name="T8" fmla="*/ 1313778 w 4766"/>
              <a:gd name="T9" fmla="*/ 133858 h 4764"/>
              <a:gd name="T10" fmla="*/ 1313778 w 4766"/>
              <a:gd name="T11" fmla="*/ 133858 h 4764"/>
              <a:gd name="T12" fmla="*/ 1799177 w 4766"/>
              <a:gd name="T13" fmla="*/ 133858 h 4764"/>
              <a:gd name="T14" fmla="*/ 2978376 w 4766"/>
              <a:gd name="T15" fmla="*/ 1312460 h 4764"/>
              <a:gd name="T16" fmla="*/ 2978376 w 4766"/>
              <a:gd name="T17" fmla="*/ 1312460 h 4764"/>
              <a:gd name="T18" fmla="*/ 2978376 w 4766"/>
              <a:gd name="T19" fmla="*/ 1798267 h 4764"/>
              <a:gd name="T20" fmla="*/ 1799177 w 4766"/>
              <a:gd name="T21" fmla="*/ 2976216 h 4764"/>
              <a:gd name="T22" fmla="*/ 1799177 w 4766"/>
              <a:gd name="T23" fmla="*/ 2976216 h 4764"/>
              <a:gd name="T24" fmla="*/ 1313778 w 4766"/>
              <a:gd name="T25" fmla="*/ 2976216 h 47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6" h="4764">
                <a:moveTo>
                  <a:pt x="2011" y="4558"/>
                </a:moveTo>
                <a:lnTo>
                  <a:pt x="206" y="2754"/>
                </a:lnTo>
                <a:cubicBezTo>
                  <a:pt x="0" y="2548"/>
                  <a:pt x="0" y="2216"/>
                  <a:pt x="206" y="2010"/>
                </a:cubicBezTo>
                <a:lnTo>
                  <a:pt x="2011" y="205"/>
                </a:lnTo>
                <a:cubicBezTo>
                  <a:pt x="2217" y="0"/>
                  <a:pt x="2548" y="0"/>
                  <a:pt x="2754" y="205"/>
                </a:cubicBezTo>
                <a:lnTo>
                  <a:pt x="4559" y="2010"/>
                </a:lnTo>
                <a:cubicBezTo>
                  <a:pt x="4765" y="2216"/>
                  <a:pt x="4765" y="2548"/>
                  <a:pt x="4559" y="2754"/>
                </a:cubicBezTo>
                <a:lnTo>
                  <a:pt x="2754" y="4558"/>
                </a:lnTo>
                <a:cubicBezTo>
                  <a:pt x="2548" y="4763"/>
                  <a:pt x="2217" y="4763"/>
                  <a:pt x="2011" y="4558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19" name="Freeform 426">
            <a:extLst>
              <a:ext uri="{FF2B5EF4-FFF2-40B4-BE49-F238E27FC236}">
                <a16:creationId xmlns:a16="http://schemas.microsoft.com/office/drawing/2014/main" id="{8298E5C9-58BA-2140-BFA8-B2DDB084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788" y="3467452"/>
            <a:ext cx="2968933" cy="2968993"/>
          </a:xfrm>
          <a:custGeom>
            <a:avLst/>
            <a:gdLst>
              <a:gd name="T0" fmla="*/ 1313125 w 4766"/>
              <a:gd name="T1" fmla="*/ 2978376 h 4766"/>
              <a:gd name="T2" fmla="*/ 134579 w 4766"/>
              <a:gd name="T3" fmla="*/ 1799177 h 4766"/>
              <a:gd name="T4" fmla="*/ 134579 w 4766"/>
              <a:gd name="T5" fmla="*/ 1799177 h 4766"/>
              <a:gd name="T6" fmla="*/ 134579 w 4766"/>
              <a:gd name="T7" fmla="*/ 1313778 h 4766"/>
              <a:gd name="T8" fmla="*/ 1313125 w 4766"/>
              <a:gd name="T9" fmla="*/ 134579 h 4766"/>
              <a:gd name="T10" fmla="*/ 1313125 w 4766"/>
              <a:gd name="T11" fmla="*/ 134579 h 4766"/>
              <a:gd name="T12" fmla="*/ 1799177 w 4766"/>
              <a:gd name="T13" fmla="*/ 134579 h 4766"/>
              <a:gd name="T14" fmla="*/ 2978376 w 4766"/>
              <a:gd name="T15" fmla="*/ 1313778 h 4766"/>
              <a:gd name="T16" fmla="*/ 2978376 w 4766"/>
              <a:gd name="T17" fmla="*/ 1313778 h 4766"/>
              <a:gd name="T18" fmla="*/ 2978376 w 4766"/>
              <a:gd name="T19" fmla="*/ 1799177 h 4766"/>
              <a:gd name="T20" fmla="*/ 1799177 w 4766"/>
              <a:gd name="T21" fmla="*/ 2978376 h 4766"/>
              <a:gd name="T22" fmla="*/ 1799177 w 4766"/>
              <a:gd name="T23" fmla="*/ 2978376 h 4766"/>
              <a:gd name="T24" fmla="*/ 1313125 w 4766"/>
              <a:gd name="T25" fmla="*/ 2978376 h 47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6" h="4766">
                <a:moveTo>
                  <a:pt x="2010" y="4559"/>
                </a:moveTo>
                <a:lnTo>
                  <a:pt x="206" y="2754"/>
                </a:lnTo>
                <a:cubicBezTo>
                  <a:pt x="0" y="2549"/>
                  <a:pt x="0" y="2216"/>
                  <a:pt x="206" y="2011"/>
                </a:cubicBezTo>
                <a:lnTo>
                  <a:pt x="2010" y="206"/>
                </a:lnTo>
                <a:cubicBezTo>
                  <a:pt x="2216" y="0"/>
                  <a:pt x="2549" y="0"/>
                  <a:pt x="2754" y="206"/>
                </a:cubicBezTo>
                <a:lnTo>
                  <a:pt x="4559" y="2011"/>
                </a:lnTo>
                <a:cubicBezTo>
                  <a:pt x="4765" y="2216"/>
                  <a:pt x="4765" y="2549"/>
                  <a:pt x="4559" y="2754"/>
                </a:cubicBezTo>
                <a:lnTo>
                  <a:pt x="2754" y="4559"/>
                </a:lnTo>
                <a:cubicBezTo>
                  <a:pt x="2549" y="4765"/>
                  <a:pt x="2216" y="4765"/>
                  <a:pt x="2010" y="4559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20" name="Freeform 427">
            <a:extLst>
              <a:ext uri="{FF2B5EF4-FFF2-40B4-BE49-F238E27FC236}">
                <a16:creationId xmlns:a16="http://schemas.microsoft.com/office/drawing/2014/main" id="{27F372FE-E50E-4041-A456-7AED4865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668" y="1693199"/>
            <a:ext cx="2968933" cy="2966245"/>
          </a:xfrm>
          <a:custGeom>
            <a:avLst/>
            <a:gdLst>
              <a:gd name="T0" fmla="*/ 1313400 w 4765"/>
              <a:gd name="T1" fmla="*/ 2976216 h 4764"/>
              <a:gd name="T2" fmla="*/ 133954 w 4765"/>
              <a:gd name="T3" fmla="*/ 1798267 h 4764"/>
              <a:gd name="T4" fmla="*/ 133954 w 4765"/>
              <a:gd name="T5" fmla="*/ 1798267 h 4764"/>
              <a:gd name="T6" fmla="*/ 133954 w 4765"/>
              <a:gd name="T7" fmla="*/ 1312460 h 4764"/>
              <a:gd name="T8" fmla="*/ 1313400 w 4765"/>
              <a:gd name="T9" fmla="*/ 133858 h 4764"/>
              <a:gd name="T10" fmla="*/ 1313400 w 4765"/>
              <a:gd name="T11" fmla="*/ 133858 h 4764"/>
              <a:gd name="T12" fmla="*/ 1799554 w 4765"/>
              <a:gd name="T13" fmla="*/ 133858 h 4764"/>
              <a:gd name="T14" fmla="*/ 2979001 w 4765"/>
              <a:gd name="T15" fmla="*/ 1312460 h 4764"/>
              <a:gd name="T16" fmla="*/ 2979001 w 4765"/>
              <a:gd name="T17" fmla="*/ 1312460 h 4764"/>
              <a:gd name="T18" fmla="*/ 2979001 w 4765"/>
              <a:gd name="T19" fmla="*/ 1798267 h 4764"/>
              <a:gd name="T20" fmla="*/ 1799554 w 4765"/>
              <a:gd name="T21" fmla="*/ 2976216 h 4764"/>
              <a:gd name="T22" fmla="*/ 1799554 w 4765"/>
              <a:gd name="T23" fmla="*/ 2976216 h 4764"/>
              <a:gd name="T24" fmla="*/ 1313400 w 4765"/>
              <a:gd name="T25" fmla="*/ 2976216 h 47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5" h="4764">
                <a:moveTo>
                  <a:pt x="2010" y="4558"/>
                </a:moveTo>
                <a:lnTo>
                  <a:pt x="205" y="2754"/>
                </a:lnTo>
                <a:cubicBezTo>
                  <a:pt x="0" y="2548"/>
                  <a:pt x="0" y="2216"/>
                  <a:pt x="205" y="2010"/>
                </a:cubicBezTo>
                <a:lnTo>
                  <a:pt x="2010" y="205"/>
                </a:lnTo>
                <a:cubicBezTo>
                  <a:pt x="2216" y="0"/>
                  <a:pt x="2549" y="0"/>
                  <a:pt x="2754" y="205"/>
                </a:cubicBezTo>
                <a:lnTo>
                  <a:pt x="4559" y="2010"/>
                </a:lnTo>
                <a:cubicBezTo>
                  <a:pt x="4764" y="2216"/>
                  <a:pt x="4764" y="2548"/>
                  <a:pt x="4559" y="2754"/>
                </a:cubicBezTo>
                <a:lnTo>
                  <a:pt x="2754" y="4558"/>
                </a:lnTo>
                <a:cubicBezTo>
                  <a:pt x="2549" y="4763"/>
                  <a:pt x="2216" y="4763"/>
                  <a:pt x="2010" y="4558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D828CC3-899F-B24C-9358-6D194EE6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83" y="3972814"/>
            <a:ext cx="443377" cy="444314"/>
          </a:xfrm>
          <a:custGeom>
            <a:avLst/>
            <a:gdLst>
              <a:gd name="connsiteX0" fmla="*/ 444100 w 886754"/>
              <a:gd name="connsiteY0" fmla="*/ 463631 h 888627"/>
              <a:gd name="connsiteX1" fmla="*/ 328474 w 886754"/>
              <a:gd name="connsiteY1" fmla="*/ 578293 h 888627"/>
              <a:gd name="connsiteX2" fmla="*/ 313555 w 886754"/>
              <a:gd name="connsiteY2" fmla="*/ 582032 h 888627"/>
              <a:gd name="connsiteX3" fmla="*/ 306095 w 886754"/>
              <a:gd name="connsiteY3" fmla="*/ 569569 h 888627"/>
              <a:gd name="connsiteX4" fmla="*/ 306095 w 886754"/>
              <a:gd name="connsiteY4" fmla="*/ 489804 h 888627"/>
              <a:gd name="connsiteX5" fmla="*/ 105926 w 886754"/>
              <a:gd name="connsiteY5" fmla="*/ 690462 h 888627"/>
              <a:gd name="connsiteX6" fmla="*/ 148198 w 886754"/>
              <a:gd name="connsiteY6" fmla="*/ 740315 h 888627"/>
              <a:gd name="connsiteX7" fmla="*/ 444100 w 886754"/>
              <a:gd name="connsiteY7" fmla="*/ 862454 h 888627"/>
              <a:gd name="connsiteX8" fmla="*/ 728813 w 886754"/>
              <a:gd name="connsiteY8" fmla="*/ 749039 h 888627"/>
              <a:gd name="connsiteX9" fmla="*/ 663070 w 886754"/>
              <a:gd name="connsiteY9" fmla="*/ 428456 h 888627"/>
              <a:gd name="connsiteX10" fmla="*/ 682957 w 886754"/>
              <a:gd name="connsiteY10" fmla="*/ 443758 h 888627"/>
              <a:gd name="connsiteX11" fmla="*/ 663070 w 886754"/>
              <a:gd name="connsiteY11" fmla="*/ 460238 h 888627"/>
              <a:gd name="connsiteX12" fmla="*/ 645835 w 886754"/>
              <a:gd name="connsiteY12" fmla="*/ 443758 h 888627"/>
              <a:gd name="connsiteX13" fmla="*/ 663070 w 886754"/>
              <a:gd name="connsiteY13" fmla="*/ 428456 h 888627"/>
              <a:gd name="connsiteX14" fmla="*/ 749026 w 886754"/>
              <a:gd name="connsiteY14" fmla="*/ 373526 h 888627"/>
              <a:gd name="connsiteX15" fmla="*/ 765505 w 886754"/>
              <a:gd name="connsiteY15" fmla="*/ 392089 h 888627"/>
              <a:gd name="connsiteX16" fmla="*/ 749026 w 886754"/>
              <a:gd name="connsiteY16" fmla="*/ 410653 h 888627"/>
              <a:gd name="connsiteX17" fmla="*/ 733724 w 886754"/>
              <a:gd name="connsiteY17" fmla="*/ 392089 h 888627"/>
              <a:gd name="connsiteX18" fmla="*/ 749026 w 886754"/>
              <a:gd name="connsiteY18" fmla="*/ 373526 h 888627"/>
              <a:gd name="connsiteX19" fmla="*/ 665746 w 886754"/>
              <a:gd name="connsiteY19" fmla="*/ 358315 h 888627"/>
              <a:gd name="connsiteX20" fmla="*/ 675150 w 886754"/>
              <a:gd name="connsiteY20" fmla="*/ 362118 h 888627"/>
              <a:gd name="connsiteX21" fmla="*/ 760411 w 886754"/>
              <a:gd name="connsiteY21" fmla="*/ 448315 h 888627"/>
              <a:gd name="connsiteX22" fmla="*/ 760411 w 886754"/>
              <a:gd name="connsiteY22" fmla="*/ 467329 h 888627"/>
              <a:gd name="connsiteX23" fmla="*/ 750380 w 886754"/>
              <a:gd name="connsiteY23" fmla="*/ 471131 h 888627"/>
              <a:gd name="connsiteX24" fmla="*/ 741603 w 886754"/>
              <a:gd name="connsiteY24" fmla="*/ 467329 h 888627"/>
              <a:gd name="connsiteX25" fmla="*/ 656342 w 886754"/>
              <a:gd name="connsiteY25" fmla="*/ 381132 h 888627"/>
              <a:gd name="connsiteX26" fmla="*/ 656342 w 886754"/>
              <a:gd name="connsiteY26" fmla="*/ 362118 h 888627"/>
              <a:gd name="connsiteX27" fmla="*/ 665746 w 886754"/>
              <a:gd name="connsiteY27" fmla="*/ 358315 h 888627"/>
              <a:gd name="connsiteX28" fmla="*/ 748706 w 886754"/>
              <a:gd name="connsiteY28" fmla="*/ 158282 h 888627"/>
              <a:gd name="connsiteX29" fmla="*/ 462750 w 886754"/>
              <a:gd name="connsiteY29" fmla="*/ 443690 h 888627"/>
              <a:gd name="connsiteX30" fmla="*/ 748706 w 886754"/>
              <a:gd name="connsiteY30" fmla="*/ 730344 h 888627"/>
              <a:gd name="connsiteX31" fmla="*/ 748706 w 886754"/>
              <a:gd name="connsiteY31" fmla="*/ 158282 h 888627"/>
              <a:gd name="connsiteX32" fmla="*/ 139495 w 886754"/>
              <a:gd name="connsiteY32" fmla="*/ 158282 h 888627"/>
              <a:gd name="connsiteX33" fmla="*/ 91006 w 886754"/>
              <a:gd name="connsiteY33" fmla="*/ 668028 h 888627"/>
              <a:gd name="connsiteX34" fmla="*/ 309825 w 886754"/>
              <a:gd name="connsiteY34" fmla="*/ 448675 h 888627"/>
              <a:gd name="connsiteX35" fmla="*/ 323501 w 886754"/>
              <a:gd name="connsiteY35" fmla="*/ 446183 h 888627"/>
              <a:gd name="connsiteX36" fmla="*/ 330961 w 886754"/>
              <a:gd name="connsiteY36" fmla="*/ 458646 h 888627"/>
              <a:gd name="connsiteX37" fmla="*/ 330961 w 886754"/>
              <a:gd name="connsiteY37" fmla="*/ 537164 h 888627"/>
              <a:gd name="connsiteX38" fmla="*/ 425451 w 886754"/>
              <a:gd name="connsiteY38" fmla="*/ 443690 h 888627"/>
              <a:gd name="connsiteX39" fmla="*/ 456533 w 886754"/>
              <a:gd name="connsiteY39" fmla="*/ 26172 h 888627"/>
              <a:gd name="connsiteX40" fmla="*/ 456533 w 886754"/>
              <a:gd name="connsiteY40" fmla="*/ 412532 h 888627"/>
              <a:gd name="connsiteX41" fmla="*/ 728813 w 886754"/>
              <a:gd name="connsiteY41" fmla="*/ 139588 h 888627"/>
              <a:gd name="connsiteX42" fmla="*/ 456533 w 886754"/>
              <a:gd name="connsiteY42" fmla="*/ 26172 h 888627"/>
              <a:gd name="connsiteX43" fmla="*/ 430424 w 886754"/>
              <a:gd name="connsiteY43" fmla="*/ 26172 h 888627"/>
              <a:gd name="connsiteX44" fmla="*/ 158144 w 886754"/>
              <a:gd name="connsiteY44" fmla="*/ 139588 h 888627"/>
              <a:gd name="connsiteX45" fmla="*/ 430424 w 886754"/>
              <a:gd name="connsiteY45" fmla="*/ 412532 h 888627"/>
              <a:gd name="connsiteX46" fmla="*/ 444100 w 886754"/>
              <a:gd name="connsiteY46" fmla="*/ 0 h 888627"/>
              <a:gd name="connsiteX47" fmla="*/ 748706 w 886754"/>
              <a:gd name="connsiteY47" fmla="*/ 120893 h 888627"/>
              <a:gd name="connsiteX48" fmla="*/ 814600 w 886754"/>
              <a:gd name="connsiteY48" fmla="*/ 53592 h 888627"/>
              <a:gd name="connsiteX49" fmla="*/ 790978 w 886754"/>
              <a:gd name="connsiteY49" fmla="*/ 53592 h 888627"/>
              <a:gd name="connsiteX50" fmla="*/ 778545 w 886754"/>
              <a:gd name="connsiteY50" fmla="*/ 41128 h 888627"/>
              <a:gd name="connsiteX51" fmla="*/ 790978 w 886754"/>
              <a:gd name="connsiteY51" fmla="*/ 27419 h 888627"/>
              <a:gd name="connsiteX52" fmla="*/ 845682 w 886754"/>
              <a:gd name="connsiteY52" fmla="*/ 27419 h 888627"/>
              <a:gd name="connsiteX53" fmla="*/ 859358 w 886754"/>
              <a:gd name="connsiteY53" fmla="*/ 41128 h 888627"/>
              <a:gd name="connsiteX54" fmla="*/ 859358 w 886754"/>
              <a:gd name="connsiteY54" fmla="*/ 95966 h 888627"/>
              <a:gd name="connsiteX55" fmla="*/ 845682 w 886754"/>
              <a:gd name="connsiteY55" fmla="*/ 109676 h 888627"/>
              <a:gd name="connsiteX56" fmla="*/ 833249 w 886754"/>
              <a:gd name="connsiteY56" fmla="*/ 95966 h 888627"/>
              <a:gd name="connsiteX57" fmla="*/ 833249 w 886754"/>
              <a:gd name="connsiteY57" fmla="*/ 72286 h 888627"/>
              <a:gd name="connsiteX58" fmla="*/ 766112 w 886754"/>
              <a:gd name="connsiteY58" fmla="*/ 139588 h 888627"/>
              <a:gd name="connsiteX59" fmla="*/ 757409 w 886754"/>
              <a:gd name="connsiteY59" fmla="*/ 759009 h 888627"/>
              <a:gd name="connsiteX60" fmla="*/ 444100 w 886754"/>
              <a:gd name="connsiteY60" fmla="*/ 888627 h 888627"/>
              <a:gd name="connsiteX61" fmla="*/ 129548 w 886754"/>
              <a:gd name="connsiteY61" fmla="*/ 759009 h 888627"/>
              <a:gd name="connsiteX62" fmla="*/ 87277 w 886754"/>
              <a:gd name="connsiteY62" fmla="*/ 707910 h 888627"/>
              <a:gd name="connsiteX63" fmla="*/ 22626 w 886754"/>
              <a:gd name="connsiteY63" fmla="*/ 773965 h 888627"/>
              <a:gd name="connsiteX64" fmla="*/ 12679 w 886754"/>
              <a:gd name="connsiteY64" fmla="*/ 777704 h 888627"/>
              <a:gd name="connsiteX65" fmla="*/ 3976 w 886754"/>
              <a:gd name="connsiteY65" fmla="*/ 773965 h 888627"/>
              <a:gd name="connsiteX66" fmla="*/ 3976 w 886754"/>
              <a:gd name="connsiteY66" fmla="*/ 755270 h 888627"/>
              <a:gd name="connsiteX67" fmla="*/ 72357 w 886754"/>
              <a:gd name="connsiteY67" fmla="*/ 686723 h 888627"/>
              <a:gd name="connsiteX68" fmla="*/ 129548 w 886754"/>
              <a:gd name="connsiteY68" fmla="*/ 129617 h 888627"/>
              <a:gd name="connsiteX69" fmla="*/ 444100 w 886754"/>
              <a:gd name="connsiteY69" fmla="*/ 0 h 88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86754" h="888627">
                <a:moveTo>
                  <a:pt x="444100" y="463631"/>
                </a:moveTo>
                <a:lnTo>
                  <a:pt x="328474" y="578293"/>
                </a:lnTo>
                <a:cubicBezTo>
                  <a:pt x="323501" y="583278"/>
                  <a:pt x="318528" y="583278"/>
                  <a:pt x="313555" y="582032"/>
                </a:cubicBezTo>
                <a:cubicBezTo>
                  <a:pt x="308582" y="579539"/>
                  <a:pt x="306095" y="575800"/>
                  <a:pt x="306095" y="569569"/>
                </a:cubicBezTo>
                <a:lnTo>
                  <a:pt x="306095" y="489804"/>
                </a:lnTo>
                <a:lnTo>
                  <a:pt x="105926" y="690462"/>
                </a:lnTo>
                <a:cubicBezTo>
                  <a:pt x="118359" y="707910"/>
                  <a:pt x="133278" y="724112"/>
                  <a:pt x="148198" y="740315"/>
                </a:cubicBezTo>
                <a:cubicBezTo>
                  <a:pt x="227768" y="818833"/>
                  <a:pt x="332204" y="862454"/>
                  <a:pt x="444100" y="862454"/>
                </a:cubicBezTo>
                <a:cubicBezTo>
                  <a:pt x="551023" y="862454"/>
                  <a:pt x="651729" y="822572"/>
                  <a:pt x="728813" y="749039"/>
                </a:cubicBezTo>
                <a:close/>
                <a:moveTo>
                  <a:pt x="663070" y="428456"/>
                </a:moveTo>
                <a:cubicBezTo>
                  <a:pt x="673677" y="428456"/>
                  <a:pt x="682957" y="435519"/>
                  <a:pt x="682957" y="443758"/>
                </a:cubicBezTo>
                <a:cubicBezTo>
                  <a:pt x="682957" y="453175"/>
                  <a:pt x="673677" y="460238"/>
                  <a:pt x="663070" y="460238"/>
                </a:cubicBezTo>
                <a:cubicBezTo>
                  <a:pt x="653790" y="460238"/>
                  <a:pt x="645835" y="453175"/>
                  <a:pt x="645835" y="443758"/>
                </a:cubicBezTo>
                <a:cubicBezTo>
                  <a:pt x="645835" y="435519"/>
                  <a:pt x="653790" y="428456"/>
                  <a:pt x="663070" y="428456"/>
                </a:cubicBezTo>
                <a:close/>
                <a:moveTo>
                  <a:pt x="749026" y="373526"/>
                </a:moveTo>
                <a:cubicBezTo>
                  <a:pt x="758442" y="373526"/>
                  <a:pt x="765505" y="381482"/>
                  <a:pt x="765505" y="392089"/>
                </a:cubicBezTo>
                <a:cubicBezTo>
                  <a:pt x="765505" y="402697"/>
                  <a:pt x="758442" y="410653"/>
                  <a:pt x="749026" y="410653"/>
                </a:cubicBezTo>
                <a:cubicBezTo>
                  <a:pt x="740786" y="410653"/>
                  <a:pt x="733724" y="402697"/>
                  <a:pt x="733724" y="392089"/>
                </a:cubicBezTo>
                <a:cubicBezTo>
                  <a:pt x="733724" y="381482"/>
                  <a:pt x="740786" y="373526"/>
                  <a:pt x="749026" y="373526"/>
                </a:cubicBezTo>
                <a:close/>
                <a:moveTo>
                  <a:pt x="665746" y="358315"/>
                </a:moveTo>
                <a:cubicBezTo>
                  <a:pt x="669195" y="358315"/>
                  <a:pt x="672643" y="359583"/>
                  <a:pt x="675150" y="362118"/>
                </a:cubicBezTo>
                <a:lnTo>
                  <a:pt x="760411" y="448315"/>
                </a:lnTo>
                <a:cubicBezTo>
                  <a:pt x="765426" y="453385"/>
                  <a:pt x="765426" y="462258"/>
                  <a:pt x="760411" y="467329"/>
                </a:cubicBezTo>
                <a:cubicBezTo>
                  <a:pt x="757903" y="469864"/>
                  <a:pt x="754142" y="471131"/>
                  <a:pt x="750380" y="471131"/>
                </a:cubicBezTo>
                <a:cubicBezTo>
                  <a:pt x="747872" y="471131"/>
                  <a:pt x="744111" y="469864"/>
                  <a:pt x="741603" y="467329"/>
                </a:cubicBezTo>
                <a:lnTo>
                  <a:pt x="656342" y="381132"/>
                </a:lnTo>
                <a:cubicBezTo>
                  <a:pt x="651327" y="376062"/>
                  <a:pt x="651327" y="367188"/>
                  <a:pt x="656342" y="362118"/>
                </a:cubicBezTo>
                <a:cubicBezTo>
                  <a:pt x="658850" y="359583"/>
                  <a:pt x="662298" y="358315"/>
                  <a:pt x="665746" y="358315"/>
                </a:cubicBezTo>
                <a:close/>
                <a:moveTo>
                  <a:pt x="748706" y="158282"/>
                </a:moveTo>
                <a:lnTo>
                  <a:pt x="462750" y="443690"/>
                </a:lnTo>
                <a:lnTo>
                  <a:pt x="748706" y="730344"/>
                </a:lnTo>
                <a:cubicBezTo>
                  <a:pt x="899144" y="569569"/>
                  <a:pt x="899144" y="317812"/>
                  <a:pt x="748706" y="158282"/>
                </a:cubicBezTo>
                <a:close/>
                <a:moveTo>
                  <a:pt x="139495" y="158282"/>
                </a:moveTo>
                <a:cubicBezTo>
                  <a:pt x="7706" y="299117"/>
                  <a:pt x="-9700" y="509745"/>
                  <a:pt x="91006" y="668028"/>
                </a:cubicBezTo>
                <a:lnTo>
                  <a:pt x="309825" y="448675"/>
                </a:lnTo>
                <a:cubicBezTo>
                  <a:pt x="313555" y="446183"/>
                  <a:pt x="318528" y="443690"/>
                  <a:pt x="323501" y="446183"/>
                </a:cubicBezTo>
                <a:cubicBezTo>
                  <a:pt x="328474" y="447429"/>
                  <a:pt x="330961" y="453661"/>
                  <a:pt x="330961" y="458646"/>
                </a:cubicBezTo>
                <a:lnTo>
                  <a:pt x="330961" y="537164"/>
                </a:lnTo>
                <a:lnTo>
                  <a:pt x="425451" y="443690"/>
                </a:lnTo>
                <a:close/>
                <a:moveTo>
                  <a:pt x="456533" y="26172"/>
                </a:moveTo>
                <a:lnTo>
                  <a:pt x="456533" y="412532"/>
                </a:lnTo>
                <a:lnTo>
                  <a:pt x="728813" y="139588"/>
                </a:lnTo>
                <a:cubicBezTo>
                  <a:pt x="654216" y="68547"/>
                  <a:pt x="558483" y="29911"/>
                  <a:pt x="456533" y="26172"/>
                </a:cubicBezTo>
                <a:close/>
                <a:moveTo>
                  <a:pt x="430424" y="26172"/>
                </a:moveTo>
                <a:cubicBezTo>
                  <a:pt x="328474" y="29911"/>
                  <a:pt x="232741" y="68547"/>
                  <a:pt x="158144" y="139588"/>
                </a:cubicBezTo>
                <a:lnTo>
                  <a:pt x="430424" y="412532"/>
                </a:lnTo>
                <a:close/>
                <a:moveTo>
                  <a:pt x="444100" y="0"/>
                </a:moveTo>
                <a:cubicBezTo>
                  <a:pt x="558483" y="0"/>
                  <a:pt x="665405" y="43621"/>
                  <a:pt x="748706" y="120893"/>
                </a:cubicBezTo>
                <a:lnTo>
                  <a:pt x="814600" y="53592"/>
                </a:lnTo>
                <a:lnTo>
                  <a:pt x="790978" y="53592"/>
                </a:lnTo>
                <a:cubicBezTo>
                  <a:pt x="783518" y="53592"/>
                  <a:pt x="778545" y="47360"/>
                  <a:pt x="778545" y="41128"/>
                </a:cubicBezTo>
                <a:cubicBezTo>
                  <a:pt x="778545" y="33650"/>
                  <a:pt x="783518" y="27419"/>
                  <a:pt x="790978" y="27419"/>
                </a:cubicBezTo>
                <a:lnTo>
                  <a:pt x="845682" y="27419"/>
                </a:lnTo>
                <a:cubicBezTo>
                  <a:pt x="854385" y="27419"/>
                  <a:pt x="859358" y="33650"/>
                  <a:pt x="859358" y="41128"/>
                </a:cubicBezTo>
                <a:lnTo>
                  <a:pt x="859358" y="95966"/>
                </a:lnTo>
                <a:cubicBezTo>
                  <a:pt x="859358" y="103444"/>
                  <a:pt x="854385" y="109676"/>
                  <a:pt x="845682" y="109676"/>
                </a:cubicBezTo>
                <a:cubicBezTo>
                  <a:pt x="839466" y="109676"/>
                  <a:pt x="833249" y="103444"/>
                  <a:pt x="833249" y="95966"/>
                </a:cubicBezTo>
                <a:lnTo>
                  <a:pt x="833249" y="72286"/>
                </a:lnTo>
                <a:lnTo>
                  <a:pt x="766112" y="139588"/>
                </a:lnTo>
                <a:cubicBezTo>
                  <a:pt x="930226" y="314073"/>
                  <a:pt x="926496" y="588263"/>
                  <a:pt x="757409" y="759009"/>
                </a:cubicBezTo>
                <a:cubicBezTo>
                  <a:pt x="674108" y="842513"/>
                  <a:pt x="562213" y="888627"/>
                  <a:pt x="444100" y="888627"/>
                </a:cubicBezTo>
                <a:cubicBezTo>
                  <a:pt x="324745" y="888627"/>
                  <a:pt x="214092" y="842513"/>
                  <a:pt x="129548" y="759009"/>
                </a:cubicBezTo>
                <a:cubicBezTo>
                  <a:pt x="114629" y="742807"/>
                  <a:pt x="100953" y="726605"/>
                  <a:pt x="87277" y="707910"/>
                </a:cubicBezTo>
                <a:lnTo>
                  <a:pt x="22626" y="773965"/>
                </a:lnTo>
                <a:cubicBezTo>
                  <a:pt x="20139" y="776458"/>
                  <a:pt x="16409" y="777704"/>
                  <a:pt x="12679" y="777704"/>
                </a:cubicBezTo>
                <a:cubicBezTo>
                  <a:pt x="10193" y="777704"/>
                  <a:pt x="6463" y="776458"/>
                  <a:pt x="3976" y="773965"/>
                </a:cubicBezTo>
                <a:cubicBezTo>
                  <a:pt x="-997" y="768980"/>
                  <a:pt x="-997" y="760256"/>
                  <a:pt x="3976" y="755270"/>
                </a:cubicBezTo>
                <a:lnTo>
                  <a:pt x="72357" y="686723"/>
                </a:lnTo>
                <a:cubicBezTo>
                  <a:pt x="-40782" y="514730"/>
                  <a:pt x="-20889" y="280422"/>
                  <a:pt x="129548" y="129617"/>
                </a:cubicBezTo>
                <a:cubicBezTo>
                  <a:pt x="214092" y="46114"/>
                  <a:pt x="324745" y="0"/>
                  <a:pt x="444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A02D449-F76E-7847-A2F2-76DFFB42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908" y="3951464"/>
            <a:ext cx="449012" cy="446437"/>
          </a:xfrm>
          <a:custGeom>
            <a:avLst/>
            <a:gdLst>
              <a:gd name="connsiteX0" fmla="*/ 418964 w 898023"/>
              <a:gd name="connsiteY0" fmla="*/ 767781 h 892874"/>
              <a:gd name="connsiteX1" fmla="*/ 432697 w 898023"/>
              <a:gd name="connsiteY1" fmla="*/ 781514 h 892874"/>
              <a:gd name="connsiteX2" fmla="*/ 432697 w 898023"/>
              <a:gd name="connsiteY2" fmla="*/ 836445 h 892874"/>
              <a:gd name="connsiteX3" fmla="*/ 418964 w 898023"/>
              <a:gd name="connsiteY3" fmla="*/ 848930 h 892874"/>
              <a:gd name="connsiteX4" fmla="*/ 406479 w 898023"/>
              <a:gd name="connsiteY4" fmla="*/ 836445 h 892874"/>
              <a:gd name="connsiteX5" fmla="*/ 406479 w 898023"/>
              <a:gd name="connsiteY5" fmla="*/ 781514 h 892874"/>
              <a:gd name="connsiteX6" fmla="*/ 418964 w 898023"/>
              <a:gd name="connsiteY6" fmla="*/ 767781 h 892874"/>
              <a:gd name="connsiteX7" fmla="*/ 774649 w 898023"/>
              <a:gd name="connsiteY7" fmla="*/ 529988 h 892874"/>
              <a:gd name="connsiteX8" fmla="*/ 753409 w 898023"/>
              <a:gd name="connsiteY8" fmla="*/ 543705 h 892874"/>
              <a:gd name="connsiteX9" fmla="*/ 752159 w 898023"/>
              <a:gd name="connsiteY9" fmla="*/ 544952 h 892874"/>
              <a:gd name="connsiteX10" fmla="*/ 750910 w 898023"/>
              <a:gd name="connsiteY10" fmla="*/ 546199 h 892874"/>
              <a:gd name="connsiteX11" fmla="*/ 750910 w 898023"/>
              <a:gd name="connsiteY11" fmla="*/ 552435 h 892874"/>
              <a:gd name="connsiteX12" fmla="*/ 750910 w 898023"/>
              <a:gd name="connsiteY12" fmla="*/ 553682 h 892874"/>
              <a:gd name="connsiteX13" fmla="*/ 750910 w 898023"/>
              <a:gd name="connsiteY13" fmla="*/ 554929 h 892874"/>
              <a:gd name="connsiteX14" fmla="*/ 769651 w 898023"/>
              <a:gd name="connsiteY14" fmla="*/ 577375 h 892874"/>
              <a:gd name="connsiteX15" fmla="*/ 842119 w 898023"/>
              <a:gd name="connsiteY15" fmla="*/ 592340 h 892874"/>
              <a:gd name="connsiteX16" fmla="*/ 835871 w 898023"/>
              <a:gd name="connsiteY16" fmla="*/ 582363 h 892874"/>
              <a:gd name="connsiteX17" fmla="*/ 842119 w 898023"/>
              <a:gd name="connsiteY17" fmla="*/ 551188 h 892874"/>
              <a:gd name="connsiteX18" fmla="*/ 852114 w 898023"/>
              <a:gd name="connsiteY18" fmla="*/ 544952 h 892874"/>
              <a:gd name="connsiteX19" fmla="*/ 778397 w 898023"/>
              <a:gd name="connsiteY19" fmla="*/ 529988 h 892874"/>
              <a:gd name="connsiteX20" fmla="*/ 774649 w 898023"/>
              <a:gd name="connsiteY20" fmla="*/ 529988 h 892874"/>
              <a:gd name="connsiteX21" fmla="*/ 506021 w 898023"/>
              <a:gd name="connsiteY21" fmla="*/ 407779 h 892874"/>
              <a:gd name="connsiteX22" fmla="*/ 449796 w 898023"/>
              <a:gd name="connsiteY22" fmla="*/ 462648 h 892874"/>
              <a:gd name="connsiteX23" fmla="*/ 452295 w 898023"/>
              <a:gd name="connsiteY23" fmla="*/ 471377 h 892874"/>
              <a:gd name="connsiteX24" fmla="*/ 528511 w 898023"/>
              <a:gd name="connsiteY24" fmla="*/ 487589 h 892874"/>
              <a:gd name="connsiteX25" fmla="*/ 528511 w 898023"/>
              <a:gd name="connsiteY25" fmla="*/ 477613 h 892874"/>
              <a:gd name="connsiteX26" fmla="*/ 506021 w 898023"/>
              <a:gd name="connsiteY26" fmla="*/ 407779 h 892874"/>
              <a:gd name="connsiteX27" fmla="*/ 416062 w 898023"/>
              <a:gd name="connsiteY27" fmla="*/ 365380 h 892874"/>
              <a:gd name="connsiteX28" fmla="*/ 304862 w 898023"/>
              <a:gd name="connsiteY28" fmla="*/ 477613 h 892874"/>
              <a:gd name="connsiteX29" fmla="*/ 416062 w 898023"/>
              <a:gd name="connsiteY29" fmla="*/ 589846 h 892874"/>
              <a:gd name="connsiteX30" fmla="*/ 522263 w 898023"/>
              <a:gd name="connsiteY30" fmla="*/ 513777 h 892874"/>
              <a:gd name="connsiteX31" fmla="*/ 447297 w 898023"/>
              <a:gd name="connsiteY31" fmla="*/ 497565 h 892874"/>
              <a:gd name="connsiteX32" fmla="*/ 416062 w 898023"/>
              <a:gd name="connsiteY32" fmla="*/ 513777 h 892874"/>
              <a:gd name="connsiteX33" fmla="*/ 381077 w 898023"/>
              <a:gd name="connsiteY33" fmla="*/ 477613 h 892874"/>
              <a:gd name="connsiteX34" fmla="*/ 416062 w 898023"/>
              <a:gd name="connsiteY34" fmla="*/ 441449 h 892874"/>
              <a:gd name="connsiteX35" fmla="*/ 431055 w 898023"/>
              <a:gd name="connsiteY35" fmla="*/ 443943 h 892874"/>
              <a:gd name="connsiteX36" fmla="*/ 486030 w 898023"/>
              <a:gd name="connsiteY36" fmla="*/ 389073 h 892874"/>
              <a:gd name="connsiteX37" fmla="*/ 468538 w 898023"/>
              <a:gd name="connsiteY37" fmla="*/ 377850 h 892874"/>
              <a:gd name="connsiteX38" fmla="*/ 416062 w 898023"/>
              <a:gd name="connsiteY38" fmla="*/ 365380 h 892874"/>
              <a:gd name="connsiteX39" fmla="*/ 603477 w 898023"/>
              <a:gd name="connsiteY39" fmla="*/ 309263 h 892874"/>
              <a:gd name="connsiteX40" fmla="*/ 523513 w 898023"/>
              <a:gd name="connsiteY40" fmla="*/ 389073 h 892874"/>
              <a:gd name="connsiteX41" fmla="*/ 554749 w 898023"/>
              <a:gd name="connsiteY41" fmla="*/ 477613 h 892874"/>
              <a:gd name="connsiteX42" fmla="*/ 554749 w 898023"/>
              <a:gd name="connsiteY42" fmla="*/ 493824 h 892874"/>
              <a:gd name="connsiteX43" fmla="*/ 665948 w 898023"/>
              <a:gd name="connsiteY43" fmla="*/ 517518 h 892874"/>
              <a:gd name="connsiteX44" fmla="*/ 668447 w 898023"/>
              <a:gd name="connsiteY44" fmla="*/ 477613 h 892874"/>
              <a:gd name="connsiteX45" fmla="*/ 603477 w 898023"/>
              <a:gd name="connsiteY45" fmla="*/ 309263 h 892874"/>
              <a:gd name="connsiteX46" fmla="*/ 416062 w 898023"/>
              <a:gd name="connsiteY46" fmla="*/ 226959 h 892874"/>
              <a:gd name="connsiteX47" fmla="*/ 164925 w 898023"/>
              <a:gd name="connsiteY47" fmla="*/ 477613 h 892874"/>
              <a:gd name="connsiteX48" fmla="*/ 416062 w 898023"/>
              <a:gd name="connsiteY48" fmla="*/ 729513 h 892874"/>
              <a:gd name="connsiteX49" fmla="*/ 660951 w 898023"/>
              <a:gd name="connsiteY49" fmla="*/ 542458 h 892874"/>
              <a:gd name="connsiteX50" fmla="*/ 548502 w 898023"/>
              <a:gd name="connsiteY50" fmla="*/ 518765 h 892874"/>
              <a:gd name="connsiteX51" fmla="*/ 416062 w 898023"/>
              <a:gd name="connsiteY51" fmla="*/ 616033 h 892874"/>
              <a:gd name="connsiteX52" fmla="*/ 277374 w 898023"/>
              <a:gd name="connsiteY52" fmla="*/ 477613 h 892874"/>
              <a:gd name="connsiteX53" fmla="*/ 416062 w 898023"/>
              <a:gd name="connsiteY53" fmla="*/ 339192 h 892874"/>
              <a:gd name="connsiteX54" fmla="*/ 479783 w 898023"/>
              <a:gd name="connsiteY54" fmla="*/ 354156 h 892874"/>
              <a:gd name="connsiteX55" fmla="*/ 506021 w 898023"/>
              <a:gd name="connsiteY55" fmla="*/ 371615 h 892874"/>
              <a:gd name="connsiteX56" fmla="*/ 585985 w 898023"/>
              <a:gd name="connsiteY56" fmla="*/ 291805 h 892874"/>
              <a:gd name="connsiteX57" fmla="*/ 416062 w 898023"/>
              <a:gd name="connsiteY57" fmla="*/ 226959 h 892874"/>
              <a:gd name="connsiteX58" fmla="*/ 700933 w 898023"/>
              <a:gd name="connsiteY58" fmla="*/ 211995 h 892874"/>
              <a:gd name="connsiteX59" fmla="*/ 622218 w 898023"/>
              <a:gd name="connsiteY59" fmla="*/ 291805 h 892874"/>
              <a:gd name="connsiteX60" fmla="*/ 694685 w 898023"/>
              <a:gd name="connsiteY60" fmla="*/ 477613 h 892874"/>
              <a:gd name="connsiteX61" fmla="*/ 690937 w 898023"/>
              <a:gd name="connsiteY61" fmla="*/ 522506 h 892874"/>
              <a:gd name="connsiteX62" fmla="*/ 729670 w 898023"/>
              <a:gd name="connsiteY62" fmla="*/ 531235 h 892874"/>
              <a:gd name="connsiteX63" fmla="*/ 783395 w 898023"/>
              <a:gd name="connsiteY63" fmla="*/ 505047 h 892874"/>
              <a:gd name="connsiteX64" fmla="*/ 804636 w 898023"/>
              <a:gd name="connsiteY64" fmla="*/ 508789 h 892874"/>
              <a:gd name="connsiteX65" fmla="*/ 807134 w 898023"/>
              <a:gd name="connsiteY65" fmla="*/ 477613 h 892874"/>
              <a:gd name="connsiteX66" fmla="*/ 700933 w 898023"/>
              <a:gd name="connsiteY66" fmla="*/ 211995 h 892874"/>
              <a:gd name="connsiteX67" fmla="*/ 416062 w 898023"/>
              <a:gd name="connsiteY67" fmla="*/ 88539 h 892874"/>
              <a:gd name="connsiteX68" fmla="*/ 27488 w 898023"/>
              <a:gd name="connsiteY68" fmla="*/ 477613 h 892874"/>
              <a:gd name="connsiteX69" fmla="*/ 416062 w 898023"/>
              <a:gd name="connsiteY69" fmla="*/ 866686 h 892874"/>
              <a:gd name="connsiteX70" fmla="*/ 784645 w 898023"/>
              <a:gd name="connsiteY70" fmla="*/ 607304 h 892874"/>
              <a:gd name="connsiteX71" fmla="*/ 764654 w 898023"/>
              <a:gd name="connsiteY71" fmla="*/ 602316 h 892874"/>
              <a:gd name="connsiteX72" fmla="*/ 724672 w 898023"/>
              <a:gd name="connsiteY72" fmla="*/ 557423 h 892874"/>
              <a:gd name="connsiteX73" fmla="*/ 724672 w 898023"/>
              <a:gd name="connsiteY73" fmla="*/ 556176 h 892874"/>
              <a:gd name="connsiteX74" fmla="*/ 685939 w 898023"/>
              <a:gd name="connsiteY74" fmla="*/ 548694 h 892874"/>
              <a:gd name="connsiteX75" fmla="*/ 416062 w 898023"/>
              <a:gd name="connsiteY75" fmla="*/ 755701 h 892874"/>
              <a:gd name="connsiteX76" fmla="*/ 138687 w 898023"/>
              <a:gd name="connsiteY76" fmla="*/ 477613 h 892874"/>
              <a:gd name="connsiteX77" fmla="*/ 416062 w 898023"/>
              <a:gd name="connsiteY77" fmla="*/ 199525 h 892874"/>
              <a:gd name="connsiteX78" fmla="*/ 603477 w 898023"/>
              <a:gd name="connsiteY78" fmla="*/ 271852 h 892874"/>
              <a:gd name="connsiteX79" fmla="*/ 682191 w 898023"/>
              <a:gd name="connsiteY79" fmla="*/ 193290 h 892874"/>
              <a:gd name="connsiteX80" fmla="*/ 416062 w 898023"/>
              <a:gd name="connsiteY80" fmla="*/ 88539 h 892874"/>
              <a:gd name="connsiteX81" fmla="*/ 827125 w 898023"/>
              <a:gd name="connsiteY81" fmla="*/ 38658 h 892874"/>
              <a:gd name="connsiteX82" fmla="*/ 774649 w 898023"/>
              <a:gd name="connsiteY82" fmla="*/ 91033 h 892874"/>
              <a:gd name="connsiteX83" fmla="*/ 770901 w 898023"/>
              <a:gd name="connsiteY83" fmla="*/ 118468 h 892874"/>
              <a:gd name="connsiteX84" fmla="*/ 772150 w 898023"/>
              <a:gd name="connsiteY84" fmla="*/ 119715 h 892874"/>
              <a:gd name="connsiteX85" fmla="*/ 773400 w 898023"/>
              <a:gd name="connsiteY85" fmla="*/ 120962 h 892874"/>
              <a:gd name="connsiteX86" fmla="*/ 777148 w 898023"/>
              <a:gd name="connsiteY86" fmla="*/ 125950 h 892874"/>
              <a:gd name="connsiteX87" fmla="*/ 779647 w 898023"/>
              <a:gd name="connsiteY87" fmla="*/ 127197 h 892874"/>
              <a:gd name="connsiteX88" fmla="*/ 808384 w 898023"/>
              <a:gd name="connsiteY88" fmla="*/ 123456 h 892874"/>
              <a:gd name="connsiteX89" fmla="*/ 859611 w 898023"/>
              <a:gd name="connsiteY89" fmla="*/ 71081 h 892874"/>
              <a:gd name="connsiteX90" fmla="*/ 849615 w 898023"/>
              <a:gd name="connsiteY90" fmla="*/ 71081 h 892874"/>
              <a:gd name="connsiteX91" fmla="*/ 827125 w 898023"/>
              <a:gd name="connsiteY91" fmla="*/ 48634 h 892874"/>
              <a:gd name="connsiteX92" fmla="*/ 842119 w 898023"/>
              <a:gd name="connsiteY92" fmla="*/ 1247 h 892874"/>
              <a:gd name="connsiteX93" fmla="*/ 853364 w 898023"/>
              <a:gd name="connsiteY93" fmla="*/ 18705 h 892874"/>
              <a:gd name="connsiteX94" fmla="*/ 853364 w 898023"/>
              <a:gd name="connsiteY94" fmla="*/ 44893 h 892874"/>
              <a:gd name="connsiteX95" fmla="*/ 879602 w 898023"/>
              <a:gd name="connsiteY95" fmla="*/ 44893 h 892874"/>
              <a:gd name="connsiteX96" fmla="*/ 895844 w 898023"/>
              <a:gd name="connsiteY96" fmla="*/ 56116 h 892874"/>
              <a:gd name="connsiteX97" fmla="*/ 893345 w 898023"/>
              <a:gd name="connsiteY97" fmla="*/ 76069 h 892874"/>
              <a:gd name="connsiteX98" fmla="*/ 825876 w 898023"/>
              <a:gd name="connsiteY98" fmla="*/ 142161 h 892874"/>
              <a:gd name="connsiteX99" fmla="*/ 790892 w 898023"/>
              <a:gd name="connsiteY99" fmla="*/ 155879 h 892874"/>
              <a:gd name="connsiteX100" fmla="*/ 767153 w 898023"/>
              <a:gd name="connsiteY100" fmla="*/ 149643 h 892874"/>
              <a:gd name="connsiteX101" fmla="*/ 764654 w 898023"/>
              <a:gd name="connsiteY101" fmla="*/ 148396 h 892874"/>
              <a:gd name="connsiteX102" fmla="*/ 719674 w 898023"/>
              <a:gd name="connsiteY102" fmla="*/ 193290 h 892874"/>
              <a:gd name="connsiteX103" fmla="*/ 832123 w 898023"/>
              <a:gd name="connsiteY103" fmla="*/ 477613 h 892874"/>
              <a:gd name="connsiteX104" fmla="*/ 830874 w 898023"/>
              <a:gd name="connsiteY104" fmla="*/ 515024 h 892874"/>
              <a:gd name="connsiteX105" fmla="*/ 875853 w 898023"/>
              <a:gd name="connsiteY105" fmla="*/ 523753 h 892874"/>
              <a:gd name="connsiteX106" fmla="*/ 889597 w 898023"/>
              <a:gd name="connsiteY106" fmla="*/ 537470 h 892874"/>
              <a:gd name="connsiteX107" fmla="*/ 882100 w 898023"/>
              <a:gd name="connsiteY107" fmla="*/ 556176 h 892874"/>
              <a:gd name="connsiteX108" fmla="*/ 859611 w 898023"/>
              <a:gd name="connsiteY108" fmla="*/ 571140 h 892874"/>
              <a:gd name="connsiteX109" fmla="*/ 874604 w 898023"/>
              <a:gd name="connsiteY109" fmla="*/ 593587 h 892874"/>
              <a:gd name="connsiteX110" fmla="*/ 874604 w 898023"/>
              <a:gd name="connsiteY110" fmla="*/ 613539 h 892874"/>
              <a:gd name="connsiteX111" fmla="*/ 859611 w 898023"/>
              <a:gd name="connsiteY111" fmla="*/ 621021 h 892874"/>
              <a:gd name="connsiteX112" fmla="*/ 855862 w 898023"/>
              <a:gd name="connsiteY112" fmla="*/ 621021 h 892874"/>
              <a:gd name="connsiteX113" fmla="*/ 809633 w 898023"/>
              <a:gd name="connsiteY113" fmla="*/ 611045 h 892874"/>
              <a:gd name="connsiteX114" fmla="*/ 416062 w 898023"/>
              <a:gd name="connsiteY114" fmla="*/ 892874 h 892874"/>
              <a:gd name="connsiteX115" fmla="*/ 0 w 898023"/>
              <a:gd name="connsiteY115" fmla="*/ 477613 h 892874"/>
              <a:gd name="connsiteX116" fmla="*/ 416062 w 898023"/>
              <a:gd name="connsiteY116" fmla="*/ 62351 h 892874"/>
              <a:gd name="connsiteX117" fmla="*/ 700933 w 898023"/>
              <a:gd name="connsiteY117" fmla="*/ 175831 h 892874"/>
              <a:gd name="connsiteX118" fmla="*/ 747162 w 898023"/>
              <a:gd name="connsiteY118" fmla="*/ 129691 h 892874"/>
              <a:gd name="connsiteX119" fmla="*/ 755908 w 898023"/>
              <a:gd name="connsiteY119" fmla="*/ 71081 h 892874"/>
              <a:gd name="connsiteX120" fmla="*/ 822128 w 898023"/>
              <a:gd name="connsiteY120" fmla="*/ 4988 h 892874"/>
              <a:gd name="connsiteX121" fmla="*/ 842119 w 898023"/>
              <a:gd name="connsiteY121" fmla="*/ 1247 h 89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898023" h="892874">
                <a:moveTo>
                  <a:pt x="418964" y="767781"/>
                </a:moveTo>
                <a:cubicBezTo>
                  <a:pt x="426454" y="767781"/>
                  <a:pt x="432697" y="774023"/>
                  <a:pt x="432697" y="781514"/>
                </a:cubicBezTo>
                <a:lnTo>
                  <a:pt x="432697" y="836445"/>
                </a:lnTo>
                <a:cubicBezTo>
                  <a:pt x="432697" y="843936"/>
                  <a:pt x="426454" y="848930"/>
                  <a:pt x="418964" y="848930"/>
                </a:cubicBezTo>
                <a:cubicBezTo>
                  <a:pt x="412721" y="848930"/>
                  <a:pt x="406479" y="843936"/>
                  <a:pt x="406479" y="836445"/>
                </a:cubicBezTo>
                <a:lnTo>
                  <a:pt x="406479" y="781514"/>
                </a:lnTo>
                <a:cubicBezTo>
                  <a:pt x="406479" y="774023"/>
                  <a:pt x="412721" y="767781"/>
                  <a:pt x="418964" y="767781"/>
                </a:cubicBezTo>
                <a:close/>
                <a:moveTo>
                  <a:pt x="774649" y="529988"/>
                </a:moveTo>
                <a:cubicBezTo>
                  <a:pt x="764654" y="529988"/>
                  <a:pt x="757157" y="534976"/>
                  <a:pt x="753409" y="543705"/>
                </a:cubicBezTo>
                <a:lnTo>
                  <a:pt x="752159" y="544952"/>
                </a:lnTo>
                <a:cubicBezTo>
                  <a:pt x="750910" y="546199"/>
                  <a:pt x="750910" y="546199"/>
                  <a:pt x="750910" y="546199"/>
                </a:cubicBezTo>
                <a:lnTo>
                  <a:pt x="750910" y="552435"/>
                </a:lnTo>
                <a:cubicBezTo>
                  <a:pt x="749660" y="552435"/>
                  <a:pt x="749660" y="552435"/>
                  <a:pt x="750910" y="553682"/>
                </a:cubicBezTo>
                <a:lnTo>
                  <a:pt x="750910" y="554929"/>
                </a:lnTo>
                <a:cubicBezTo>
                  <a:pt x="750910" y="566152"/>
                  <a:pt x="758406" y="574881"/>
                  <a:pt x="769651" y="577375"/>
                </a:cubicBezTo>
                <a:lnTo>
                  <a:pt x="842119" y="592340"/>
                </a:lnTo>
                <a:lnTo>
                  <a:pt x="835871" y="582363"/>
                </a:lnTo>
                <a:cubicBezTo>
                  <a:pt x="829624" y="572387"/>
                  <a:pt x="830874" y="557423"/>
                  <a:pt x="842119" y="551188"/>
                </a:cubicBezTo>
                <a:lnTo>
                  <a:pt x="852114" y="544952"/>
                </a:lnTo>
                <a:lnTo>
                  <a:pt x="778397" y="529988"/>
                </a:lnTo>
                <a:cubicBezTo>
                  <a:pt x="777148" y="529988"/>
                  <a:pt x="775899" y="529988"/>
                  <a:pt x="774649" y="529988"/>
                </a:cubicBezTo>
                <a:close/>
                <a:moveTo>
                  <a:pt x="506021" y="407779"/>
                </a:moveTo>
                <a:lnTo>
                  <a:pt x="449796" y="462648"/>
                </a:lnTo>
                <a:cubicBezTo>
                  <a:pt x="451046" y="465142"/>
                  <a:pt x="452295" y="468883"/>
                  <a:pt x="452295" y="471377"/>
                </a:cubicBezTo>
                <a:lnTo>
                  <a:pt x="528511" y="487589"/>
                </a:lnTo>
                <a:cubicBezTo>
                  <a:pt x="528511" y="485095"/>
                  <a:pt x="528511" y="481354"/>
                  <a:pt x="528511" y="477613"/>
                </a:cubicBezTo>
                <a:cubicBezTo>
                  <a:pt x="528511" y="451425"/>
                  <a:pt x="521014" y="427731"/>
                  <a:pt x="506021" y="407779"/>
                </a:cubicBezTo>
                <a:close/>
                <a:moveTo>
                  <a:pt x="416062" y="365380"/>
                </a:moveTo>
                <a:cubicBezTo>
                  <a:pt x="354839" y="365380"/>
                  <a:pt x="304862" y="415261"/>
                  <a:pt x="304862" y="477613"/>
                </a:cubicBezTo>
                <a:cubicBezTo>
                  <a:pt x="304862" y="539964"/>
                  <a:pt x="354839" y="589846"/>
                  <a:pt x="416062" y="589846"/>
                </a:cubicBezTo>
                <a:cubicBezTo>
                  <a:pt x="466039" y="589846"/>
                  <a:pt x="507270" y="557423"/>
                  <a:pt x="522263" y="513777"/>
                </a:cubicBezTo>
                <a:lnTo>
                  <a:pt x="447297" y="497565"/>
                </a:lnTo>
                <a:cubicBezTo>
                  <a:pt x="441050" y="507542"/>
                  <a:pt x="429805" y="513777"/>
                  <a:pt x="416062" y="513777"/>
                </a:cubicBezTo>
                <a:cubicBezTo>
                  <a:pt x="397320" y="513777"/>
                  <a:pt x="381077" y="497565"/>
                  <a:pt x="381077" y="477613"/>
                </a:cubicBezTo>
                <a:cubicBezTo>
                  <a:pt x="381077" y="457660"/>
                  <a:pt x="397320" y="441449"/>
                  <a:pt x="416062" y="441449"/>
                </a:cubicBezTo>
                <a:cubicBezTo>
                  <a:pt x="422309" y="441449"/>
                  <a:pt x="427306" y="442696"/>
                  <a:pt x="431055" y="443943"/>
                </a:cubicBezTo>
                <a:lnTo>
                  <a:pt x="486030" y="389073"/>
                </a:lnTo>
                <a:cubicBezTo>
                  <a:pt x="481032" y="385332"/>
                  <a:pt x="474785" y="381591"/>
                  <a:pt x="468538" y="377850"/>
                </a:cubicBezTo>
                <a:cubicBezTo>
                  <a:pt x="452295" y="370368"/>
                  <a:pt x="434803" y="365380"/>
                  <a:pt x="416062" y="365380"/>
                </a:cubicBezTo>
                <a:close/>
                <a:moveTo>
                  <a:pt x="603477" y="309263"/>
                </a:moveTo>
                <a:lnTo>
                  <a:pt x="523513" y="389073"/>
                </a:lnTo>
                <a:cubicBezTo>
                  <a:pt x="543504" y="414014"/>
                  <a:pt x="554749" y="443943"/>
                  <a:pt x="554749" y="477613"/>
                </a:cubicBezTo>
                <a:cubicBezTo>
                  <a:pt x="554749" y="483848"/>
                  <a:pt x="554749" y="488836"/>
                  <a:pt x="554749" y="493824"/>
                </a:cubicBezTo>
                <a:lnTo>
                  <a:pt x="665948" y="517518"/>
                </a:lnTo>
                <a:cubicBezTo>
                  <a:pt x="667198" y="505047"/>
                  <a:pt x="668447" y="491330"/>
                  <a:pt x="668447" y="477613"/>
                </a:cubicBezTo>
                <a:cubicBezTo>
                  <a:pt x="668447" y="412767"/>
                  <a:pt x="644708" y="354156"/>
                  <a:pt x="603477" y="309263"/>
                </a:cubicBezTo>
                <a:close/>
                <a:moveTo>
                  <a:pt x="416062" y="226959"/>
                </a:moveTo>
                <a:cubicBezTo>
                  <a:pt x="277374" y="226959"/>
                  <a:pt x="164925" y="339192"/>
                  <a:pt x="164925" y="477613"/>
                </a:cubicBezTo>
                <a:cubicBezTo>
                  <a:pt x="164925" y="616033"/>
                  <a:pt x="277374" y="729513"/>
                  <a:pt x="416062" y="729513"/>
                </a:cubicBezTo>
                <a:cubicBezTo>
                  <a:pt x="533508" y="729513"/>
                  <a:pt x="630964" y="650950"/>
                  <a:pt x="660951" y="542458"/>
                </a:cubicBezTo>
                <a:lnTo>
                  <a:pt x="548502" y="518765"/>
                </a:lnTo>
                <a:cubicBezTo>
                  <a:pt x="531010" y="576128"/>
                  <a:pt x="478533" y="616033"/>
                  <a:pt x="416062" y="616033"/>
                </a:cubicBezTo>
                <a:cubicBezTo>
                  <a:pt x="341096" y="616033"/>
                  <a:pt x="277374" y="554929"/>
                  <a:pt x="277374" y="477613"/>
                </a:cubicBezTo>
                <a:cubicBezTo>
                  <a:pt x="277374" y="400297"/>
                  <a:pt x="341096" y="339192"/>
                  <a:pt x="416062" y="339192"/>
                </a:cubicBezTo>
                <a:cubicBezTo>
                  <a:pt x="438551" y="339192"/>
                  <a:pt x="461041" y="344180"/>
                  <a:pt x="479783" y="354156"/>
                </a:cubicBezTo>
                <a:cubicBezTo>
                  <a:pt x="489778" y="359145"/>
                  <a:pt x="498524" y="364133"/>
                  <a:pt x="506021" y="371615"/>
                </a:cubicBezTo>
                <a:lnTo>
                  <a:pt x="585985" y="291805"/>
                </a:lnTo>
                <a:cubicBezTo>
                  <a:pt x="541005" y="250653"/>
                  <a:pt x="482282" y="226959"/>
                  <a:pt x="416062" y="226959"/>
                </a:cubicBezTo>
                <a:close/>
                <a:moveTo>
                  <a:pt x="700933" y="211995"/>
                </a:moveTo>
                <a:lnTo>
                  <a:pt x="622218" y="291805"/>
                </a:lnTo>
                <a:cubicBezTo>
                  <a:pt x="667198" y="340439"/>
                  <a:pt x="694685" y="405285"/>
                  <a:pt x="694685" y="477613"/>
                </a:cubicBezTo>
                <a:cubicBezTo>
                  <a:pt x="694685" y="492577"/>
                  <a:pt x="693436" y="508789"/>
                  <a:pt x="690937" y="522506"/>
                </a:cubicBezTo>
                <a:lnTo>
                  <a:pt x="729670" y="531235"/>
                </a:lnTo>
                <a:cubicBezTo>
                  <a:pt x="739665" y="511283"/>
                  <a:pt x="762155" y="501306"/>
                  <a:pt x="783395" y="505047"/>
                </a:cubicBezTo>
                <a:lnTo>
                  <a:pt x="804636" y="508789"/>
                </a:lnTo>
                <a:cubicBezTo>
                  <a:pt x="807134" y="498812"/>
                  <a:pt x="807134" y="487589"/>
                  <a:pt x="807134" y="477613"/>
                </a:cubicBezTo>
                <a:cubicBezTo>
                  <a:pt x="807134" y="375356"/>
                  <a:pt x="767153" y="281829"/>
                  <a:pt x="700933" y="211995"/>
                </a:cubicBezTo>
                <a:close/>
                <a:moveTo>
                  <a:pt x="416062" y="88539"/>
                </a:moveTo>
                <a:cubicBezTo>
                  <a:pt x="202408" y="88539"/>
                  <a:pt x="27488" y="263123"/>
                  <a:pt x="27488" y="477613"/>
                </a:cubicBezTo>
                <a:cubicBezTo>
                  <a:pt x="27488" y="692102"/>
                  <a:pt x="202408" y="866686"/>
                  <a:pt x="416062" y="866686"/>
                </a:cubicBezTo>
                <a:cubicBezTo>
                  <a:pt x="583486" y="866686"/>
                  <a:pt x="729670" y="763183"/>
                  <a:pt x="784645" y="607304"/>
                </a:cubicBezTo>
                <a:lnTo>
                  <a:pt x="764654" y="602316"/>
                </a:lnTo>
                <a:cubicBezTo>
                  <a:pt x="742164" y="598575"/>
                  <a:pt x="725921" y="579869"/>
                  <a:pt x="724672" y="557423"/>
                </a:cubicBezTo>
                <a:cubicBezTo>
                  <a:pt x="724672" y="557423"/>
                  <a:pt x="724672" y="557423"/>
                  <a:pt x="724672" y="556176"/>
                </a:cubicBezTo>
                <a:lnTo>
                  <a:pt x="685939" y="548694"/>
                </a:lnTo>
                <a:cubicBezTo>
                  <a:pt x="654704" y="667161"/>
                  <a:pt x="546003" y="755701"/>
                  <a:pt x="416062" y="755701"/>
                </a:cubicBezTo>
                <a:cubicBezTo>
                  <a:pt x="263631" y="755701"/>
                  <a:pt x="138687" y="630998"/>
                  <a:pt x="138687" y="477613"/>
                </a:cubicBezTo>
                <a:cubicBezTo>
                  <a:pt x="138687" y="324228"/>
                  <a:pt x="263631" y="199525"/>
                  <a:pt x="416062" y="199525"/>
                </a:cubicBezTo>
                <a:cubicBezTo>
                  <a:pt x="488529" y="199525"/>
                  <a:pt x="554749" y="226959"/>
                  <a:pt x="603477" y="271852"/>
                </a:cubicBezTo>
                <a:lnTo>
                  <a:pt x="682191" y="193290"/>
                </a:lnTo>
                <a:cubicBezTo>
                  <a:pt x="613472" y="128444"/>
                  <a:pt x="519765" y="88539"/>
                  <a:pt x="416062" y="88539"/>
                </a:cubicBezTo>
                <a:close/>
                <a:moveTo>
                  <a:pt x="827125" y="38658"/>
                </a:moveTo>
                <a:lnTo>
                  <a:pt x="774649" y="91033"/>
                </a:lnTo>
                <a:cubicBezTo>
                  <a:pt x="767153" y="97268"/>
                  <a:pt x="764654" y="109738"/>
                  <a:pt x="770901" y="118468"/>
                </a:cubicBezTo>
                <a:lnTo>
                  <a:pt x="772150" y="119715"/>
                </a:lnTo>
                <a:cubicBezTo>
                  <a:pt x="772150" y="120962"/>
                  <a:pt x="772150" y="120962"/>
                  <a:pt x="773400" y="120962"/>
                </a:cubicBezTo>
                <a:lnTo>
                  <a:pt x="777148" y="125950"/>
                </a:lnTo>
                <a:lnTo>
                  <a:pt x="779647" y="127197"/>
                </a:lnTo>
                <a:cubicBezTo>
                  <a:pt x="788393" y="132185"/>
                  <a:pt x="800887" y="130938"/>
                  <a:pt x="808384" y="123456"/>
                </a:cubicBezTo>
                <a:lnTo>
                  <a:pt x="859611" y="71081"/>
                </a:lnTo>
                <a:lnTo>
                  <a:pt x="849615" y="71081"/>
                </a:lnTo>
                <a:cubicBezTo>
                  <a:pt x="837121" y="71081"/>
                  <a:pt x="827125" y="61104"/>
                  <a:pt x="827125" y="48634"/>
                </a:cubicBezTo>
                <a:close/>
                <a:moveTo>
                  <a:pt x="842119" y="1247"/>
                </a:moveTo>
                <a:cubicBezTo>
                  <a:pt x="848366" y="4988"/>
                  <a:pt x="853364" y="11223"/>
                  <a:pt x="853364" y="18705"/>
                </a:cubicBezTo>
                <a:lnTo>
                  <a:pt x="853364" y="44893"/>
                </a:lnTo>
                <a:lnTo>
                  <a:pt x="879602" y="44893"/>
                </a:lnTo>
                <a:cubicBezTo>
                  <a:pt x="887098" y="44893"/>
                  <a:pt x="893345" y="49881"/>
                  <a:pt x="895844" y="56116"/>
                </a:cubicBezTo>
                <a:cubicBezTo>
                  <a:pt x="899593" y="63598"/>
                  <a:pt x="898343" y="71081"/>
                  <a:pt x="893345" y="76069"/>
                </a:cubicBezTo>
                <a:lnTo>
                  <a:pt x="825876" y="142161"/>
                </a:lnTo>
                <a:cubicBezTo>
                  <a:pt x="815880" y="152138"/>
                  <a:pt x="804636" y="155879"/>
                  <a:pt x="790892" y="155879"/>
                </a:cubicBezTo>
                <a:cubicBezTo>
                  <a:pt x="782146" y="155879"/>
                  <a:pt x="774649" y="154632"/>
                  <a:pt x="767153" y="149643"/>
                </a:cubicBezTo>
                <a:cubicBezTo>
                  <a:pt x="765903" y="149643"/>
                  <a:pt x="764654" y="149643"/>
                  <a:pt x="764654" y="148396"/>
                </a:cubicBezTo>
                <a:lnTo>
                  <a:pt x="719674" y="193290"/>
                </a:lnTo>
                <a:cubicBezTo>
                  <a:pt x="789642" y="268111"/>
                  <a:pt x="832123" y="367874"/>
                  <a:pt x="832123" y="477613"/>
                </a:cubicBezTo>
                <a:cubicBezTo>
                  <a:pt x="832123" y="490083"/>
                  <a:pt x="832123" y="502553"/>
                  <a:pt x="830874" y="515024"/>
                </a:cubicBezTo>
                <a:lnTo>
                  <a:pt x="875853" y="523753"/>
                </a:lnTo>
                <a:cubicBezTo>
                  <a:pt x="883350" y="525000"/>
                  <a:pt x="888348" y="529988"/>
                  <a:pt x="889597" y="537470"/>
                </a:cubicBezTo>
                <a:cubicBezTo>
                  <a:pt x="890846" y="544952"/>
                  <a:pt x="888348" y="552435"/>
                  <a:pt x="882100" y="556176"/>
                </a:cubicBezTo>
                <a:lnTo>
                  <a:pt x="859611" y="571140"/>
                </a:lnTo>
                <a:lnTo>
                  <a:pt x="874604" y="593587"/>
                </a:lnTo>
                <a:cubicBezTo>
                  <a:pt x="879602" y="599822"/>
                  <a:pt x="879602" y="607304"/>
                  <a:pt x="874604" y="613539"/>
                </a:cubicBezTo>
                <a:cubicBezTo>
                  <a:pt x="872105" y="618527"/>
                  <a:pt x="865858" y="621021"/>
                  <a:pt x="859611" y="621021"/>
                </a:cubicBezTo>
                <a:cubicBezTo>
                  <a:pt x="858361" y="621021"/>
                  <a:pt x="857112" y="621021"/>
                  <a:pt x="855862" y="621021"/>
                </a:cubicBezTo>
                <a:lnTo>
                  <a:pt x="809633" y="611045"/>
                </a:lnTo>
                <a:cubicBezTo>
                  <a:pt x="753409" y="779394"/>
                  <a:pt x="595980" y="892874"/>
                  <a:pt x="416062" y="892874"/>
                </a:cubicBezTo>
                <a:cubicBezTo>
                  <a:pt x="187415" y="892874"/>
                  <a:pt x="0" y="707066"/>
                  <a:pt x="0" y="477613"/>
                </a:cubicBezTo>
                <a:cubicBezTo>
                  <a:pt x="0" y="248159"/>
                  <a:pt x="187415" y="62351"/>
                  <a:pt x="416062" y="62351"/>
                </a:cubicBezTo>
                <a:cubicBezTo>
                  <a:pt x="527261" y="62351"/>
                  <a:pt x="627216" y="104750"/>
                  <a:pt x="700933" y="175831"/>
                </a:cubicBezTo>
                <a:lnTo>
                  <a:pt x="747162" y="129691"/>
                </a:lnTo>
                <a:cubicBezTo>
                  <a:pt x="737166" y="110986"/>
                  <a:pt x="740914" y="87292"/>
                  <a:pt x="755908" y="71081"/>
                </a:cubicBezTo>
                <a:lnTo>
                  <a:pt x="822128" y="4988"/>
                </a:lnTo>
                <a:cubicBezTo>
                  <a:pt x="828375" y="0"/>
                  <a:pt x="835871" y="-1247"/>
                  <a:pt x="842119" y="124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21EA7-95FB-A943-BC07-CC971327E5DD}"/>
              </a:ext>
            </a:extLst>
          </p:cNvPr>
          <p:cNvSpPr txBox="1"/>
          <p:nvPr/>
        </p:nvSpPr>
        <p:spPr>
          <a:xfrm>
            <a:off x="761690" y="36090"/>
            <a:ext cx="106680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PostgreSQL Indexes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0CECA-AAA7-6344-9FBE-CA70A067A0C2}"/>
              </a:ext>
            </a:extLst>
          </p:cNvPr>
          <p:cNvSpPr txBox="1"/>
          <p:nvPr/>
        </p:nvSpPr>
        <p:spPr>
          <a:xfrm>
            <a:off x="1730532" y="2693039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B-Tree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862F-4958-D34C-B31A-83CD6A860EB1}"/>
              </a:ext>
            </a:extLst>
          </p:cNvPr>
          <p:cNvSpPr txBox="1"/>
          <p:nvPr/>
        </p:nvSpPr>
        <p:spPr>
          <a:xfrm>
            <a:off x="1730532" y="3065439"/>
            <a:ext cx="213470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PostgreSQL default index Based on B-Tree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2577F-0290-C840-BE74-AEA97BB96A10}"/>
              </a:ext>
            </a:extLst>
          </p:cNvPr>
          <p:cNvSpPr txBox="1"/>
          <p:nvPr/>
        </p:nvSpPr>
        <p:spPr>
          <a:xfrm>
            <a:off x="3380159" y="4420963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1CCF-0EBE-7A46-A8CA-204B22535676}"/>
              </a:ext>
            </a:extLst>
          </p:cNvPr>
          <p:cNvSpPr txBox="1"/>
          <p:nvPr/>
        </p:nvSpPr>
        <p:spPr>
          <a:xfrm>
            <a:off x="3380159" y="4793363"/>
            <a:ext cx="213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Generalized Search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BDC03-F230-9040-A309-E6EEBB47EF33}"/>
              </a:ext>
            </a:extLst>
          </p:cNvPr>
          <p:cNvSpPr txBox="1"/>
          <p:nvPr/>
        </p:nvSpPr>
        <p:spPr>
          <a:xfrm>
            <a:off x="5029786" y="2693039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7F1A-841E-CD45-9AFE-B5B1A55901DF}"/>
              </a:ext>
            </a:extLst>
          </p:cNvPr>
          <p:cNvSpPr txBox="1"/>
          <p:nvPr/>
        </p:nvSpPr>
        <p:spPr>
          <a:xfrm>
            <a:off x="5029786" y="3065439"/>
            <a:ext cx="213470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PostgreSQL Index Method Based on </a:t>
            </a:r>
            <a:r>
              <a:rPr lang="en-US" sz="1200" spc="-10" dirty="0" err="1">
                <a:latin typeface="Poppins" pitchFamily="2" charset="77"/>
                <a:cs typeface="Poppins" pitchFamily="2" charset="77"/>
              </a:rPr>
              <a:t>Hasing</a:t>
            </a:r>
            <a:endParaRPr lang="en-US" sz="1200" spc="-1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F5AC5-377A-F345-82C4-0ED5FBACC271}"/>
              </a:ext>
            </a:extLst>
          </p:cNvPr>
          <p:cNvSpPr txBox="1"/>
          <p:nvPr/>
        </p:nvSpPr>
        <p:spPr>
          <a:xfrm>
            <a:off x="6679413" y="4420963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46A20-F6AF-0940-868E-635B7ACFB596}"/>
              </a:ext>
            </a:extLst>
          </p:cNvPr>
          <p:cNvSpPr txBox="1"/>
          <p:nvPr/>
        </p:nvSpPr>
        <p:spPr>
          <a:xfrm>
            <a:off x="6679413" y="4793363"/>
            <a:ext cx="213470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Generalized Inverted 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368D5-3539-D64B-B823-AFE3B6521AB3}"/>
              </a:ext>
            </a:extLst>
          </p:cNvPr>
          <p:cNvSpPr txBox="1"/>
          <p:nvPr/>
        </p:nvSpPr>
        <p:spPr>
          <a:xfrm>
            <a:off x="8326765" y="2693039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59625-98F8-9C44-825A-28E69147BABD}"/>
              </a:ext>
            </a:extLst>
          </p:cNvPr>
          <p:cNvSpPr txBox="1"/>
          <p:nvPr/>
        </p:nvSpPr>
        <p:spPr>
          <a:xfrm>
            <a:off x="8326764" y="3065439"/>
            <a:ext cx="2134705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Block Range Index</a:t>
            </a:r>
          </a:p>
        </p:txBody>
      </p:sp>
      <p:grpSp>
        <p:nvGrpSpPr>
          <p:cNvPr id="26" name="Google Shape;7198;p70">
            <a:extLst>
              <a:ext uri="{FF2B5EF4-FFF2-40B4-BE49-F238E27FC236}">
                <a16:creationId xmlns:a16="http://schemas.microsoft.com/office/drawing/2014/main" id="{11C9F3FE-5A0E-8549-95DE-2B0F2C822EFA}"/>
              </a:ext>
            </a:extLst>
          </p:cNvPr>
          <p:cNvGrpSpPr/>
          <p:nvPr/>
        </p:nvGrpSpPr>
        <p:grpSpPr>
          <a:xfrm>
            <a:off x="2683172" y="2144948"/>
            <a:ext cx="281854" cy="359242"/>
            <a:chOff x="1323907" y="3359888"/>
            <a:chExt cx="281854" cy="359242"/>
          </a:xfrm>
        </p:grpSpPr>
        <p:sp>
          <p:nvSpPr>
            <p:cNvPr id="27" name="Google Shape;7199;p70">
              <a:extLst>
                <a:ext uri="{FF2B5EF4-FFF2-40B4-BE49-F238E27FC236}">
                  <a16:creationId xmlns:a16="http://schemas.microsoft.com/office/drawing/2014/main" id="{606951A2-CCCA-CA47-93F6-717111690A9C}"/>
                </a:ext>
              </a:extLst>
            </p:cNvPr>
            <p:cNvSpPr/>
            <p:nvPr/>
          </p:nvSpPr>
          <p:spPr>
            <a:xfrm>
              <a:off x="1352940" y="3424919"/>
              <a:ext cx="247034" cy="288922"/>
            </a:xfrm>
            <a:custGeom>
              <a:avLst/>
              <a:gdLst/>
              <a:ahLst/>
              <a:cxnLst/>
              <a:rect l="l" t="t" r="r" b="b"/>
              <a:pathLst>
                <a:path w="9436" h="11036" extrusionOk="0">
                  <a:moveTo>
                    <a:pt x="448" y="1"/>
                  </a:moveTo>
                  <a:cubicBezTo>
                    <a:pt x="203" y="1"/>
                    <a:pt x="1" y="178"/>
                    <a:pt x="1" y="404"/>
                  </a:cubicBezTo>
                  <a:lnTo>
                    <a:pt x="1" y="10637"/>
                  </a:lnTo>
                  <a:cubicBezTo>
                    <a:pt x="1" y="10858"/>
                    <a:pt x="203" y="11035"/>
                    <a:pt x="448" y="11035"/>
                  </a:cubicBezTo>
                  <a:lnTo>
                    <a:pt x="8989" y="11035"/>
                  </a:lnTo>
                  <a:cubicBezTo>
                    <a:pt x="9234" y="11035"/>
                    <a:pt x="9436" y="10858"/>
                    <a:pt x="9436" y="10637"/>
                  </a:cubicBezTo>
                  <a:lnTo>
                    <a:pt x="9436" y="404"/>
                  </a:lnTo>
                  <a:cubicBezTo>
                    <a:pt x="9436" y="178"/>
                    <a:pt x="9234" y="1"/>
                    <a:pt x="8989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00;p70">
              <a:extLst>
                <a:ext uri="{FF2B5EF4-FFF2-40B4-BE49-F238E27FC236}">
                  <a16:creationId xmlns:a16="http://schemas.microsoft.com/office/drawing/2014/main" id="{76277034-A228-B747-AAF6-E942C23F73E3}"/>
                </a:ext>
              </a:extLst>
            </p:cNvPr>
            <p:cNvSpPr/>
            <p:nvPr/>
          </p:nvSpPr>
          <p:spPr>
            <a:xfrm>
              <a:off x="1329693" y="3395100"/>
              <a:ext cx="247034" cy="288922"/>
            </a:xfrm>
            <a:custGeom>
              <a:avLst/>
              <a:gdLst/>
              <a:ahLst/>
              <a:cxnLst/>
              <a:rect l="l" t="t" r="r" b="b"/>
              <a:pathLst>
                <a:path w="9436" h="11036" extrusionOk="0">
                  <a:moveTo>
                    <a:pt x="447" y="1"/>
                  </a:moveTo>
                  <a:cubicBezTo>
                    <a:pt x="197" y="1"/>
                    <a:pt x="0" y="179"/>
                    <a:pt x="0" y="405"/>
                  </a:cubicBezTo>
                  <a:lnTo>
                    <a:pt x="0" y="10637"/>
                  </a:lnTo>
                  <a:cubicBezTo>
                    <a:pt x="0" y="10858"/>
                    <a:pt x="202" y="11036"/>
                    <a:pt x="447" y="11036"/>
                  </a:cubicBezTo>
                  <a:lnTo>
                    <a:pt x="8988" y="11036"/>
                  </a:lnTo>
                  <a:cubicBezTo>
                    <a:pt x="9233" y="11036"/>
                    <a:pt x="9435" y="10858"/>
                    <a:pt x="9435" y="10637"/>
                  </a:cubicBezTo>
                  <a:lnTo>
                    <a:pt x="9435" y="405"/>
                  </a:lnTo>
                  <a:cubicBezTo>
                    <a:pt x="9435" y="179"/>
                    <a:pt x="9233" y="1"/>
                    <a:pt x="898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01;p70">
              <a:extLst>
                <a:ext uri="{FF2B5EF4-FFF2-40B4-BE49-F238E27FC236}">
                  <a16:creationId xmlns:a16="http://schemas.microsoft.com/office/drawing/2014/main" id="{E23F884C-D651-A84C-9BF3-1EB25068F5EB}"/>
                </a:ext>
              </a:extLst>
            </p:cNvPr>
            <p:cNvSpPr/>
            <p:nvPr/>
          </p:nvSpPr>
          <p:spPr>
            <a:xfrm>
              <a:off x="1553296" y="3395100"/>
              <a:ext cx="23431" cy="288922"/>
            </a:xfrm>
            <a:custGeom>
              <a:avLst/>
              <a:gdLst/>
              <a:ahLst/>
              <a:cxnLst/>
              <a:rect l="l" t="t" r="r" b="b"/>
              <a:pathLst>
                <a:path w="895" h="11036" extrusionOk="0">
                  <a:moveTo>
                    <a:pt x="1" y="1"/>
                  </a:moveTo>
                  <a:lnTo>
                    <a:pt x="1" y="11036"/>
                  </a:lnTo>
                  <a:lnTo>
                    <a:pt x="447" y="11036"/>
                  </a:lnTo>
                  <a:cubicBezTo>
                    <a:pt x="692" y="11036"/>
                    <a:pt x="894" y="10858"/>
                    <a:pt x="894" y="10637"/>
                  </a:cubicBezTo>
                  <a:lnTo>
                    <a:pt x="894" y="405"/>
                  </a:lnTo>
                  <a:cubicBezTo>
                    <a:pt x="894" y="179"/>
                    <a:pt x="692" y="1"/>
                    <a:pt x="447" y="1"/>
                  </a:cubicBez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02;p70">
              <a:extLst>
                <a:ext uri="{FF2B5EF4-FFF2-40B4-BE49-F238E27FC236}">
                  <a16:creationId xmlns:a16="http://schemas.microsoft.com/office/drawing/2014/main" id="{BAB9F183-3FC2-0741-AC39-B6686F501BE9}"/>
                </a:ext>
              </a:extLst>
            </p:cNvPr>
            <p:cNvSpPr/>
            <p:nvPr/>
          </p:nvSpPr>
          <p:spPr>
            <a:xfrm>
              <a:off x="1368910" y="3473954"/>
              <a:ext cx="46705" cy="42176"/>
            </a:xfrm>
            <a:custGeom>
              <a:avLst/>
              <a:gdLst/>
              <a:ahLst/>
              <a:cxnLst/>
              <a:rect l="l" t="t" r="r" b="b"/>
              <a:pathLst>
                <a:path w="1784" h="1611" extrusionOk="0">
                  <a:moveTo>
                    <a:pt x="112" y="1"/>
                  </a:moveTo>
                  <a:cubicBezTo>
                    <a:pt x="49" y="1"/>
                    <a:pt x="1" y="47"/>
                    <a:pt x="1" y="112"/>
                  </a:cubicBezTo>
                  <a:lnTo>
                    <a:pt x="1" y="1505"/>
                  </a:lnTo>
                  <a:cubicBezTo>
                    <a:pt x="1" y="1564"/>
                    <a:pt x="49" y="1611"/>
                    <a:pt x="112" y="1611"/>
                  </a:cubicBezTo>
                  <a:cubicBezTo>
                    <a:pt x="115" y="1611"/>
                    <a:pt x="118" y="1611"/>
                    <a:pt x="121" y="1610"/>
                  </a:cubicBezTo>
                  <a:lnTo>
                    <a:pt x="1663" y="1610"/>
                  </a:lnTo>
                  <a:cubicBezTo>
                    <a:pt x="1666" y="1611"/>
                    <a:pt x="1669" y="1611"/>
                    <a:pt x="1672" y="1611"/>
                  </a:cubicBezTo>
                  <a:cubicBezTo>
                    <a:pt x="1730" y="1611"/>
                    <a:pt x="1779" y="1564"/>
                    <a:pt x="1783" y="1505"/>
                  </a:cubicBezTo>
                  <a:lnTo>
                    <a:pt x="1783" y="112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3;p70">
              <a:extLst>
                <a:ext uri="{FF2B5EF4-FFF2-40B4-BE49-F238E27FC236}">
                  <a16:creationId xmlns:a16="http://schemas.microsoft.com/office/drawing/2014/main" id="{0355A4F8-1C01-F843-963F-4EF628B2A40B}"/>
                </a:ext>
              </a:extLst>
            </p:cNvPr>
            <p:cNvSpPr/>
            <p:nvPr/>
          </p:nvSpPr>
          <p:spPr>
            <a:xfrm>
              <a:off x="1368910" y="3541996"/>
              <a:ext cx="46705" cy="42176"/>
            </a:xfrm>
            <a:custGeom>
              <a:avLst/>
              <a:gdLst/>
              <a:ahLst/>
              <a:cxnLst/>
              <a:rect l="l" t="t" r="r" b="b"/>
              <a:pathLst>
                <a:path w="1784" h="1611" extrusionOk="0">
                  <a:moveTo>
                    <a:pt x="112" y="1"/>
                  </a:moveTo>
                  <a:cubicBezTo>
                    <a:pt x="49" y="1"/>
                    <a:pt x="1" y="47"/>
                    <a:pt x="1" y="107"/>
                  </a:cubicBezTo>
                  <a:lnTo>
                    <a:pt x="1" y="1500"/>
                  </a:lnTo>
                  <a:cubicBezTo>
                    <a:pt x="1" y="1562"/>
                    <a:pt x="54" y="1610"/>
                    <a:pt x="121" y="1610"/>
                  </a:cubicBezTo>
                  <a:lnTo>
                    <a:pt x="1663" y="1610"/>
                  </a:lnTo>
                  <a:cubicBezTo>
                    <a:pt x="1726" y="1610"/>
                    <a:pt x="1778" y="1562"/>
                    <a:pt x="1783" y="1500"/>
                  </a:cubicBezTo>
                  <a:lnTo>
                    <a:pt x="1783" y="107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7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04;p70">
              <a:extLst>
                <a:ext uri="{FF2B5EF4-FFF2-40B4-BE49-F238E27FC236}">
                  <a16:creationId xmlns:a16="http://schemas.microsoft.com/office/drawing/2014/main" id="{74EE5F45-F58D-FE41-A962-D97465A2C568}"/>
                </a:ext>
              </a:extLst>
            </p:cNvPr>
            <p:cNvSpPr/>
            <p:nvPr/>
          </p:nvSpPr>
          <p:spPr>
            <a:xfrm>
              <a:off x="1368910" y="3610038"/>
              <a:ext cx="46705" cy="42176"/>
            </a:xfrm>
            <a:custGeom>
              <a:avLst/>
              <a:gdLst/>
              <a:ahLst/>
              <a:cxnLst/>
              <a:rect l="l" t="t" r="r" b="b"/>
              <a:pathLst>
                <a:path w="1784" h="1611" extrusionOk="0">
                  <a:moveTo>
                    <a:pt x="112" y="1"/>
                  </a:moveTo>
                  <a:cubicBezTo>
                    <a:pt x="49" y="1"/>
                    <a:pt x="1" y="47"/>
                    <a:pt x="1" y="112"/>
                  </a:cubicBezTo>
                  <a:lnTo>
                    <a:pt x="1" y="1505"/>
                  </a:lnTo>
                  <a:cubicBezTo>
                    <a:pt x="1" y="1564"/>
                    <a:pt x="49" y="1611"/>
                    <a:pt x="112" y="1611"/>
                  </a:cubicBezTo>
                  <a:cubicBezTo>
                    <a:pt x="115" y="1611"/>
                    <a:pt x="118" y="1611"/>
                    <a:pt x="121" y="1610"/>
                  </a:cubicBezTo>
                  <a:lnTo>
                    <a:pt x="1663" y="1610"/>
                  </a:lnTo>
                  <a:cubicBezTo>
                    <a:pt x="1666" y="1611"/>
                    <a:pt x="1669" y="1611"/>
                    <a:pt x="1672" y="1611"/>
                  </a:cubicBezTo>
                  <a:cubicBezTo>
                    <a:pt x="1730" y="1611"/>
                    <a:pt x="1779" y="1564"/>
                    <a:pt x="1783" y="1505"/>
                  </a:cubicBezTo>
                  <a:lnTo>
                    <a:pt x="1783" y="112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05;p70">
              <a:extLst>
                <a:ext uri="{FF2B5EF4-FFF2-40B4-BE49-F238E27FC236}">
                  <a16:creationId xmlns:a16="http://schemas.microsoft.com/office/drawing/2014/main" id="{C5524A55-FFB8-4F43-9A00-827F149801A6}"/>
                </a:ext>
              </a:extLst>
            </p:cNvPr>
            <p:cNvSpPr/>
            <p:nvPr/>
          </p:nvSpPr>
          <p:spPr>
            <a:xfrm>
              <a:off x="1357731" y="3386435"/>
              <a:ext cx="77755" cy="36390"/>
            </a:xfrm>
            <a:custGeom>
              <a:avLst/>
              <a:gdLst/>
              <a:ahLst/>
              <a:cxnLst/>
              <a:rect l="l" t="t" r="r" b="b"/>
              <a:pathLst>
                <a:path w="2970" h="1390" extrusionOk="0">
                  <a:moveTo>
                    <a:pt x="442" y="1"/>
                  </a:moveTo>
                  <a:cubicBezTo>
                    <a:pt x="197" y="1"/>
                    <a:pt x="0" y="178"/>
                    <a:pt x="0" y="394"/>
                  </a:cubicBezTo>
                  <a:lnTo>
                    <a:pt x="0" y="1211"/>
                  </a:lnTo>
                  <a:cubicBezTo>
                    <a:pt x="10" y="1314"/>
                    <a:pt x="91" y="1389"/>
                    <a:pt x="193" y="1389"/>
                  </a:cubicBezTo>
                  <a:cubicBezTo>
                    <a:pt x="196" y="1389"/>
                    <a:pt x="199" y="1389"/>
                    <a:pt x="202" y="1389"/>
                  </a:cubicBezTo>
                  <a:lnTo>
                    <a:pt x="2767" y="1389"/>
                  </a:lnTo>
                  <a:cubicBezTo>
                    <a:pt x="2770" y="1389"/>
                    <a:pt x="2773" y="1389"/>
                    <a:pt x="2776" y="1389"/>
                  </a:cubicBezTo>
                  <a:cubicBezTo>
                    <a:pt x="2878" y="1389"/>
                    <a:pt x="2965" y="1309"/>
                    <a:pt x="2969" y="1206"/>
                  </a:cubicBezTo>
                  <a:lnTo>
                    <a:pt x="2969" y="394"/>
                  </a:lnTo>
                  <a:cubicBezTo>
                    <a:pt x="2969" y="178"/>
                    <a:pt x="2767" y="1"/>
                    <a:pt x="2527" y="1"/>
                  </a:cubicBezTo>
                  <a:close/>
                </a:path>
              </a:pathLst>
            </a:custGeom>
            <a:solidFill>
              <a:srgbClr val="A2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06;p70">
              <a:extLst>
                <a:ext uri="{FF2B5EF4-FFF2-40B4-BE49-F238E27FC236}">
                  <a16:creationId xmlns:a16="http://schemas.microsoft.com/office/drawing/2014/main" id="{0C6CDDEA-9899-ED48-B1C9-CEF3AE12E21A}"/>
                </a:ext>
              </a:extLst>
            </p:cNvPr>
            <p:cNvSpPr/>
            <p:nvPr/>
          </p:nvSpPr>
          <p:spPr>
            <a:xfrm>
              <a:off x="1400614" y="3386304"/>
              <a:ext cx="34872" cy="36390"/>
            </a:xfrm>
            <a:custGeom>
              <a:avLst/>
              <a:gdLst/>
              <a:ahLst/>
              <a:cxnLst/>
              <a:rect l="l" t="t" r="r" b="b"/>
              <a:pathLst>
                <a:path w="1332" h="1390" extrusionOk="0">
                  <a:moveTo>
                    <a:pt x="236" y="1389"/>
                  </a:moveTo>
                  <a:cubicBezTo>
                    <a:pt x="239" y="1389"/>
                    <a:pt x="242" y="1389"/>
                    <a:pt x="245" y="1389"/>
                  </a:cubicBezTo>
                  <a:cubicBezTo>
                    <a:pt x="248" y="1389"/>
                    <a:pt x="251" y="1389"/>
                    <a:pt x="254" y="1389"/>
                  </a:cubicBezTo>
                  <a:close/>
                  <a:moveTo>
                    <a:pt x="1" y="1"/>
                  </a:moveTo>
                  <a:cubicBezTo>
                    <a:pt x="241" y="1"/>
                    <a:pt x="443" y="183"/>
                    <a:pt x="443" y="399"/>
                  </a:cubicBezTo>
                  <a:lnTo>
                    <a:pt x="443" y="1211"/>
                  </a:lnTo>
                  <a:cubicBezTo>
                    <a:pt x="433" y="1307"/>
                    <a:pt x="352" y="1385"/>
                    <a:pt x="254" y="1389"/>
                  </a:cubicBezTo>
                  <a:lnTo>
                    <a:pt x="1129" y="1389"/>
                  </a:lnTo>
                  <a:cubicBezTo>
                    <a:pt x="1132" y="1389"/>
                    <a:pt x="1135" y="1389"/>
                    <a:pt x="1138" y="1389"/>
                  </a:cubicBezTo>
                  <a:cubicBezTo>
                    <a:pt x="1240" y="1389"/>
                    <a:pt x="1322" y="1309"/>
                    <a:pt x="1331" y="1211"/>
                  </a:cubicBezTo>
                  <a:lnTo>
                    <a:pt x="1331" y="395"/>
                  </a:lnTo>
                  <a:cubicBezTo>
                    <a:pt x="1331" y="178"/>
                    <a:pt x="1134" y="1"/>
                    <a:pt x="889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07;p70">
              <a:extLst>
                <a:ext uri="{FF2B5EF4-FFF2-40B4-BE49-F238E27FC236}">
                  <a16:creationId xmlns:a16="http://schemas.microsoft.com/office/drawing/2014/main" id="{9AD7733E-94E5-404C-A63B-DF6594E26233}"/>
                </a:ext>
              </a:extLst>
            </p:cNvPr>
            <p:cNvSpPr/>
            <p:nvPr/>
          </p:nvSpPr>
          <p:spPr>
            <a:xfrm>
              <a:off x="1323907" y="3389917"/>
              <a:ext cx="281854" cy="329214"/>
            </a:xfrm>
            <a:custGeom>
              <a:avLst/>
              <a:gdLst/>
              <a:ahLst/>
              <a:cxnLst/>
              <a:rect l="l" t="t" r="r" b="b"/>
              <a:pathLst>
                <a:path w="10766" h="12575" extrusionOk="0">
                  <a:moveTo>
                    <a:pt x="8199" y="1"/>
                  </a:moveTo>
                  <a:cubicBezTo>
                    <a:pt x="7939" y="1"/>
                    <a:pt x="7940" y="406"/>
                    <a:pt x="8203" y="406"/>
                  </a:cubicBezTo>
                  <a:cubicBezTo>
                    <a:pt x="8210" y="406"/>
                    <a:pt x="8217" y="406"/>
                    <a:pt x="8225" y="406"/>
                  </a:cubicBezTo>
                  <a:lnTo>
                    <a:pt x="9209" y="406"/>
                  </a:lnTo>
                  <a:cubicBezTo>
                    <a:pt x="9215" y="405"/>
                    <a:pt x="9221" y="405"/>
                    <a:pt x="9226" y="405"/>
                  </a:cubicBezTo>
                  <a:cubicBezTo>
                    <a:pt x="9334" y="405"/>
                    <a:pt x="9426" y="493"/>
                    <a:pt x="9430" y="603"/>
                  </a:cubicBezTo>
                  <a:lnTo>
                    <a:pt x="9430" y="10840"/>
                  </a:lnTo>
                  <a:cubicBezTo>
                    <a:pt x="9426" y="10950"/>
                    <a:pt x="9334" y="11038"/>
                    <a:pt x="9226" y="11038"/>
                  </a:cubicBezTo>
                  <a:cubicBezTo>
                    <a:pt x="9221" y="11038"/>
                    <a:pt x="9215" y="11037"/>
                    <a:pt x="9209" y="11037"/>
                  </a:cubicBezTo>
                  <a:lnTo>
                    <a:pt x="668" y="11037"/>
                  </a:lnTo>
                  <a:cubicBezTo>
                    <a:pt x="662" y="11037"/>
                    <a:pt x="656" y="11038"/>
                    <a:pt x="651" y="11038"/>
                  </a:cubicBezTo>
                  <a:cubicBezTo>
                    <a:pt x="539" y="11038"/>
                    <a:pt x="451" y="10950"/>
                    <a:pt x="442" y="10840"/>
                  </a:cubicBezTo>
                  <a:lnTo>
                    <a:pt x="442" y="10018"/>
                  </a:lnTo>
                  <a:cubicBezTo>
                    <a:pt x="430" y="9884"/>
                    <a:pt x="326" y="9817"/>
                    <a:pt x="221" y="9817"/>
                  </a:cubicBezTo>
                  <a:cubicBezTo>
                    <a:pt x="117" y="9817"/>
                    <a:pt x="12" y="9884"/>
                    <a:pt x="0" y="10018"/>
                  </a:cubicBezTo>
                  <a:lnTo>
                    <a:pt x="0" y="10835"/>
                  </a:lnTo>
                  <a:cubicBezTo>
                    <a:pt x="0" y="11167"/>
                    <a:pt x="298" y="11436"/>
                    <a:pt x="668" y="11436"/>
                  </a:cubicBezTo>
                  <a:lnTo>
                    <a:pt x="889" y="11436"/>
                  </a:lnTo>
                  <a:lnTo>
                    <a:pt x="889" y="11974"/>
                  </a:lnTo>
                  <a:cubicBezTo>
                    <a:pt x="889" y="12305"/>
                    <a:pt x="1191" y="12574"/>
                    <a:pt x="1557" y="12574"/>
                  </a:cubicBezTo>
                  <a:lnTo>
                    <a:pt x="10098" y="12574"/>
                  </a:lnTo>
                  <a:cubicBezTo>
                    <a:pt x="10468" y="12574"/>
                    <a:pt x="10766" y="12300"/>
                    <a:pt x="10766" y="11974"/>
                  </a:cubicBezTo>
                  <a:lnTo>
                    <a:pt x="10766" y="11714"/>
                  </a:lnTo>
                  <a:cubicBezTo>
                    <a:pt x="10754" y="11580"/>
                    <a:pt x="10649" y="11512"/>
                    <a:pt x="10545" y="11512"/>
                  </a:cubicBezTo>
                  <a:cubicBezTo>
                    <a:pt x="10440" y="11512"/>
                    <a:pt x="10336" y="11580"/>
                    <a:pt x="10324" y="11714"/>
                  </a:cubicBezTo>
                  <a:lnTo>
                    <a:pt x="10324" y="11974"/>
                  </a:lnTo>
                  <a:cubicBezTo>
                    <a:pt x="10315" y="12086"/>
                    <a:pt x="10223" y="12176"/>
                    <a:pt x="10107" y="12176"/>
                  </a:cubicBezTo>
                  <a:cubicBezTo>
                    <a:pt x="10104" y="12176"/>
                    <a:pt x="10101" y="12176"/>
                    <a:pt x="10098" y="12175"/>
                  </a:cubicBezTo>
                  <a:lnTo>
                    <a:pt x="1557" y="12175"/>
                  </a:lnTo>
                  <a:cubicBezTo>
                    <a:pt x="1554" y="12176"/>
                    <a:pt x="1551" y="12176"/>
                    <a:pt x="1548" y="12176"/>
                  </a:cubicBezTo>
                  <a:cubicBezTo>
                    <a:pt x="1436" y="12176"/>
                    <a:pt x="1340" y="12086"/>
                    <a:pt x="1336" y="11974"/>
                  </a:cubicBezTo>
                  <a:lnTo>
                    <a:pt x="1336" y="11436"/>
                  </a:lnTo>
                  <a:lnTo>
                    <a:pt x="9209" y="11436"/>
                  </a:lnTo>
                  <a:cubicBezTo>
                    <a:pt x="9579" y="11436"/>
                    <a:pt x="9877" y="11167"/>
                    <a:pt x="9877" y="10835"/>
                  </a:cubicBezTo>
                  <a:lnTo>
                    <a:pt x="9877" y="1539"/>
                  </a:lnTo>
                  <a:lnTo>
                    <a:pt x="10098" y="1539"/>
                  </a:lnTo>
                  <a:cubicBezTo>
                    <a:pt x="10101" y="1539"/>
                    <a:pt x="10105" y="1539"/>
                    <a:pt x="10108" y="1539"/>
                  </a:cubicBezTo>
                  <a:cubicBezTo>
                    <a:pt x="10223" y="1539"/>
                    <a:pt x="10315" y="1624"/>
                    <a:pt x="10324" y="1741"/>
                  </a:cubicBezTo>
                  <a:lnTo>
                    <a:pt x="10324" y="10854"/>
                  </a:lnTo>
                  <a:cubicBezTo>
                    <a:pt x="10329" y="10967"/>
                    <a:pt x="10424" y="11051"/>
                    <a:pt x="10536" y="11051"/>
                  </a:cubicBezTo>
                  <a:cubicBezTo>
                    <a:pt x="10539" y="11051"/>
                    <a:pt x="10542" y="11051"/>
                    <a:pt x="10545" y="11051"/>
                  </a:cubicBezTo>
                  <a:cubicBezTo>
                    <a:pt x="10548" y="11051"/>
                    <a:pt x="10551" y="11051"/>
                    <a:pt x="10554" y="11051"/>
                  </a:cubicBezTo>
                  <a:cubicBezTo>
                    <a:pt x="10666" y="11051"/>
                    <a:pt x="10761" y="10966"/>
                    <a:pt x="10766" y="10850"/>
                  </a:cubicBezTo>
                  <a:lnTo>
                    <a:pt x="10766" y="1736"/>
                  </a:lnTo>
                  <a:cubicBezTo>
                    <a:pt x="10766" y="1405"/>
                    <a:pt x="10468" y="1136"/>
                    <a:pt x="10098" y="1136"/>
                  </a:cubicBezTo>
                  <a:lnTo>
                    <a:pt x="9877" y="1136"/>
                  </a:lnTo>
                  <a:lnTo>
                    <a:pt x="9877" y="603"/>
                  </a:lnTo>
                  <a:cubicBezTo>
                    <a:pt x="9877" y="271"/>
                    <a:pt x="9575" y="2"/>
                    <a:pt x="9209" y="2"/>
                  </a:cubicBezTo>
                  <a:lnTo>
                    <a:pt x="8225" y="2"/>
                  </a:lnTo>
                  <a:cubicBezTo>
                    <a:pt x="8216" y="1"/>
                    <a:pt x="8207" y="1"/>
                    <a:pt x="819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08;p70">
              <a:extLst>
                <a:ext uri="{FF2B5EF4-FFF2-40B4-BE49-F238E27FC236}">
                  <a16:creationId xmlns:a16="http://schemas.microsoft.com/office/drawing/2014/main" id="{1BFD7371-5269-AE45-A417-3751161A60C6}"/>
                </a:ext>
              </a:extLst>
            </p:cNvPr>
            <p:cNvSpPr/>
            <p:nvPr/>
          </p:nvSpPr>
          <p:spPr>
            <a:xfrm>
              <a:off x="1323907" y="3359888"/>
              <a:ext cx="196219" cy="274471"/>
            </a:xfrm>
            <a:custGeom>
              <a:avLst/>
              <a:gdLst/>
              <a:ahLst/>
              <a:cxnLst/>
              <a:rect l="l" t="t" r="r" b="b"/>
              <a:pathLst>
                <a:path w="7495" h="10484" extrusionOk="0">
                  <a:moveTo>
                    <a:pt x="3069" y="409"/>
                  </a:moveTo>
                  <a:cubicBezTo>
                    <a:pt x="3142" y="409"/>
                    <a:pt x="3205" y="470"/>
                    <a:pt x="3209" y="544"/>
                  </a:cubicBezTo>
                  <a:lnTo>
                    <a:pt x="3209" y="813"/>
                  </a:lnTo>
                  <a:lnTo>
                    <a:pt x="2344" y="813"/>
                  </a:lnTo>
                  <a:lnTo>
                    <a:pt x="2344" y="544"/>
                  </a:lnTo>
                  <a:lnTo>
                    <a:pt x="2349" y="544"/>
                  </a:lnTo>
                  <a:cubicBezTo>
                    <a:pt x="2354" y="470"/>
                    <a:pt x="2417" y="409"/>
                    <a:pt x="2490" y="409"/>
                  </a:cubicBezTo>
                  <a:cubicBezTo>
                    <a:pt x="2493" y="409"/>
                    <a:pt x="2495" y="409"/>
                    <a:pt x="2498" y="409"/>
                  </a:cubicBezTo>
                  <a:lnTo>
                    <a:pt x="3060" y="409"/>
                  </a:lnTo>
                  <a:cubicBezTo>
                    <a:pt x="3063" y="409"/>
                    <a:pt x="3066" y="409"/>
                    <a:pt x="3069" y="409"/>
                  </a:cubicBezTo>
                  <a:close/>
                  <a:moveTo>
                    <a:pt x="3833" y="1211"/>
                  </a:moveTo>
                  <a:cubicBezTo>
                    <a:pt x="3940" y="1211"/>
                    <a:pt x="4031" y="1296"/>
                    <a:pt x="4040" y="1408"/>
                  </a:cubicBezTo>
                  <a:lnTo>
                    <a:pt x="4040" y="2201"/>
                  </a:lnTo>
                  <a:lnTo>
                    <a:pt x="1518" y="2201"/>
                  </a:lnTo>
                  <a:lnTo>
                    <a:pt x="1518" y="1408"/>
                  </a:lnTo>
                  <a:cubicBezTo>
                    <a:pt x="1523" y="1296"/>
                    <a:pt x="1614" y="1211"/>
                    <a:pt x="1725" y="1211"/>
                  </a:cubicBezTo>
                  <a:cubicBezTo>
                    <a:pt x="1728" y="1211"/>
                    <a:pt x="1731" y="1211"/>
                    <a:pt x="1734" y="1211"/>
                  </a:cubicBezTo>
                  <a:lnTo>
                    <a:pt x="3824" y="1211"/>
                  </a:lnTo>
                  <a:cubicBezTo>
                    <a:pt x="3827" y="1211"/>
                    <a:pt x="3830" y="1211"/>
                    <a:pt x="3833" y="1211"/>
                  </a:cubicBezTo>
                  <a:close/>
                  <a:moveTo>
                    <a:pt x="2498" y="1"/>
                  </a:moveTo>
                  <a:cubicBezTo>
                    <a:pt x="2167" y="1"/>
                    <a:pt x="1902" y="241"/>
                    <a:pt x="1902" y="539"/>
                  </a:cubicBezTo>
                  <a:lnTo>
                    <a:pt x="1902" y="808"/>
                  </a:lnTo>
                  <a:lnTo>
                    <a:pt x="1734" y="808"/>
                  </a:lnTo>
                  <a:cubicBezTo>
                    <a:pt x="1730" y="808"/>
                    <a:pt x="1725" y="808"/>
                    <a:pt x="1721" y="808"/>
                  </a:cubicBezTo>
                  <a:cubicBezTo>
                    <a:pt x="1481" y="808"/>
                    <a:pt x="1261" y="932"/>
                    <a:pt x="1139" y="1144"/>
                  </a:cubicBezTo>
                  <a:lnTo>
                    <a:pt x="668" y="1144"/>
                  </a:lnTo>
                  <a:cubicBezTo>
                    <a:pt x="298" y="1144"/>
                    <a:pt x="0" y="1413"/>
                    <a:pt x="0" y="1745"/>
                  </a:cubicBezTo>
                  <a:lnTo>
                    <a:pt x="0" y="10281"/>
                  </a:lnTo>
                  <a:cubicBezTo>
                    <a:pt x="5" y="10398"/>
                    <a:pt x="100" y="10483"/>
                    <a:pt x="212" y="10483"/>
                  </a:cubicBezTo>
                  <a:cubicBezTo>
                    <a:pt x="215" y="10483"/>
                    <a:pt x="218" y="10483"/>
                    <a:pt x="221" y="10483"/>
                  </a:cubicBezTo>
                  <a:lnTo>
                    <a:pt x="226" y="10483"/>
                  </a:lnTo>
                  <a:cubicBezTo>
                    <a:pt x="229" y="10483"/>
                    <a:pt x="232" y="10483"/>
                    <a:pt x="235" y="10483"/>
                  </a:cubicBezTo>
                  <a:cubicBezTo>
                    <a:pt x="346" y="10483"/>
                    <a:pt x="442" y="10398"/>
                    <a:pt x="447" y="10281"/>
                  </a:cubicBezTo>
                  <a:lnTo>
                    <a:pt x="447" y="1750"/>
                  </a:lnTo>
                  <a:cubicBezTo>
                    <a:pt x="451" y="1635"/>
                    <a:pt x="543" y="1547"/>
                    <a:pt x="651" y="1547"/>
                  </a:cubicBezTo>
                  <a:cubicBezTo>
                    <a:pt x="657" y="1547"/>
                    <a:pt x="662" y="1547"/>
                    <a:pt x="668" y="1548"/>
                  </a:cubicBezTo>
                  <a:lnTo>
                    <a:pt x="1071" y="1548"/>
                  </a:lnTo>
                  <a:lnTo>
                    <a:pt x="1071" y="2220"/>
                  </a:lnTo>
                  <a:cubicBezTo>
                    <a:pt x="1071" y="2432"/>
                    <a:pt x="1264" y="2600"/>
                    <a:pt x="1499" y="2600"/>
                  </a:cubicBezTo>
                  <a:lnTo>
                    <a:pt x="4059" y="2600"/>
                  </a:lnTo>
                  <a:cubicBezTo>
                    <a:pt x="4295" y="2600"/>
                    <a:pt x="4487" y="2432"/>
                    <a:pt x="4487" y="2220"/>
                  </a:cubicBezTo>
                  <a:lnTo>
                    <a:pt x="4487" y="1543"/>
                  </a:lnTo>
                  <a:lnTo>
                    <a:pt x="7273" y="1543"/>
                  </a:lnTo>
                  <a:cubicBezTo>
                    <a:pt x="7279" y="1543"/>
                    <a:pt x="7285" y="1544"/>
                    <a:pt x="7291" y="1544"/>
                  </a:cubicBezTo>
                  <a:cubicBezTo>
                    <a:pt x="7403" y="1544"/>
                    <a:pt x="7494" y="1455"/>
                    <a:pt x="7494" y="1341"/>
                  </a:cubicBezTo>
                  <a:cubicBezTo>
                    <a:pt x="7494" y="1234"/>
                    <a:pt x="7407" y="1143"/>
                    <a:pt x="7297" y="1143"/>
                  </a:cubicBezTo>
                  <a:cubicBezTo>
                    <a:pt x="7289" y="1143"/>
                    <a:pt x="7281" y="1143"/>
                    <a:pt x="7273" y="1144"/>
                  </a:cubicBezTo>
                  <a:lnTo>
                    <a:pt x="4415" y="1144"/>
                  </a:lnTo>
                  <a:cubicBezTo>
                    <a:pt x="4292" y="932"/>
                    <a:pt x="4073" y="808"/>
                    <a:pt x="3833" y="808"/>
                  </a:cubicBezTo>
                  <a:cubicBezTo>
                    <a:pt x="3828" y="808"/>
                    <a:pt x="3824" y="808"/>
                    <a:pt x="3819" y="808"/>
                  </a:cubicBezTo>
                  <a:lnTo>
                    <a:pt x="3651" y="808"/>
                  </a:lnTo>
                  <a:lnTo>
                    <a:pt x="3651" y="539"/>
                  </a:lnTo>
                  <a:cubicBezTo>
                    <a:pt x="3651" y="246"/>
                    <a:pt x="3387" y="1"/>
                    <a:pt x="305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09;p70">
              <a:extLst>
                <a:ext uri="{FF2B5EF4-FFF2-40B4-BE49-F238E27FC236}">
                  <a16:creationId xmlns:a16="http://schemas.microsoft.com/office/drawing/2014/main" id="{76971AB2-3F46-F645-A692-9448B139166B}"/>
                </a:ext>
              </a:extLst>
            </p:cNvPr>
            <p:cNvSpPr/>
            <p:nvPr/>
          </p:nvSpPr>
          <p:spPr>
            <a:xfrm>
              <a:off x="1436690" y="3477070"/>
              <a:ext cx="106579" cy="10681"/>
            </a:xfrm>
            <a:custGeom>
              <a:avLst/>
              <a:gdLst/>
              <a:ahLst/>
              <a:cxnLst/>
              <a:rect l="l" t="t" r="r" b="b"/>
              <a:pathLst>
                <a:path w="4071" h="408" extrusionOk="0">
                  <a:moveTo>
                    <a:pt x="263" y="1"/>
                  </a:moveTo>
                  <a:cubicBezTo>
                    <a:pt x="0" y="1"/>
                    <a:pt x="0" y="407"/>
                    <a:pt x="263" y="407"/>
                  </a:cubicBezTo>
                  <a:cubicBezTo>
                    <a:pt x="272" y="407"/>
                    <a:pt x="281" y="407"/>
                    <a:pt x="290" y="406"/>
                  </a:cubicBezTo>
                  <a:lnTo>
                    <a:pt x="3849" y="406"/>
                  </a:lnTo>
                  <a:cubicBezTo>
                    <a:pt x="3855" y="406"/>
                    <a:pt x="3861" y="406"/>
                    <a:pt x="3866" y="406"/>
                  </a:cubicBezTo>
                  <a:cubicBezTo>
                    <a:pt x="3975" y="406"/>
                    <a:pt x="4070" y="318"/>
                    <a:pt x="4070" y="204"/>
                  </a:cubicBezTo>
                  <a:cubicBezTo>
                    <a:pt x="4070" y="90"/>
                    <a:pt x="3975" y="2"/>
                    <a:pt x="3866" y="2"/>
                  </a:cubicBezTo>
                  <a:cubicBezTo>
                    <a:pt x="3861" y="2"/>
                    <a:pt x="3855" y="2"/>
                    <a:pt x="3849" y="2"/>
                  </a:cubicBezTo>
                  <a:lnTo>
                    <a:pt x="290" y="2"/>
                  </a:lnTo>
                  <a:cubicBezTo>
                    <a:pt x="281" y="1"/>
                    <a:pt x="272" y="1"/>
                    <a:pt x="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10;p70">
              <a:extLst>
                <a:ext uri="{FF2B5EF4-FFF2-40B4-BE49-F238E27FC236}">
                  <a16:creationId xmlns:a16="http://schemas.microsoft.com/office/drawing/2014/main" id="{9B76537D-FA33-6946-A982-FE04E5435210}"/>
                </a:ext>
              </a:extLst>
            </p:cNvPr>
            <p:cNvSpPr/>
            <p:nvPr/>
          </p:nvSpPr>
          <p:spPr>
            <a:xfrm>
              <a:off x="1436690" y="3499585"/>
              <a:ext cx="106579" cy="10551"/>
            </a:xfrm>
            <a:custGeom>
              <a:avLst/>
              <a:gdLst/>
              <a:ahLst/>
              <a:cxnLst/>
              <a:rect l="l" t="t" r="r" b="b"/>
              <a:pathLst>
                <a:path w="4071" h="403" extrusionOk="0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7" y="402"/>
                    <a:pt x="3865" y="402"/>
                    <a:pt x="3872" y="402"/>
                  </a:cubicBezTo>
                  <a:cubicBezTo>
                    <a:pt x="3978" y="402"/>
                    <a:pt x="4070" y="311"/>
                    <a:pt x="4070" y="204"/>
                  </a:cubicBezTo>
                  <a:cubicBezTo>
                    <a:pt x="4070" y="92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11;p70">
              <a:extLst>
                <a:ext uri="{FF2B5EF4-FFF2-40B4-BE49-F238E27FC236}">
                  <a16:creationId xmlns:a16="http://schemas.microsoft.com/office/drawing/2014/main" id="{EA002D04-EF20-E440-97B7-AA3771671C5A}"/>
                </a:ext>
              </a:extLst>
            </p:cNvPr>
            <p:cNvSpPr/>
            <p:nvPr/>
          </p:nvSpPr>
          <p:spPr>
            <a:xfrm>
              <a:off x="1436690" y="3545112"/>
              <a:ext cx="106579" cy="10681"/>
            </a:xfrm>
            <a:custGeom>
              <a:avLst/>
              <a:gdLst/>
              <a:ahLst/>
              <a:cxnLst/>
              <a:rect l="l" t="t" r="r" b="b"/>
              <a:pathLst>
                <a:path w="4071" h="408" extrusionOk="0">
                  <a:moveTo>
                    <a:pt x="263" y="1"/>
                  </a:moveTo>
                  <a:cubicBezTo>
                    <a:pt x="0" y="1"/>
                    <a:pt x="0" y="407"/>
                    <a:pt x="263" y="407"/>
                  </a:cubicBezTo>
                  <a:cubicBezTo>
                    <a:pt x="272" y="407"/>
                    <a:pt x="281" y="407"/>
                    <a:pt x="290" y="406"/>
                  </a:cubicBezTo>
                  <a:lnTo>
                    <a:pt x="3849" y="406"/>
                  </a:lnTo>
                  <a:cubicBezTo>
                    <a:pt x="3855" y="406"/>
                    <a:pt x="3861" y="406"/>
                    <a:pt x="3866" y="406"/>
                  </a:cubicBezTo>
                  <a:cubicBezTo>
                    <a:pt x="3975" y="406"/>
                    <a:pt x="4070" y="318"/>
                    <a:pt x="4070" y="204"/>
                  </a:cubicBezTo>
                  <a:cubicBezTo>
                    <a:pt x="4070" y="90"/>
                    <a:pt x="3975" y="1"/>
                    <a:pt x="3866" y="1"/>
                  </a:cubicBezTo>
                  <a:cubicBezTo>
                    <a:pt x="3861" y="1"/>
                    <a:pt x="3855" y="2"/>
                    <a:pt x="3849" y="2"/>
                  </a:cubicBezTo>
                  <a:lnTo>
                    <a:pt x="290" y="2"/>
                  </a:lnTo>
                  <a:cubicBezTo>
                    <a:pt x="281" y="1"/>
                    <a:pt x="272" y="1"/>
                    <a:pt x="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12;p70">
              <a:extLst>
                <a:ext uri="{FF2B5EF4-FFF2-40B4-BE49-F238E27FC236}">
                  <a16:creationId xmlns:a16="http://schemas.microsoft.com/office/drawing/2014/main" id="{404869E6-4317-8D4D-ABF9-7FBCA4AF9CDB}"/>
                </a:ext>
              </a:extLst>
            </p:cNvPr>
            <p:cNvSpPr/>
            <p:nvPr/>
          </p:nvSpPr>
          <p:spPr>
            <a:xfrm>
              <a:off x="1436690" y="3567626"/>
              <a:ext cx="106579" cy="10551"/>
            </a:xfrm>
            <a:custGeom>
              <a:avLst/>
              <a:gdLst/>
              <a:ahLst/>
              <a:cxnLst/>
              <a:rect l="l" t="t" r="r" b="b"/>
              <a:pathLst>
                <a:path w="4071" h="403" extrusionOk="0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7" y="402"/>
                    <a:pt x="3865" y="402"/>
                    <a:pt x="3872" y="402"/>
                  </a:cubicBezTo>
                  <a:cubicBezTo>
                    <a:pt x="3978" y="402"/>
                    <a:pt x="4070" y="311"/>
                    <a:pt x="4070" y="199"/>
                  </a:cubicBezTo>
                  <a:cubicBezTo>
                    <a:pt x="4070" y="92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13;p70">
              <a:extLst>
                <a:ext uri="{FF2B5EF4-FFF2-40B4-BE49-F238E27FC236}">
                  <a16:creationId xmlns:a16="http://schemas.microsoft.com/office/drawing/2014/main" id="{F810C7C8-5FBC-E347-AF77-F6241D7472B4}"/>
                </a:ext>
              </a:extLst>
            </p:cNvPr>
            <p:cNvSpPr/>
            <p:nvPr/>
          </p:nvSpPr>
          <p:spPr>
            <a:xfrm>
              <a:off x="1436664" y="3613153"/>
              <a:ext cx="106605" cy="10655"/>
            </a:xfrm>
            <a:custGeom>
              <a:avLst/>
              <a:gdLst/>
              <a:ahLst/>
              <a:cxnLst/>
              <a:rect l="l" t="t" r="r" b="b"/>
              <a:pathLst>
                <a:path w="4072" h="407" extrusionOk="0">
                  <a:moveTo>
                    <a:pt x="264" y="1"/>
                  </a:moveTo>
                  <a:cubicBezTo>
                    <a:pt x="0" y="1"/>
                    <a:pt x="2" y="407"/>
                    <a:pt x="268" y="407"/>
                  </a:cubicBezTo>
                  <a:cubicBezTo>
                    <a:pt x="275" y="407"/>
                    <a:pt x="283" y="406"/>
                    <a:pt x="291" y="406"/>
                  </a:cubicBezTo>
                  <a:lnTo>
                    <a:pt x="3850" y="406"/>
                  </a:lnTo>
                  <a:cubicBezTo>
                    <a:pt x="3856" y="406"/>
                    <a:pt x="3862" y="406"/>
                    <a:pt x="3867" y="406"/>
                  </a:cubicBezTo>
                  <a:cubicBezTo>
                    <a:pt x="3976" y="406"/>
                    <a:pt x="4071" y="318"/>
                    <a:pt x="4071" y="204"/>
                  </a:cubicBezTo>
                  <a:cubicBezTo>
                    <a:pt x="4071" y="90"/>
                    <a:pt x="3976" y="1"/>
                    <a:pt x="3867" y="1"/>
                  </a:cubicBezTo>
                  <a:cubicBezTo>
                    <a:pt x="3862" y="1"/>
                    <a:pt x="3856" y="2"/>
                    <a:pt x="3850" y="2"/>
                  </a:cubicBezTo>
                  <a:lnTo>
                    <a:pt x="291" y="2"/>
                  </a:lnTo>
                  <a:cubicBezTo>
                    <a:pt x="281" y="1"/>
                    <a:pt x="273" y="1"/>
                    <a:pt x="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14;p70">
              <a:extLst>
                <a:ext uri="{FF2B5EF4-FFF2-40B4-BE49-F238E27FC236}">
                  <a16:creationId xmlns:a16="http://schemas.microsoft.com/office/drawing/2014/main" id="{FCC43EAC-B500-DA42-84BF-B3181EA260DE}"/>
                </a:ext>
              </a:extLst>
            </p:cNvPr>
            <p:cNvSpPr/>
            <p:nvPr/>
          </p:nvSpPr>
          <p:spPr>
            <a:xfrm>
              <a:off x="1436690" y="3635668"/>
              <a:ext cx="106579" cy="10551"/>
            </a:xfrm>
            <a:custGeom>
              <a:avLst/>
              <a:gdLst/>
              <a:ahLst/>
              <a:cxnLst/>
              <a:rect l="l" t="t" r="r" b="b"/>
              <a:pathLst>
                <a:path w="4071" h="403" extrusionOk="0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5" y="401"/>
                    <a:pt x="3861" y="402"/>
                    <a:pt x="3866" y="402"/>
                  </a:cubicBezTo>
                  <a:cubicBezTo>
                    <a:pt x="3975" y="402"/>
                    <a:pt x="4070" y="313"/>
                    <a:pt x="4070" y="199"/>
                  </a:cubicBezTo>
                  <a:cubicBezTo>
                    <a:pt x="4070" y="91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15;p70">
              <a:extLst>
                <a:ext uri="{FF2B5EF4-FFF2-40B4-BE49-F238E27FC236}">
                  <a16:creationId xmlns:a16="http://schemas.microsoft.com/office/drawing/2014/main" id="{67F225C8-7DD5-FF4A-B8BE-685990452B9F}"/>
                </a:ext>
              </a:extLst>
            </p:cNvPr>
            <p:cNvSpPr/>
            <p:nvPr/>
          </p:nvSpPr>
          <p:spPr>
            <a:xfrm>
              <a:off x="1363124" y="3467671"/>
              <a:ext cx="72859" cy="53748"/>
            </a:xfrm>
            <a:custGeom>
              <a:avLst/>
              <a:gdLst/>
              <a:ahLst/>
              <a:cxnLst/>
              <a:rect l="l" t="t" r="r" b="b"/>
              <a:pathLst>
                <a:path w="2783" h="2053" extrusionOk="0">
                  <a:moveTo>
                    <a:pt x="1778" y="443"/>
                  </a:moveTo>
                  <a:lnTo>
                    <a:pt x="1778" y="520"/>
                  </a:lnTo>
                  <a:lnTo>
                    <a:pt x="1336" y="861"/>
                  </a:lnTo>
                  <a:lnTo>
                    <a:pt x="1125" y="654"/>
                  </a:lnTo>
                  <a:cubicBezTo>
                    <a:pt x="1080" y="612"/>
                    <a:pt x="1022" y="590"/>
                    <a:pt x="963" y="590"/>
                  </a:cubicBezTo>
                  <a:cubicBezTo>
                    <a:pt x="910" y="590"/>
                    <a:pt x="856" y="608"/>
                    <a:pt x="813" y="645"/>
                  </a:cubicBezTo>
                  <a:cubicBezTo>
                    <a:pt x="722" y="717"/>
                    <a:pt x="717" y="851"/>
                    <a:pt x="798" y="928"/>
                  </a:cubicBezTo>
                  <a:lnTo>
                    <a:pt x="1154" y="1274"/>
                  </a:lnTo>
                  <a:cubicBezTo>
                    <a:pt x="1197" y="1317"/>
                    <a:pt x="1260" y="1341"/>
                    <a:pt x="1317" y="1341"/>
                  </a:cubicBezTo>
                  <a:cubicBezTo>
                    <a:pt x="1370" y="1341"/>
                    <a:pt x="1423" y="1327"/>
                    <a:pt x="1461" y="1293"/>
                  </a:cubicBezTo>
                  <a:lnTo>
                    <a:pt x="1778" y="1053"/>
                  </a:lnTo>
                  <a:lnTo>
                    <a:pt x="1778" y="1649"/>
                  </a:lnTo>
                  <a:lnTo>
                    <a:pt x="443" y="1649"/>
                  </a:lnTo>
                  <a:lnTo>
                    <a:pt x="443" y="443"/>
                  </a:lnTo>
                  <a:close/>
                  <a:moveTo>
                    <a:pt x="2534" y="1"/>
                  </a:moveTo>
                  <a:cubicBezTo>
                    <a:pt x="2484" y="1"/>
                    <a:pt x="2434" y="17"/>
                    <a:pt x="2393" y="49"/>
                  </a:cubicBezTo>
                  <a:lnTo>
                    <a:pt x="2187" y="207"/>
                  </a:lnTo>
                  <a:cubicBezTo>
                    <a:pt x="2120" y="102"/>
                    <a:pt x="2009" y="39"/>
                    <a:pt x="1884" y="39"/>
                  </a:cubicBezTo>
                  <a:lnTo>
                    <a:pt x="342" y="39"/>
                  </a:lnTo>
                  <a:cubicBezTo>
                    <a:pt x="339" y="39"/>
                    <a:pt x="336" y="39"/>
                    <a:pt x="333" y="39"/>
                  </a:cubicBezTo>
                  <a:cubicBezTo>
                    <a:pt x="154" y="39"/>
                    <a:pt x="10" y="172"/>
                    <a:pt x="1" y="352"/>
                  </a:cubicBezTo>
                  <a:lnTo>
                    <a:pt x="1" y="1745"/>
                  </a:lnTo>
                  <a:cubicBezTo>
                    <a:pt x="10" y="1919"/>
                    <a:pt x="154" y="2052"/>
                    <a:pt x="333" y="2052"/>
                  </a:cubicBezTo>
                  <a:cubicBezTo>
                    <a:pt x="336" y="2052"/>
                    <a:pt x="339" y="2052"/>
                    <a:pt x="342" y="2052"/>
                  </a:cubicBezTo>
                  <a:lnTo>
                    <a:pt x="1884" y="2052"/>
                  </a:lnTo>
                  <a:cubicBezTo>
                    <a:pt x="1887" y="2052"/>
                    <a:pt x="1890" y="2052"/>
                    <a:pt x="1893" y="2052"/>
                  </a:cubicBezTo>
                  <a:cubicBezTo>
                    <a:pt x="2067" y="2052"/>
                    <a:pt x="2216" y="1919"/>
                    <a:pt x="2225" y="1745"/>
                  </a:cubicBezTo>
                  <a:lnTo>
                    <a:pt x="2225" y="707"/>
                  </a:lnTo>
                  <a:lnTo>
                    <a:pt x="2682" y="356"/>
                  </a:lnTo>
                  <a:cubicBezTo>
                    <a:pt x="2773" y="289"/>
                    <a:pt x="2782" y="155"/>
                    <a:pt x="2706" y="73"/>
                  </a:cubicBezTo>
                  <a:cubicBezTo>
                    <a:pt x="2658" y="25"/>
                    <a:pt x="2595" y="1"/>
                    <a:pt x="25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16;p70">
              <a:extLst>
                <a:ext uri="{FF2B5EF4-FFF2-40B4-BE49-F238E27FC236}">
                  <a16:creationId xmlns:a16="http://schemas.microsoft.com/office/drawing/2014/main" id="{FAC66D6E-6585-EC43-B597-AA3120DFDB77}"/>
                </a:ext>
              </a:extLst>
            </p:cNvPr>
            <p:cNvSpPr/>
            <p:nvPr/>
          </p:nvSpPr>
          <p:spPr>
            <a:xfrm>
              <a:off x="1363124" y="3536184"/>
              <a:ext cx="72859" cy="53145"/>
            </a:xfrm>
            <a:custGeom>
              <a:avLst/>
              <a:gdLst/>
              <a:ahLst/>
              <a:cxnLst/>
              <a:rect l="l" t="t" r="r" b="b"/>
              <a:pathLst>
                <a:path w="2783" h="2030" extrusionOk="0">
                  <a:moveTo>
                    <a:pt x="1778" y="425"/>
                  </a:moveTo>
                  <a:lnTo>
                    <a:pt x="1778" y="521"/>
                  </a:lnTo>
                  <a:lnTo>
                    <a:pt x="1336" y="862"/>
                  </a:lnTo>
                  <a:lnTo>
                    <a:pt x="1125" y="655"/>
                  </a:lnTo>
                  <a:cubicBezTo>
                    <a:pt x="1080" y="613"/>
                    <a:pt x="1022" y="591"/>
                    <a:pt x="963" y="591"/>
                  </a:cubicBezTo>
                  <a:cubicBezTo>
                    <a:pt x="910" y="591"/>
                    <a:pt x="856" y="609"/>
                    <a:pt x="813" y="646"/>
                  </a:cubicBezTo>
                  <a:cubicBezTo>
                    <a:pt x="722" y="713"/>
                    <a:pt x="717" y="852"/>
                    <a:pt x="798" y="929"/>
                  </a:cubicBezTo>
                  <a:lnTo>
                    <a:pt x="1154" y="1275"/>
                  </a:lnTo>
                  <a:cubicBezTo>
                    <a:pt x="1197" y="1318"/>
                    <a:pt x="1260" y="1342"/>
                    <a:pt x="1317" y="1342"/>
                  </a:cubicBezTo>
                  <a:cubicBezTo>
                    <a:pt x="1370" y="1342"/>
                    <a:pt x="1423" y="1323"/>
                    <a:pt x="1461" y="1294"/>
                  </a:cubicBezTo>
                  <a:lnTo>
                    <a:pt x="1778" y="1054"/>
                  </a:lnTo>
                  <a:lnTo>
                    <a:pt x="1778" y="1631"/>
                  </a:lnTo>
                  <a:lnTo>
                    <a:pt x="443" y="1631"/>
                  </a:lnTo>
                  <a:lnTo>
                    <a:pt x="443" y="425"/>
                  </a:lnTo>
                  <a:close/>
                  <a:moveTo>
                    <a:pt x="2531" y="0"/>
                  </a:moveTo>
                  <a:cubicBezTo>
                    <a:pt x="2481" y="0"/>
                    <a:pt x="2431" y="16"/>
                    <a:pt x="2389" y="50"/>
                  </a:cubicBezTo>
                  <a:lnTo>
                    <a:pt x="2192" y="199"/>
                  </a:lnTo>
                  <a:cubicBezTo>
                    <a:pt x="2131" y="92"/>
                    <a:pt x="2017" y="21"/>
                    <a:pt x="1892" y="21"/>
                  </a:cubicBezTo>
                  <a:cubicBezTo>
                    <a:pt x="1887" y="21"/>
                    <a:pt x="1883" y="21"/>
                    <a:pt x="1879" y="21"/>
                  </a:cubicBezTo>
                  <a:lnTo>
                    <a:pt x="342" y="21"/>
                  </a:lnTo>
                  <a:cubicBezTo>
                    <a:pt x="336" y="21"/>
                    <a:pt x="330" y="21"/>
                    <a:pt x="324" y="21"/>
                  </a:cubicBezTo>
                  <a:cubicBezTo>
                    <a:pt x="150" y="21"/>
                    <a:pt x="10" y="157"/>
                    <a:pt x="1" y="329"/>
                  </a:cubicBezTo>
                  <a:lnTo>
                    <a:pt x="1" y="1722"/>
                  </a:lnTo>
                  <a:cubicBezTo>
                    <a:pt x="10" y="1894"/>
                    <a:pt x="150" y="2030"/>
                    <a:pt x="324" y="2030"/>
                  </a:cubicBezTo>
                  <a:cubicBezTo>
                    <a:pt x="330" y="2030"/>
                    <a:pt x="336" y="2030"/>
                    <a:pt x="342" y="2029"/>
                  </a:cubicBezTo>
                  <a:lnTo>
                    <a:pt x="1884" y="2029"/>
                  </a:lnTo>
                  <a:cubicBezTo>
                    <a:pt x="1890" y="2030"/>
                    <a:pt x="1896" y="2030"/>
                    <a:pt x="1901" y="2030"/>
                  </a:cubicBezTo>
                  <a:cubicBezTo>
                    <a:pt x="2072" y="2030"/>
                    <a:pt x="2216" y="1894"/>
                    <a:pt x="2225" y="1722"/>
                  </a:cubicBezTo>
                  <a:lnTo>
                    <a:pt x="2225" y="708"/>
                  </a:lnTo>
                  <a:lnTo>
                    <a:pt x="2682" y="358"/>
                  </a:lnTo>
                  <a:cubicBezTo>
                    <a:pt x="2773" y="290"/>
                    <a:pt x="2782" y="156"/>
                    <a:pt x="2706" y="74"/>
                  </a:cubicBezTo>
                  <a:cubicBezTo>
                    <a:pt x="2657" y="26"/>
                    <a:pt x="2594" y="0"/>
                    <a:pt x="253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17;p70">
              <a:extLst>
                <a:ext uri="{FF2B5EF4-FFF2-40B4-BE49-F238E27FC236}">
                  <a16:creationId xmlns:a16="http://schemas.microsoft.com/office/drawing/2014/main" id="{970A049C-B414-2E45-A31B-1F8BA848E542}"/>
                </a:ext>
              </a:extLst>
            </p:cNvPr>
            <p:cNvSpPr/>
            <p:nvPr/>
          </p:nvSpPr>
          <p:spPr>
            <a:xfrm>
              <a:off x="1363124" y="3604750"/>
              <a:ext cx="72859" cy="52753"/>
            </a:xfrm>
            <a:custGeom>
              <a:avLst/>
              <a:gdLst/>
              <a:ahLst/>
              <a:cxnLst/>
              <a:rect l="l" t="t" r="r" b="b"/>
              <a:pathLst>
                <a:path w="2783" h="2015" extrusionOk="0">
                  <a:moveTo>
                    <a:pt x="1778" y="405"/>
                  </a:moveTo>
                  <a:lnTo>
                    <a:pt x="1778" y="554"/>
                  </a:lnTo>
                  <a:lnTo>
                    <a:pt x="1336" y="890"/>
                  </a:lnTo>
                  <a:lnTo>
                    <a:pt x="1125" y="688"/>
                  </a:lnTo>
                  <a:cubicBezTo>
                    <a:pt x="1079" y="645"/>
                    <a:pt x="1020" y="623"/>
                    <a:pt x="960" y="623"/>
                  </a:cubicBezTo>
                  <a:cubicBezTo>
                    <a:pt x="908" y="623"/>
                    <a:pt x="856" y="640"/>
                    <a:pt x="813" y="674"/>
                  </a:cubicBezTo>
                  <a:cubicBezTo>
                    <a:pt x="722" y="746"/>
                    <a:pt x="717" y="880"/>
                    <a:pt x="798" y="957"/>
                  </a:cubicBezTo>
                  <a:lnTo>
                    <a:pt x="1154" y="1308"/>
                  </a:lnTo>
                  <a:cubicBezTo>
                    <a:pt x="1197" y="1351"/>
                    <a:pt x="1260" y="1370"/>
                    <a:pt x="1317" y="1370"/>
                  </a:cubicBezTo>
                  <a:cubicBezTo>
                    <a:pt x="1370" y="1370"/>
                    <a:pt x="1423" y="1356"/>
                    <a:pt x="1461" y="1322"/>
                  </a:cubicBezTo>
                  <a:lnTo>
                    <a:pt x="1778" y="1082"/>
                  </a:lnTo>
                  <a:lnTo>
                    <a:pt x="1778" y="1611"/>
                  </a:lnTo>
                  <a:lnTo>
                    <a:pt x="443" y="1611"/>
                  </a:lnTo>
                  <a:lnTo>
                    <a:pt x="443" y="405"/>
                  </a:lnTo>
                  <a:close/>
                  <a:moveTo>
                    <a:pt x="324" y="1"/>
                  </a:moveTo>
                  <a:cubicBezTo>
                    <a:pt x="150" y="1"/>
                    <a:pt x="10" y="137"/>
                    <a:pt x="1" y="309"/>
                  </a:cubicBezTo>
                  <a:lnTo>
                    <a:pt x="1" y="1702"/>
                  </a:lnTo>
                  <a:cubicBezTo>
                    <a:pt x="10" y="1881"/>
                    <a:pt x="154" y="2014"/>
                    <a:pt x="333" y="2014"/>
                  </a:cubicBezTo>
                  <a:cubicBezTo>
                    <a:pt x="336" y="2014"/>
                    <a:pt x="339" y="2014"/>
                    <a:pt x="342" y="2014"/>
                  </a:cubicBezTo>
                  <a:lnTo>
                    <a:pt x="1884" y="2014"/>
                  </a:lnTo>
                  <a:cubicBezTo>
                    <a:pt x="1887" y="2014"/>
                    <a:pt x="1890" y="2014"/>
                    <a:pt x="1893" y="2014"/>
                  </a:cubicBezTo>
                  <a:cubicBezTo>
                    <a:pt x="2067" y="2014"/>
                    <a:pt x="2216" y="1881"/>
                    <a:pt x="2225" y="1702"/>
                  </a:cubicBezTo>
                  <a:lnTo>
                    <a:pt x="2225" y="732"/>
                  </a:lnTo>
                  <a:lnTo>
                    <a:pt x="2682" y="381"/>
                  </a:lnTo>
                  <a:cubicBezTo>
                    <a:pt x="2773" y="314"/>
                    <a:pt x="2782" y="179"/>
                    <a:pt x="2706" y="97"/>
                  </a:cubicBezTo>
                  <a:cubicBezTo>
                    <a:pt x="2658" y="50"/>
                    <a:pt x="2595" y="25"/>
                    <a:pt x="2533" y="25"/>
                  </a:cubicBezTo>
                  <a:cubicBezTo>
                    <a:pt x="2482" y="25"/>
                    <a:pt x="2432" y="41"/>
                    <a:pt x="2389" y="73"/>
                  </a:cubicBezTo>
                  <a:lnTo>
                    <a:pt x="2389" y="78"/>
                  </a:lnTo>
                  <a:lnTo>
                    <a:pt x="2211" y="217"/>
                  </a:lnTo>
                  <a:cubicBezTo>
                    <a:pt x="2159" y="87"/>
                    <a:pt x="2035" y="1"/>
                    <a:pt x="1896" y="1"/>
                  </a:cubicBezTo>
                  <a:cubicBezTo>
                    <a:pt x="1892" y="1"/>
                    <a:pt x="1888" y="1"/>
                    <a:pt x="1884" y="1"/>
                  </a:cubicBezTo>
                  <a:lnTo>
                    <a:pt x="342" y="1"/>
                  </a:lnTo>
                  <a:cubicBezTo>
                    <a:pt x="336" y="1"/>
                    <a:pt x="330" y="1"/>
                    <a:pt x="32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5522;p67">
            <a:extLst>
              <a:ext uri="{FF2B5EF4-FFF2-40B4-BE49-F238E27FC236}">
                <a16:creationId xmlns:a16="http://schemas.microsoft.com/office/drawing/2014/main" id="{CCB1B6C8-DCCD-BB48-BEC3-D20D72559AE8}"/>
              </a:ext>
            </a:extLst>
          </p:cNvPr>
          <p:cNvGrpSpPr/>
          <p:nvPr/>
        </p:nvGrpSpPr>
        <p:grpSpPr>
          <a:xfrm>
            <a:off x="9044082" y="1944941"/>
            <a:ext cx="698104" cy="698208"/>
            <a:chOff x="2565073" y="2075876"/>
            <a:chExt cx="672482" cy="672518"/>
          </a:xfrm>
        </p:grpSpPr>
        <p:sp>
          <p:nvSpPr>
            <p:cNvPr id="47" name="Google Shape;5523;p67">
              <a:extLst>
                <a:ext uri="{FF2B5EF4-FFF2-40B4-BE49-F238E27FC236}">
                  <a16:creationId xmlns:a16="http://schemas.microsoft.com/office/drawing/2014/main" id="{9AAD1688-027E-6A40-9294-36C9CAB6C22A}"/>
                </a:ext>
              </a:extLst>
            </p:cNvPr>
            <p:cNvSpPr/>
            <p:nvPr/>
          </p:nvSpPr>
          <p:spPr>
            <a:xfrm>
              <a:off x="2642193" y="2530650"/>
              <a:ext cx="419588" cy="217743"/>
            </a:xfrm>
            <a:custGeom>
              <a:avLst/>
              <a:gdLst/>
              <a:ahLst/>
              <a:cxnLst/>
              <a:rect l="l" t="t" r="r" b="b"/>
              <a:pathLst>
                <a:path w="130611" h="67780" extrusionOk="0">
                  <a:moveTo>
                    <a:pt x="28498" y="0"/>
                  </a:moveTo>
                  <a:cubicBezTo>
                    <a:pt x="24484" y="0"/>
                    <a:pt x="20456" y="1023"/>
                    <a:pt x="16802" y="3132"/>
                  </a:cubicBezTo>
                  <a:lnTo>
                    <a:pt x="16191" y="3487"/>
                  </a:lnTo>
                  <a:cubicBezTo>
                    <a:pt x="1795" y="11796"/>
                    <a:pt x="1" y="31826"/>
                    <a:pt x="12628" y="42639"/>
                  </a:cubicBezTo>
                  <a:cubicBezTo>
                    <a:pt x="28340" y="56094"/>
                    <a:pt x="48088" y="64970"/>
                    <a:pt x="69808" y="67207"/>
                  </a:cubicBezTo>
                  <a:cubicBezTo>
                    <a:pt x="70015" y="67227"/>
                    <a:pt x="70217" y="67252"/>
                    <a:pt x="70419" y="67271"/>
                  </a:cubicBezTo>
                  <a:cubicBezTo>
                    <a:pt x="70804" y="67306"/>
                    <a:pt x="71188" y="67345"/>
                    <a:pt x="71572" y="67375"/>
                  </a:cubicBezTo>
                  <a:cubicBezTo>
                    <a:pt x="72080" y="67419"/>
                    <a:pt x="72588" y="67464"/>
                    <a:pt x="73100" y="67498"/>
                  </a:cubicBezTo>
                  <a:lnTo>
                    <a:pt x="73440" y="67523"/>
                  </a:lnTo>
                  <a:cubicBezTo>
                    <a:pt x="75877" y="67694"/>
                    <a:pt x="78323" y="67780"/>
                    <a:pt x="80773" y="67780"/>
                  </a:cubicBezTo>
                  <a:cubicBezTo>
                    <a:pt x="97672" y="67780"/>
                    <a:pt x="114788" y="63683"/>
                    <a:pt x="130611" y="55083"/>
                  </a:cubicBezTo>
                  <a:lnTo>
                    <a:pt x="106348" y="13068"/>
                  </a:lnTo>
                  <a:cubicBezTo>
                    <a:pt x="98422" y="17162"/>
                    <a:pt x="89641" y="19287"/>
                    <a:pt x="80747" y="19287"/>
                  </a:cubicBezTo>
                  <a:cubicBezTo>
                    <a:pt x="79675" y="19287"/>
                    <a:pt x="78601" y="19256"/>
                    <a:pt x="77526" y="19194"/>
                  </a:cubicBezTo>
                  <a:cubicBezTo>
                    <a:pt x="77220" y="19174"/>
                    <a:pt x="76910" y="19149"/>
                    <a:pt x="76599" y="19130"/>
                  </a:cubicBezTo>
                  <a:cubicBezTo>
                    <a:pt x="76072" y="19090"/>
                    <a:pt x="75545" y="19051"/>
                    <a:pt x="75017" y="18997"/>
                  </a:cubicBezTo>
                  <a:cubicBezTo>
                    <a:pt x="74943" y="18992"/>
                    <a:pt x="74865" y="18982"/>
                    <a:pt x="74791" y="18972"/>
                  </a:cubicBezTo>
                  <a:cubicBezTo>
                    <a:pt x="73347" y="18819"/>
                    <a:pt x="71908" y="18612"/>
                    <a:pt x="70478" y="18351"/>
                  </a:cubicBezTo>
                  <a:cubicBezTo>
                    <a:pt x="70409" y="18336"/>
                    <a:pt x="70340" y="18331"/>
                    <a:pt x="70266" y="18317"/>
                  </a:cubicBezTo>
                  <a:cubicBezTo>
                    <a:pt x="60646" y="16518"/>
                    <a:pt x="51666" y="12220"/>
                    <a:pt x="44224" y="5857"/>
                  </a:cubicBezTo>
                  <a:cubicBezTo>
                    <a:pt x="39725" y="2011"/>
                    <a:pt x="34125" y="0"/>
                    <a:pt x="28498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24;p67">
              <a:extLst>
                <a:ext uri="{FF2B5EF4-FFF2-40B4-BE49-F238E27FC236}">
                  <a16:creationId xmlns:a16="http://schemas.microsoft.com/office/drawing/2014/main" id="{581BC15F-109D-224B-9522-F92A04AFA3F6}"/>
                </a:ext>
              </a:extLst>
            </p:cNvPr>
            <p:cNvSpPr/>
            <p:nvPr/>
          </p:nvSpPr>
          <p:spPr>
            <a:xfrm>
              <a:off x="2910083" y="2420918"/>
              <a:ext cx="327379" cy="312727"/>
            </a:xfrm>
            <a:custGeom>
              <a:avLst/>
              <a:gdLst/>
              <a:ahLst/>
              <a:cxnLst/>
              <a:rect l="l" t="t" r="r" b="b"/>
              <a:pathLst>
                <a:path w="101908" h="97347" extrusionOk="0">
                  <a:moveTo>
                    <a:pt x="53377" y="1"/>
                  </a:moveTo>
                  <a:cubicBezTo>
                    <a:pt x="52884" y="9843"/>
                    <a:pt x="49823" y="19390"/>
                    <a:pt x="44495" y="27689"/>
                  </a:cubicBezTo>
                  <a:lnTo>
                    <a:pt x="44490" y="27684"/>
                  </a:lnTo>
                  <a:cubicBezTo>
                    <a:pt x="37847" y="37980"/>
                    <a:pt x="27936" y="45964"/>
                    <a:pt x="16216" y="50163"/>
                  </a:cubicBezTo>
                  <a:cubicBezTo>
                    <a:pt x="6521" y="53638"/>
                    <a:pt x="1" y="62746"/>
                    <a:pt x="1" y="73041"/>
                  </a:cubicBezTo>
                  <a:cubicBezTo>
                    <a:pt x="1" y="86873"/>
                    <a:pt x="11336" y="97347"/>
                    <a:pt x="24173" y="97347"/>
                  </a:cubicBezTo>
                  <a:cubicBezTo>
                    <a:pt x="26820" y="97347"/>
                    <a:pt x="29530" y="96902"/>
                    <a:pt x="32219" y="95949"/>
                  </a:cubicBezTo>
                  <a:cubicBezTo>
                    <a:pt x="49306" y="89897"/>
                    <a:pt x="64347" y="79537"/>
                    <a:pt x="76048" y="66171"/>
                  </a:cubicBezTo>
                  <a:cubicBezTo>
                    <a:pt x="76329" y="65870"/>
                    <a:pt x="76609" y="65570"/>
                    <a:pt x="76881" y="65254"/>
                  </a:cubicBezTo>
                  <a:cubicBezTo>
                    <a:pt x="92548" y="46905"/>
                    <a:pt x="101267" y="23751"/>
                    <a:pt x="101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25;p67">
              <a:extLst>
                <a:ext uri="{FF2B5EF4-FFF2-40B4-BE49-F238E27FC236}">
                  <a16:creationId xmlns:a16="http://schemas.microsoft.com/office/drawing/2014/main" id="{26DF8CBD-C31E-D345-95C1-12285194BC34}"/>
                </a:ext>
              </a:extLst>
            </p:cNvPr>
            <p:cNvSpPr/>
            <p:nvPr/>
          </p:nvSpPr>
          <p:spPr>
            <a:xfrm>
              <a:off x="2999034" y="2125384"/>
              <a:ext cx="238522" cy="411351"/>
            </a:xfrm>
            <a:custGeom>
              <a:avLst/>
              <a:gdLst/>
              <a:ahLst/>
              <a:cxnLst/>
              <a:rect l="l" t="t" r="r" b="b"/>
              <a:pathLst>
                <a:path w="74248" h="128047" extrusionOk="0">
                  <a:moveTo>
                    <a:pt x="24273" y="0"/>
                  </a:moveTo>
                  <a:lnTo>
                    <a:pt x="0" y="42036"/>
                  </a:lnTo>
                  <a:cubicBezTo>
                    <a:pt x="7521" y="46866"/>
                    <a:pt x="13775" y="53430"/>
                    <a:pt x="18236" y="61173"/>
                  </a:cubicBezTo>
                  <a:cubicBezTo>
                    <a:pt x="18694" y="61966"/>
                    <a:pt x="19128" y="62765"/>
                    <a:pt x="19542" y="63573"/>
                  </a:cubicBezTo>
                  <a:cubicBezTo>
                    <a:pt x="19601" y="63696"/>
                    <a:pt x="19665" y="63829"/>
                    <a:pt x="19729" y="63953"/>
                  </a:cubicBezTo>
                  <a:cubicBezTo>
                    <a:pt x="19970" y="64426"/>
                    <a:pt x="20202" y="64904"/>
                    <a:pt x="20429" y="65382"/>
                  </a:cubicBezTo>
                  <a:cubicBezTo>
                    <a:pt x="20557" y="65658"/>
                    <a:pt x="20685" y="65929"/>
                    <a:pt x="20808" y="66210"/>
                  </a:cubicBezTo>
                  <a:cubicBezTo>
                    <a:pt x="21079" y="66806"/>
                    <a:pt x="21346" y="67408"/>
                    <a:pt x="21592" y="68014"/>
                  </a:cubicBezTo>
                  <a:cubicBezTo>
                    <a:pt x="21676" y="68226"/>
                    <a:pt x="21755" y="68433"/>
                    <a:pt x="21838" y="68645"/>
                  </a:cubicBezTo>
                  <a:cubicBezTo>
                    <a:pt x="22036" y="69142"/>
                    <a:pt x="22223" y="69645"/>
                    <a:pt x="22405" y="70148"/>
                  </a:cubicBezTo>
                  <a:cubicBezTo>
                    <a:pt x="25816" y="79561"/>
                    <a:pt x="26649" y="89714"/>
                    <a:pt x="24815" y="99561"/>
                  </a:cubicBezTo>
                  <a:cubicBezTo>
                    <a:pt x="22952" y="109586"/>
                    <a:pt x="27738" y="119679"/>
                    <a:pt x="36570" y="124780"/>
                  </a:cubicBezTo>
                  <a:cubicBezTo>
                    <a:pt x="40441" y="127014"/>
                    <a:pt x="44590" y="128047"/>
                    <a:pt x="48651" y="128047"/>
                  </a:cubicBezTo>
                  <a:cubicBezTo>
                    <a:pt x="59837" y="128047"/>
                    <a:pt x="70356" y="120215"/>
                    <a:pt x="72558" y="108102"/>
                  </a:cubicBezTo>
                  <a:cubicBezTo>
                    <a:pt x="73686" y="101887"/>
                    <a:pt x="74248" y="95579"/>
                    <a:pt x="74248" y="89261"/>
                  </a:cubicBezTo>
                  <a:cubicBezTo>
                    <a:pt x="74243" y="71168"/>
                    <a:pt x="69655" y="54150"/>
                    <a:pt x="61577" y="39305"/>
                  </a:cubicBezTo>
                  <a:lnTo>
                    <a:pt x="61557" y="39315"/>
                  </a:lnTo>
                  <a:cubicBezTo>
                    <a:pt x="61123" y="38517"/>
                    <a:pt x="60680" y="37723"/>
                    <a:pt x="60222" y="36930"/>
                  </a:cubicBezTo>
                  <a:cubicBezTo>
                    <a:pt x="51178" y="21262"/>
                    <a:pt x="38694" y="8818"/>
                    <a:pt x="24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26;p67">
              <a:extLst>
                <a:ext uri="{FF2B5EF4-FFF2-40B4-BE49-F238E27FC236}">
                  <a16:creationId xmlns:a16="http://schemas.microsoft.com/office/drawing/2014/main" id="{6B83F034-6750-1343-A8CB-AA1B933732A9}"/>
                </a:ext>
              </a:extLst>
            </p:cNvPr>
            <p:cNvSpPr/>
            <p:nvPr/>
          </p:nvSpPr>
          <p:spPr>
            <a:xfrm>
              <a:off x="2740849" y="2075876"/>
              <a:ext cx="419604" cy="217734"/>
            </a:xfrm>
            <a:custGeom>
              <a:avLst/>
              <a:gdLst/>
              <a:ahLst/>
              <a:cxnLst/>
              <a:rect l="l" t="t" r="r" b="b"/>
              <a:pathLst>
                <a:path w="130616" h="67777" extrusionOk="0">
                  <a:moveTo>
                    <a:pt x="49853" y="1"/>
                  </a:moveTo>
                  <a:cubicBezTo>
                    <a:pt x="32949" y="1"/>
                    <a:pt x="15828" y="4093"/>
                    <a:pt x="0" y="12696"/>
                  </a:cubicBezTo>
                  <a:lnTo>
                    <a:pt x="24263" y="54711"/>
                  </a:lnTo>
                  <a:cubicBezTo>
                    <a:pt x="32189" y="50621"/>
                    <a:pt x="40970" y="48497"/>
                    <a:pt x="49860" y="48497"/>
                  </a:cubicBezTo>
                  <a:cubicBezTo>
                    <a:pt x="50932" y="48497"/>
                    <a:pt x="52006" y="48528"/>
                    <a:pt x="53080" y="48590"/>
                  </a:cubicBezTo>
                  <a:cubicBezTo>
                    <a:pt x="53391" y="48605"/>
                    <a:pt x="53701" y="48630"/>
                    <a:pt x="54012" y="48649"/>
                  </a:cubicBezTo>
                  <a:cubicBezTo>
                    <a:pt x="54539" y="48689"/>
                    <a:pt x="55066" y="48728"/>
                    <a:pt x="55594" y="48782"/>
                  </a:cubicBezTo>
                  <a:cubicBezTo>
                    <a:pt x="55668" y="48792"/>
                    <a:pt x="55746" y="48802"/>
                    <a:pt x="55820" y="48807"/>
                  </a:cubicBezTo>
                  <a:cubicBezTo>
                    <a:pt x="57264" y="48960"/>
                    <a:pt x="58704" y="49172"/>
                    <a:pt x="60133" y="49433"/>
                  </a:cubicBezTo>
                  <a:cubicBezTo>
                    <a:pt x="60202" y="49448"/>
                    <a:pt x="60271" y="49453"/>
                    <a:pt x="60345" y="49462"/>
                  </a:cubicBezTo>
                  <a:cubicBezTo>
                    <a:pt x="69965" y="51266"/>
                    <a:pt x="78945" y="55564"/>
                    <a:pt x="86387" y="61927"/>
                  </a:cubicBezTo>
                  <a:cubicBezTo>
                    <a:pt x="90886" y="65767"/>
                    <a:pt x="96484" y="67777"/>
                    <a:pt x="102111" y="67777"/>
                  </a:cubicBezTo>
                  <a:cubicBezTo>
                    <a:pt x="106125" y="67777"/>
                    <a:pt x="110154" y="66754"/>
                    <a:pt x="113809" y="64642"/>
                  </a:cubicBezTo>
                  <a:lnTo>
                    <a:pt x="114420" y="64292"/>
                  </a:lnTo>
                  <a:cubicBezTo>
                    <a:pt x="128816" y="55983"/>
                    <a:pt x="130615" y="35958"/>
                    <a:pt x="117988" y="25140"/>
                  </a:cubicBezTo>
                  <a:cubicBezTo>
                    <a:pt x="102271" y="11685"/>
                    <a:pt x="82523" y="2809"/>
                    <a:pt x="60803" y="572"/>
                  </a:cubicBezTo>
                  <a:cubicBezTo>
                    <a:pt x="60596" y="552"/>
                    <a:pt x="60394" y="532"/>
                    <a:pt x="60192" y="513"/>
                  </a:cubicBezTo>
                  <a:cubicBezTo>
                    <a:pt x="59808" y="473"/>
                    <a:pt x="59423" y="439"/>
                    <a:pt x="59039" y="404"/>
                  </a:cubicBezTo>
                  <a:cubicBezTo>
                    <a:pt x="58531" y="360"/>
                    <a:pt x="58023" y="320"/>
                    <a:pt x="57511" y="281"/>
                  </a:cubicBezTo>
                  <a:lnTo>
                    <a:pt x="57171" y="256"/>
                  </a:lnTo>
                  <a:cubicBezTo>
                    <a:pt x="54739" y="86"/>
                    <a:pt x="52298" y="1"/>
                    <a:pt x="4985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27;p67">
              <a:extLst>
                <a:ext uri="{FF2B5EF4-FFF2-40B4-BE49-F238E27FC236}">
                  <a16:creationId xmlns:a16="http://schemas.microsoft.com/office/drawing/2014/main" id="{9DDF3569-80B0-AD40-91BC-97902F12293B}"/>
                </a:ext>
              </a:extLst>
            </p:cNvPr>
            <p:cNvSpPr/>
            <p:nvPr/>
          </p:nvSpPr>
          <p:spPr>
            <a:xfrm>
              <a:off x="2565167" y="2090625"/>
              <a:ext cx="327379" cy="312740"/>
            </a:xfrm>
            <a:custGeom>
              <a:avLst/>
              <a:gdLst/>
              <a:ahLst/>
              <a:cxnLst/>
              <a:rect l="l" t="t" r="r" b="b"/>
              <a:pathLst>
                <a:path w="101908" h="97351" extrusionOk="0">
                  <a:moveTo>
                    <a:pt x="77732" y="1"/>
                  </a:moveTo>
                  <a:cubicBezTo>
                    <a:pt x="75086" y="1"/>
                    <a:pt x="72377" y="446"/>
                    <a:pt x="69690" y="1397"/>
                  </a:cubicBezTo>
                  <a:cubicBezTo>
                    <a:pt x="52607" y="7449"/>
                    <a:pt x="37561" y="17814"/>
                    <a:pt x="25865" y="31175"/>
                  </a:cubicBezTo>
                  <a:cubicBezTo>
                    <a:pt x="25580" y="31476"/>
                    <a:pt x="25299" y="31776"/>
                    <a:pt x="25028" y="32097"/>
                  </a:cubicBezTo>
                  <a:cubicBezTo>
                    <a:pt x="9365" y="50441"/>
                    <a:pt x="646" y="73600"/>
                    <a:pt x="1" y="97350"/>
                  </a:cubicBezTo>
                  <a:lnTo>
                    <a:pt x="48536" y="97350"/>
                  </a:lnTo>
                  <a:cubicBezTo>
                    <a:pt x="49024" y="87503"/>
                    <a:pt x="52085" y="77956"/>
                    <a:pt x="57413" y="69662"/>
                  </a:cubicBezTo>
                  <a:lnTo>
                    <a:pt x="57418" y="69662"/>
                  </a:lnTo>
                  <a:cubicBezTo>
                    <a:pt x="64061" y="59371"/>
                    <a:pt x="73977" y="51382"/>
                    <a:pt x="85697" y="47183"/>
                  </a:cubicBezTo>
                  <a:cubicBezTo>
                    <a:pt x="95382" y="43708"/>
                    <a:pt x="101907" y="34605"/>
                    <a:pt x="101907" y="24310"/>
                  </a:cubicBezTo>
                  <a:cubicBezTo>
                    <a:pt x="101907" y="10473"/>
                    <a:pt x="90570" y="1"/>
                    <a:pt x="7773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28;p67">
              <a:extLst>
                <a:ext uri="{FF2B5EF4-FFF2-40B4-BE49-F238E27FC236}">
                  <a16:creationId xmlns:a16="http://schemas.microsoft.com/office/drawing/2014/main" id="{ED2FDB22-8EC3-5441-8BD1-EB9133719EA0}"/>
                </a:ext>
              </a:extLst>
            </p:cNvPr>
            <p:cNvSpPr/>
            <p:nvPr/>
          </p:nvSpPr>
          <p:spPr>
            <a:xfrm>
              <a:off x="2565073" y="2287538"/>
              <a:ext cx="218572" cy="409555"/>
            </a:xfrm>
            <a:custGeom>
              <a:avLst/>
              <a:gdLst/>
              <a:ahLst/>
              <a:cxnLst/>
              <a:rect l="l" t="t" r="r" b="b"/>
              <a:pathLst>
                <a:path w="68038" h="127488" extrusionOk="0">
                  <a:moveTo>
                    <a:pt x="25598" y="0"/>
                  </a:moveTo>
                  <a:cubicBezTo>
                    <a:pt x="14413" y="0"/>
                    <a:pt x="3897" y="7831"/>
                    <a:pt x="1695" y="19943"/>
                  </a:cubicBezTo>
                  <a:cubicBezTo>
                    <a:pt x="567" y="26163"/>
                    <a:pt x="0" y="32466"/>
                    <a:pt x="5" y="38785"/>
                  </a:cubicBezTo>
                  <a:cubicBezTo>
                    <a:pt x="5" y="56877"/>
                    <a:pt x="4598" y="73900"/>
                    <a:pt x="12676" y="88745"/>
                  </a:cubicBezTo>
                  <a:lnTo>
                    <a:pt x="12696" y="88735"/>
                  </a:lnTo>
                  <a:cubicBezTo>
                    <a:pt x="13125" y="89533"/>
                    <a:pt x="13568" y="90327"/>
                    <a:pt x="14027" y="91120"/>
                  </a:cubicBezTo>
                  <a:cubicBezTo>
                    <a:pt x="22888" y="106463"/>
                    <a:pt x="35052" y="118705"/>
                    <a:pt x="49093" y="127488"/>
                  </a:cubicBezTo>
                  <a:cubicBezTo>
                    <a:pt x="44721" y="124742"/>
                    <a:pt x="40552" y="121677"/>
                    <a:pt x="36634" y="118316"/>
                  </a:cubicBezTo>
                  <a:cubicBezTo>
                    <a:pt x="24002" y="107503"/>
                    <a:pt x="25801" y="87473"/>
                    <a:pt x="40197" y="79164"/>
                  </a:cubicBezTo>
                  <a:lnTo>
                    <a:pt x="40808" y="78809"/>
                  </a:lnTo>
                  <a:cubicBezTo>
                    <a:pt x="44459" y="76702"/>
                    <a:pt x="48483" y="75681"/>
                    <a:pt x="52492" y="75681"/>
                  </a:cubicBezTo>
                  <a:cubicBezTo>
                    <a:pt x="58042" y="75681"/>
                    <a:pt x="63566" y="77637"/>
                    <a:pt x="68038" y="81377"/>
                  </a:cubicBezTo>
                  <a:cubicBezTo>
                    <a:pt x="63238" y="77256"/>
                    <a:pt x="59172" y="72353"/>
                    <a:pt x="56017" y="66877"/>
                  </a:cubicBezTo>
                  <a:cubicBezTo>
                    <a:pt x="55559" y="66083"/>
                    <a:pt x="55120" y="65280"/>
                    <a:pt x="54706" y="64472"/>
                  </a:cubicBezTo>
                  <a:cubicBezTo>
                    <a:pt x="54647" y="64349"/>
                    <a:pt x="54583" y="64221"/>
                    <a:pt x="54519" y="64092"/>
                  </a:cubicBezTo>
                  <a:cubicBezTo>
                    <a:pt x="54278" y="63619"/>
                    <a:pt x="54046" y="63141"/>
                    <a:pt x="53824" y="62663"/>
                  </a:cubicBezTo>
                  <a:cubicBezTo>
                    <a:pt x="53691" y="62392"/>
                    <a:pt x="53568" y="62116"/>
                    <a:pt x="53440" y="61840"/>
                  </a:cubicBezTo>
                  <a:cubicBezTo>
                    <a:pt x="53169" y="61239"/>
                    <a:pt x="52907" y="60637"/>
                    <a:pt x="52656" y="60031"/>
                  </a:cubicBezTo>
                  <a:cubicBezTo>
                    <a:pt x="52572" y="59824"/>
                    <a:pt x="52493" y="59612"/>
                    <a:pt x="52410" y="59400"/>
                  </a:cubicBezTo>
                  <a:cubicBezTo>
                    <a:pt x="52217" y="58903"/>
                    <a:pt x="52025" y="58400"/>
                    <a:pt x="51843" y="57902"/>
                  </a:cubicBezTo>
                  <a:cubicBezTo>
                    <a:pt x="48437" y="48484"/>
                    <a:pt x="47604" y="38331"/>
                    <a:pt x="49433" y="28484"/>
                  </a:cubicBezTo>
                  <a:cubicBezTo>
                    <a:pt x="51301" y="18459"/>
                    <a:pt x="46515" y="8366"/>
                    <a:pt x="37683" y="3270"/>
                  </a:cubicBezTo>
                  <a:cubicBezTo>
                    <a:pt x="33811" y="1033"/>
                    <a:pt x="29660" y="0"/>
                    <a:pt x="2559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704;p63">
            <a:extLst>
              <a:ext uri="{FF2B5EF4-FFF2-40B4-BE49-F238E27FC236}">
                <a16:creationId xmlns:a16="http://schemas.microsoft.com/office/drawing/2014/main" id="{F63B79DE-E916-804C-902F-D48FAD8A6DF6}"/>
              </a:ext>
            </a:extLst>
          </p:cNvPr>
          <p:cNvGrpSpPr/>
          <p:nvPr/>
        </p:nvGrpSpPr>
        <p:grpSpPr>
          <a:xfrm>
            <a:off x="5842865" y="2069241"/>
            <a:ext cx="505650" cy="504006"/>
            <a:chOff x="6039282" y="1042577"/>
            <a:chExt cx="734315" cy="731929"/>
          </a:xfrm>
        </p:grpSpPr>
        <p:sp>
          <p:nvSpPr>
            <p:cNvPr id="54" name="Google Shape;1705;p63">
              <a:extLst>
                <a:ext uri="{FF2B5EF4-FFF2-40B4-BE49-F238E27FC236}">
                  <a16:creationId xmlns:a16="http://schemas.microsoft.com/office/drawing/2014/main" id="{EF61B687-2299-4842-80EB-42805E3747E9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6;p63">
              <a:extLst>
                <a:ext uri="{FF2B5EF4-FFF2-40B4-BE49-F238E27FC236}">
                  <a16:creationId xmlns:a16="http://schemas.microsoft.com/office/drawing/2014/main" id="{6D18B071-1B2C-604C-B14A-D4535203D562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7;p63">
              <a:extLst>
                <a:ext uri="{FF2B5EF4-FFF2-40B4-BE49-F238E27FC236}">
                  <a16:creationId xmlns:a16="http://schemas.microsoft.com/office/drawing/2014/main" id="{FD1E7EB6-1DA5-E449-A350-A08FF5F1F58E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8;p63">
              <a:extLst>
                <a:ext uri="{FF2B5EF4-FFF2-40B4-BE49-F238E27FC236}">
                  <a16:creationId xmlns:a16="http://schemas.microsoft.com/office/drawing/2014/main" id="{21E8DE52-2712-2745-8035-12F3CD24C834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09;p63">
              <a:extLst>
                <a:ext uri="{FF2B5EF4-FFF2-40B4-BE49-F238E27FC236}">
                  <a16:creationId xmlns:a16="http://schemas.microsoft.com/office/drawing/2014/main" id="{52279981-910A-A64F-9510-CA8A1FD3AE7D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10;p63">
              <a:extLst>
                <a:ext uri="{FF2B5EF4-FFF2-40B4-BE49-F238E27FC236}">
                  <a16:creationId xmlns:a16="http://schemas.microsoft.com/office/drawing/2014/main" id="{A203CA9B-6B27-634C-9540-8D41D6BAA3D7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11;p63">
              <a:extLst>
                <a:ext uri="{FF2B5EF4-FFF2-40B4-BE49-F238E27FC236}">
                  <a16:creationId xmlns:a16="http://schemas.microsoft.com/office/drawing/2014/main" id="{69E57B2E-7A12-FD49-9EB7-0E6FCE8C4FA2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12;p63">
              <a:extLst>
                <a:ext uri="{FF2B5EF4-FFF2-40B4-BE49-F238E27FC236}">
                  <a16:creationId xmlns:a16="http://schemas.microsoft.com/office/drawing/2014/main" id="{A2567E2C-D8E8-2049-9083-F036401B0D57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13;p63">
              <a:extLst>
                <a:ext uri="{FF2B5EF4-FFF2-40B4-BE49-F238E27FC236}">
                  <a16:creationId xmlns:a16="http://schemas.microsoft.com/office/drawing/2014/main" id="{C7C00C3C-A438-C740-A270-12DA1FEB0443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14;p63">
              <a:extLst>
                <a:ext uri="{FF2B5EF4-FFF2-40B4-BE49-F238E27FC236}">
                  <a16:creationId xmlns:a16="http://schemas.microsoft.com/office/drawing/2014/main" id="{A68EA434-BBE5-F248-BF59-02482CD2D45A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15;p63">
              <a:extLst>
                <a:ext uri="{FF2B5EF4-FFF2-40B4-BE49-F238E27FC236}">
                  <a16:creationId xmlns:a16="http://schemas.microsoft.com/office/drawing/2014/main" id="{FC69B650-529D-C94B-A1F2-9EA4CF05379F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16;p63">
              <a:extLst>
                <a:ext uri="{FF2B5EF4-FFF2-40B4-BE49-F238E27FC236}">
                  <a16:creationId xmlns:a16="http://schemas.microsoft.com/office/drawing/2014/main" id="{2D7BF0DB-A6A1-0546-A149-4518CBB0A848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17;p63">
              <a:extLst>
                <a:ext uri="{FF2B5EF4-FFF2-40B4-BE49-F238E27FC236}">
                  <a16:creationId xmlns:a16="http://schemas.microsoft.com/office/drawing/2014/main" id="{D2A7655E-8FFC-034F-AF89-EEAFADFFF53D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8;p63">
              <a:extLst>
                <a:ext uri="{FF2B5EF4-FFF2-40B4-BE49-F238E27FC236}">
                  <a16:creationId xmlns:a16="http://schemas.microsoft.com/office/drawing/2014/main" id="{0F101B3D-B608-AD45-A4F7-ECAF57D3CB5D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19;p63">
              <a:extLst>
                <a:ext uri="{FF2B5EF4-FFF2-40B4-BE49-F238E27FC236}">
                  <a16:creationId xmlns:a16="http://schemas.microsoft.com/office/drawing/2014/main" id="{545A1F7F-B2B7-9F45-A09F-6E9B131B9EBB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20;p63">
              <a:extLst>
                <a:ext uri="{FF2B5EF4-FFF2-40B4-BE49-F238E27FC236}">
                  <a16:creationId xmlns:a16="http://schemas.microsoft.com/office/drawing/2014/main" id="{F68435C8-1919-0F47-BBD4-FBF74BF1ACAB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21;p63">
              <a:extLst>
                <a:ext uri="{FF2B5EF4-FFF2-40B4-BE49-F238E27FC236}">
                  <a16:creationId xmlns:a16="http://schemas.microsoft.com/office/drawing/2014/main" id="{0847767D-05D2-0641-92FF-09D3B5A3087E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22;p63">
              <a:extLst>
                <a:ext uri="{FF2B5EF4-FFF2-40B4-BE49-F238E27FC236}">
                  <a16:creationId xmlns:a16="http://schemas.microsoft.com/office/drawing/2014/main" id="{D2D8A619-6C73-9745-9734-80B54D64526E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23;p63">
              <a:extLst>
                <a:ext uri="{FF2B5EF4-FFF2-40B4-BE49-F238E27FC236}">
                  <a16:creationId xmlns:a16="http://schemas.microsoft.com/office/drawing/2014/main" id="{37B2A682-F05E-F84B-BFED-5796A5D3FB80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24;p63">
              <a:extLst>
                <a:ext uri="{FF2B5EF4-FFF2-40B4-BE49-F238E27FC236}">
                  <a16:creationId xmlns:a16="http://schemas.microsoft.com/office/drawing/2014/main" id="{A475C25B-F192-1F4B-AEE0-DC6EFE8A3929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25;p63">
              <a:extLst>
                <a:ext uri="{FF2B5EF4-FFF2-40B4-BE49-F238E27FC236}">
                  <a16:creationId xmlns:a16="http://schemas.microsoft.com/office/drawing/2014/main" id="{1BE018F3-2818-444B-9C21-F8A8DE13C6C8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999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B-Tree Index</a:t>
            </a:r>
            <a:endParaRPr b="0" dirty="0"/>
          </a:p>
        </p:txBody>
      </p:sp>
      <p:sp>
        <p:nvSpPr>
          <p:cNvPr id="214" name="Google Shape;214;p21"/>
          <p:cNvSpPr txBox="1"/>
          <p:nvPr/>
        </p:nvSpPr>
        <p:spPr>
          <a:xfrm>
            <a:off x="172104" y="2490910"/>
            <a:ext cx="11880000" cy="442170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idx</a:t>
            </a:r>
            <a:r>
              <a:rPr lang="en-US" sz="16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btree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BTREE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</p:txBody>
      </p:sp>
      <p:sp>
        <p:nvSpPr>
          <p:cNvPr id="215" name="Google Shape;215;p21"/>
          <p:cNvSpPr txBox="1"/>
          <p:nvPr/>
        </p:nvSpPr>
        <p:spPr>
          <a:xfrm>
            <a:off x="180000" y="792937"/>
            <a:ext cx="11880000" cy="1597349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What is a B-Tree index?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Supported Operators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Less than              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Less than equal to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Equal                    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Greater than equal to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&gt;=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Greater than         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</p:txBody>
      </p:sp>
      <p:sp>
        <p:nvSpPr>
          <p:cNvPr id="216" name="Google Shape;216;p21"/>
          <p:cNvSpPr txBox="1"/>
          <p:nvPr/>
        </p:nvSpPr>
        <p:spPr>
          <a:xfrm>
            <a:off x="4686900" y="823600"/>
            <a:ext cx="7325100" cy="149182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Wikipedia: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https://en.wikipedia.org/wiki/Self-balancing_binary_search_tree</a:t>
            </a:r>
            <a:r>
              <a:rPr lang="en-US"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Exo 2"/>
              <a:buNone/>
            </a:pPr>
            <a:r>
              <a:rPr lang="en-US" sz="1600" b="0" i="1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In computer science, a self-balancing (or height-balanced) binary search tree is any node-based binary search tree that automatically keeps its height small in the face of arbitrary item insertions and deletions.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172100" y="3064400"/>
            <a:ext cx="11880000" cy="2970000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postgres=#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admin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name = 'text%';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                                                  QUERY PLAN                                                  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Index Scan using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idx_btree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on admin  (cost=0.43..8.45 rows=1 width=19) (actual time=0.015..0.015 rows=0 loops=1)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  Index Cond: ((name)::text = 'text%'::text)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Planning Time: 0.105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Execution Time: 0.031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(4 rows)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6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r="14670"/>
          <a:stretch>
            <a:fillRect/>
          </a:stretch>
        </p:blipFill>
        <p:spPr>
          <a:xfrm>
            <a:off x="899458" y="1522582"/>
            <a:ext cx="2770188" cy="45085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>
                <a:solidFill>
                  <a:srgbClr val="0070C0"/>
                </a:solidFill>
                <a:latin typeface="+mj-lt"/>
              </a:rPr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Senior Software Architect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Percona LLC</a:t>
            </a:r>
            <a:endParaRPr lang="ko-KR" altLang="en-US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ibrar_ahmad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https://www.linkedin.com/in/ibrarahmed74/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PostgreSQL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Books</a:t>
            </a:r>
          </a:p>
        </p:txBody>
      </p:sp>
      <p:grpSp>
        <p:nvGrpSpPr>
          <p:cNvPr id="22" name="Google Shape;16970;p75">
            <a:extLst>
              <a:ext uri="{FF2B5EF4-FFF2-40B4-BE49-F238E27FC236}">
                <a16:creationId xmlns:a16="http://schemas.microsoft.com/office/drawing/2014/main" id="{70B1B09F-265C-7345-BA25-0D1A1856CE01}"/>
              </a:ext>
            </a:extLst>
          </p:cNvPr>
          <p:cNvGrpSpPr/>
          <p:nvPr/>
        </p:nvGrpSpPr>
        <p:grpSpPr>
          <a:xfrm>
            <a:off x="4253183" y="4767115"/>
            <a:ext cx="412963" cy="353610"/>
            <a:chOff x="2870687" y="3796508"/>
            <a:chExt cx="375421" cy="353610"/>
          </a:xfrm>
          <a:solidFill>
            <a:srgbClr val="0070C0"/>
          </a:solidFill>
        </p:grpSpPr>
        <p:sp>
          <p:nvSpPr>
            <p:cNvPr id="27" name="Google Shape;16971;p75">
              <a:extLst>
                <a:ext uri="{FF2B5EF4-FFF2-40B4-BE49-F238E27FC236}">
                  <a16:creationId xmlns:a16="http://schemas.microsoft.com/office/drawing/2014/main" id="{ADDD582E-C925-7F47-B93B-9A12DA297162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72;p75">
              <a:extLst>
                <a:ext uri="{FF2B5EF4-FFF2-40B4-BE49-F238E27FC236}">
                  <a16:creationId xmlns:a16="http://schemas.microsoft.com/office/drawing/2014/main" id="{0ABFB0C0-9EE1-9747-92DE-C71A8D32D389}"/>
                </a:ext>
              </a:extLst>
            </p:cNvPr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73;p75">
              <a:extLst>
                <a:ext uri="{FF2B5EF4-FFF2-40B4-BE49-F238E27FC236}">
                  <a16:creationId xmlns:a16="http://schemas.microsoft.com/office/drawing/2014/main" id="{DFECB5BA-7FBE-AF4F-8D9A-E369D1B0E8CB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74;p75">
              <a:extLst>
                <a:ext uri="{FF2B5EF4-FFF2-40B4-BE49-F238E27FC236}">
                  <a16:creationId xmlns:a16="http://schemas.microsoft.com/office/drawing/2014/main" id="{18F85DB0-8A40-9B42-9972-153DA262E92E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7065;p75">
            <a:extLst>
              <a:ext uri="{FF2B5EF4-FFF2-40B4-BE49-F238E27FC236}">
                <a16:creationId xmlns:a16="http://schemas.microsoft.com/office/drawing/2014/main" id="{2F6B7F4C-B8B4-8240-B724-B3D6522FDDA1}"/>
              </a:ext>
            </a:extLst>
          </p:cNvPr>
          <p:cNvGrpSpPr/>
          <p:nvPr/>
        </p:nvGrpSpPr>
        <p:grpSpPr>
          <a:xfrm>
            <a:off x="4274056" y="5681561"/>
            <a:ext cx="372740" cy="353610"/>
            <a:chOff x="3744430" y="3796534"/>
            <a:chExt cx="372740" cy="353610"/>
          </a:xfrm>
          <a:solidFill>
            <a:srgbClr val="0070C0"/>
          </a:solidFill>
        </p:grpSpPr>
        <p:sp>
          <p:nvSpPr>
            <p:cNvPr id="49" name="Google Shape;17066;p75">
              <a:extLst>
                <a:ext uri="{FF2B5EF4-FFF2-40B4-BE49-F238E27FC236}">
                  <a16:creationId xmlns:a16="http://schemas.microsoft.com/office/drawing/2014/main" id="{BEA0FC39-2FDA-6A4B-AC21-EFC0F3B0077D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7067;p75">
              <a:extLst>
                <a:ext uri="{FF2B5EF4-FFF2-40B4-BE49-F238E27FC236}">
                  <a16:creationId xmlns:a16="http://schemas.microsoft.com/office/drawing/2014/main" id="{CB1DE677-1091-794E-A3D3-9539EC37DC97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68;p75">
              <a:extLst>
                <a:ext uri="{FF2B5EF4-FFF2-40B4-BE49-F238E27FC236}">
                  <a16:creationId xmlns:a16="http://schemas.microsoft.com/office/drawing/2014/main" id="{422CAF92-FAA1-0647-B540-0E8F5EFA366B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069;p75">
              <a:extLst>
                <a:ext uri="{FF2B5EF4-FFF2-40B4-BE49-F238E27FC236}">
                  <a16:creationId xmlns:a16="http://schemas.microsoft.com/office/drawing/2014/main" id="{3D4960EE-06EF-8549-A1D8-B2C106D85908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070;p75">
              <a:extLst>
                <a:ext uri="{FF2B5EF4-FFF2-40B4-BE49-F238E27FC236}">
                  <a16:creationId xmlns:a16="http://schemas.microsoft.com/office/drawing/2014/main" id="{426C9450-6288-8D4C-8387-5DB9E9F7B212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71;p75">
              <a:extLst>
                <a:ext uri="{FF2B5EF4-FFF2-40B4-BE49-F238E27FC236}">
                  <a16:creationId xmlns:a16="http://schemas.microsoft.com/office/drawing/2014/main" id="{A86E44E7-EFB0-064B-96B3-079F72962679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72;p75">
              <a:extLst>
                <a:ext uri="{FF2B5EF4-FFF2-40B4-BE49-F238E27FC236}">
                  <a16:creationId xmlns:a16="http://schemas.microsoft.com/office/drawing/2014/main" id="{EB41E621-B015-C148-A168-599AC87EDD51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73;p75">
              <a:extLst>
                <a:ext uri="{FF2B5EF4-FFF2-40B4-BE49-F238E27FC236}">
                  <a16:creationId xmlns:a16="http://schemas.microsoft.com/office/drawing/2014/main" id="{2E7BC7C3-08EA-B349-9476-4C7CDDE1D0DA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74;p75">
              <a:extLst>
                <a:ext uri="{FF2B5EF4-FFF2-40B4-BE49-F238E27FC236}">
                  <a16:creationId xmlns:a16="http://schemas.microsoft.com/office/drawing/2014/main" id="{CBA259EA-7693-3240-BBB4-799353FC5D80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7206;p75">
            <a:extLst>
              <a:ext uri="{FF2B5EF4-FFF2-40B4-BE49-F238E27FC236}">
                <a16:creationId xmlns:a16="http://schemas.microsoft.com/office/drawing/2014/main" id="{3B26565C-A9C7-CC48-A122-BCE242AFCF48}"/>
              </a:ext>
            </a:extLst>
          </p:cNvPr>
          <p:cNvGrpSpPr/>
          <p:nvPr/>
        </p:nvGrpSpPr>
        <p:grpSpPr>
          <a:xfrm>
            <a:off x="4212422" y="3891378"/>
            <a:ext cx="372844" cy="353610"/>
            <a:chOff x="4186663" y="3796534"/>
            <a:chExt cx="372844" cy="353610"/>
          </a:xfrm>
          <a:solidFill>
            <a:srgbClr val="0070C0"/>
          </a:solidFill>
        </p:grpSpPr>
        <p:sp>
          <p:nvSpPr>
            <p:cNvPr id="59" name="Google Shape;17207;p75">
              <a:extLst>
                <a:ext uri="{FF2B5EF4-FFF2-40B4-BE49-F238E27FC236}">
                  <a16:creationId xmlns:a16="http://schemas.microsoft.com/office/drawing/2014/main" id="{4C4D0225-0169-CE42-B0BA-B81CBF0ECADD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08;p75">
              <a:extLst>
                <a:ext uri="{FF2B5EF4-FFF2-40B4-BE49-F238E27FC236}">
                  <a16:creationId xmlns:a16="http://schemas.microsoft.com/office/drawing/2014/main" id="{F9313CBC-1607-CC41-B3E6-883F720BFA60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209;p75">
              <a:extLst>
                <a:ext uri="{FF2B5EF4-FFF2-40B4-BE49-F238E27FC236}">
                  <a16:creationId xmlns:a16="http://schemas.microsoft.com/office/drawing/2014/main" id="{CC0445A4-B953-EC47-BB7B-BB5F8E1746EC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7210;p75">
              <a:extLst>
                <a:ext uri="{FF2B5EF4-FFF2-40B4-BE49-F238E27FC236}">
                  <a16:creationId xmlns:a16="http://schemas.microsoft.com/office/drawing/2014/main" id="{FE5DC5C5-9D50-C440-8757-6BD18DB745E2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211;p75">
              <a:extLst>
                <a:ext uri="{FF2B5EF4-FFF2-40B4-BE49-F238E27FC236}">
                  <a16:creationId xmlns:a16="http://schemas.microsoft.com/office/drawing/2014/main" id="{FFC4D3B5-BDAB-6E4A-8265-7B89F73A911D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297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B-Tree Index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93849" y="805543"/>
            <a:ext cx="3642656" cy="24492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id, 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WHERE id = 8;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   | name 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-----+------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8   | </a:t>
            </a:r>
            <a:r>
              <a:rPr lang="en-P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Charli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rows)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EA2E55-984D-7F4D-9DA7-31E41E36B89C}"/>
              </a:ext>
            </a:extLst>
          </p:cNvPr>
          <p:cNvGrpSpPr/>
          <p:nvPr/>
        </p:nvGrpSpPr>
        <p:grpSpPr>
          <a:xfrm>
            <a:off x="0" y="3632281"/>
            <a:ext cx="11858773" cy="2810162"/>
            <a:chOff x="138113" y="3429000"/>
            <a:chExt cx="11858773" cy="281016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CAB98BE-E264-E642-BDB5-7A7C9455F6AC}"/>
                </a:ext>
              </a:extLst>
            </p:cNvPr>
            <p:cNvGrpSpPr/>
            <p:nvPr/>
          </p:nvGrpSpPr>
          <p:grpSpPr>
            <a:xfrm>
              <a:off x="749745" y="3476084"/>
              <a:ext cx="5024194" cy="2763078"/>
              <a:chOff x="193849" y="3886200"/>
              <a:chExt cx="4984438" cy="2833138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ECAC4CD-AF6F-4746-BC23-9727DAE93835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1BBD023-DB80-0544-B291-4095C49BEA53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E0481D4-26C8-1C4C-8960-C85BC09706C5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3CDCE3D-CD14-2148-AC24-F37C8F350371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18D78E-E96A-E74D-A4EC-FDE6B7F49520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8000B7-D620-D347-9587-6593139ED753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641C925-8B42-164F-B419-AB548194A95A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676C3BF-8A1D-9148-8ED7-10442F8A2DF6}"/>
                  </a:ext>
                </a:extLst>
              </p:cNvPr>
              <p:cNvCxnSpPr>
                <a:cxnSpLocks/>
                <a:stCxn id="108" idx="3"/>
                <a:endCxn id="104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6D377EB-9A26-C94D-AA6A-E322984D017F}"/>
                  </a:ext>
                </a:extLst>
              </p:cNvPr>
              <p:cNvCxnSpPr>
                <a:cxnSpLocks/>
                <a:stCxn id="104" idx="3"/>
                <a:endCxn id="105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62F6B5A-C550-384A-84D8-FD7506AF5C0C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7699FA8-0242-E84B-9B50-6CC5DBD32F3E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9F49931-60CE-8B4B-8B8B-45F377A74CFA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Alex John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AFF9960-84A0-5140-BAEB-E56C30C2A388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01/02/2020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73BC929-E133-CA46-97C5-1069E7A1F2BC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E361342-2616-154F-8A17-7503301ECE7B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6E2E112-B2B3-3C4D-9E34-8146BC6A481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5FDE555-CA48-A841-9B59-CD3817D48814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5F98A65-0E3B-2F4B-AF3A-AC23A9707E3C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43BB69E-6397-0D41-BA5D-BC555324E4E8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5539991-12F8-F041-ADEF-5DE85A55FE30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69FFFDF-ECF0-1848-A9A4-4F48B4D35D2A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B5C49D0-5263-8547-8F14-B9B84211BDE6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James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F277BEF-A5E8-E943-97A3-BC5A87DCE689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BC0DEE5-2285-0545-8732-934E8E8EB2E1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A5E6300-5040-6240-BD17-CC169A91FDFF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Bob William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637465-11A8-A14A-8BE1-EE0E8D330C00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01/04/2020</a:t>
                </a:r>
              </a:p>
            </p:txBody>
          </p:sp>
          <p:sp>
            <p:nvSpPr>
              <p:cNvPr id="125" name="Left Brace 124">
                <a:extLst>
                  <a:ext uri="{FF2B5EF4-FFF2-40B4-BE49-F238E27FC236}">
                    <a16:creationId xmlns:a16="http://schemas.microsoft.com/office/drawing/2014/main" id="{AAB2DC91-FCF6-0941-B45D-00ED681EB9C4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3763DC6-30F9-5E4E-8A7A-AAEFD0F5CEA2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127" name="Left Brace 126">
                <a:extLst>
                  <a:ext uri="{FF2B5EF4-FFF2-40B4-BE49-F238E27FC236}">
                    <a16:creationId xmlns:a16="http://schemas.microsoft.com/office/drawing/2014/main" id="{6B832F27-ABB2-4C45-97D5-4A6DDF4F8747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128" name="Curved Connector 127">
                <a:extLst>
                  <a:ext uri="{FF2B5EF4-FFF2-40B4-BE49-F238E27FC236}">
                    <a16:creationId xmlns:a16="http://schemas.microsoft.com/office/drawing/2014/main" id="{DF834A60-E87A-BE4B-B7B3-A4F5C5D306AB}"/>
                  </a:ext>
                </a:extLst>
              </p:cNvPr>
              <p:cNvCxnSpPr>
                <a:cxnSpLocks/>
                <a:stCxn id="108" idx="2"/>
                <a:endCxn id="109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>
                <a:extLst>
                  <a:ext uri="{FF2B5EF4-FFF2-40B4-BE49-F238E27FC236}">
                    <a16:creationId xmlns:a16="http://schemas.microsoft.com/office/drawing/2014/main" id="{5CCFDD6A-287E-6744-AD77-C3D698B4C390}"/>
                  </a:ext>
                </a:extLst>
              </p:cNvPr>
              <p:cNvCxnSpPr>
                <a:cxnSpLocks/>
                <a:stCxn id="104" idx="2"/>
                <a:endCxn id="119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>
                <a:extLst>
                  <a:ext uri="{FF2B5EF4-FFF2-40B4-BE49-F238E27FC236}">
                    <a16:creationId xmlns:a16="http://schemas.microsoft.com/office/drawing/2014/main" id="{A87D5C89-FE4D-DD4E-9C93-A1308241C1A6}"/>
                  </a:ext>
                </a:extLst>
              </p:cNvPr>
              <p:cNvCxnSpPr>
                <a:cxnSpLocks/>
                <a:stCxn id="105" idx="2"/>
                <a:endCxn id="122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Left Brace 130">
                <a:extLst>
                  <a:ext uri="{FF2B5EF4-FFF2-40B4-BE49-F238E27FC236}">
                    <a16:creationId xmlns:a16="http://schemas.microsoft.com/office/drawing/2014/main" id="{A749EE69-0ADD-334B-8F4B-7093DC32B10C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2B554D-EF8F-1146-B005-95CA282D442B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46E02D31-FF81-9546-A990-A3743A23D1E3}"/>
                </a:ext>
              </a:extLst>
            </p:cNvPr>
            <p:cNvSpPr/>
            <p:nvPr/>
          </p:nvSpPr>
          <p:spPr>
            <a:xfrm>
              <a:off x="11530209" y="3436328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667AC291-D552-EA43-A23C-9D17D867585D}"/>
                </a:ext>
              </a:extLst>
            </p:cNvPr>
            <p:cNvSpPr/>
            <p:nvPr/>
          </p:nvSpPr>
          <p:spPr>
            <a:xfrm rot="10800000">
              <a:off x="371524" y="3440945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C2EA611-BD09-3342-883A-5DBDFAC01F62}"/>
                </a:ext>
              </a:extLst>
            </p:cNvPr>
            <p:cNvGrpSpPr/>
            <p:nvPr/>
          </p:nvGrpSpPr>
          <p:grpSpPr>
            <a:xfrm>
              <a:off x="6358342" y="3429000"/>
              <a:ext cx="5024194" cy="2763078"/>
              <a:chOff x="193849" y="3886200"/>
              <a:chExt cx="4984438" cy="28331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21CF8C-EE25-814B-9D5E-77B9973EAC3E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041F010-5D1F-834E-8CA0-5D9952BF730A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CF2AA3-8E24-C742-AF6D-B0C184703EB6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5E6F521-AE7C-9D4B-A1C2-AB1FE88CA264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CFF57F4-1D1D-FC44-A5FB-DFA2857BDC49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5DEC89-CC8D-5A4A-8146-77EF2300DFF7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06AA30-F03C-1845-976E-AF7223378E46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FC8C20C-36E8-A84A-9320-B7FFEE2C49DF}"/>
                  </a:ext>
                </a:extLst>
              </p:cNvPr>
              <p:cNvCxnSpPr>
                <a:cxnSpLocks/>
                <a:stCxn id="74" idx="3"/>
                <a:endCxn id="70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FFF32D5-BC4B-8B4F-86C1-BC4C4DD0BA01}"/>
                  </a:ext>
                </a:extLst>
              </p:cNvPr>
              <p:cNvCxnSpPr>
                <a:cxnSpLocks/>
                <a:stCxn id="70" idx="3"/>
                <a:endCxn id="71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D231434-C357-E640-A674-BD9C63ADF046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AD7284-C933-D945-B727-325E1A59D350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B6B3E1-2628-F14E-A8EE-D646EE13D36F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Charli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DF2347F-4F96-F64D-A6C1-A2D44AB5EE9D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5DF3F0-40A6-BD42-976E-59027146F01C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1D51292-3B06-8B4D-8B0A-397EFB2881B8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6CB633-5FA8-5341-ABF2-9032F52FE85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964CD6C-A4FE-9C44-94A8-0A0F8077F745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632C792-9BC0-F941-BA34-2B654D12A29A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0AC2D33-281A-DF4E-B885-DC409BBC87C1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A0ED138-E648-F448-AC80-8174BB68A50F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6B75369-6B78-9A46-B314-D64E8F7D184B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6CA49D-0135-CD46-A2AD-708DEF3134D2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David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83F1E44-ACAC-F44F-9ECE-5101AF76E6DB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01/08/2020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A36527-74D4-9843-BF57-76216FDA33D5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61AD198-A955-3841-82EC-641A140B6B0F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Benjamin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78A2E3-469A-7A41-8BAF-F82758A90622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01/02/1990</a:t>
                </a:r>
              </a:p>
            </p:txBody>
          </p:sp>
          <p:sp>
            <p:nvSpPr>
              <p:cNvPr id="91" name="Left Brace 90">
                <a:extLst>
                  <a:ext uri="{FF2B5EF4-FFF2-40B4-BE49-F238E27FC236}">
                    <a16:creationId xmlns:a16="http://schemas.microsoft.com/office/drawing/2014/main" id="{C16480F7-CD2F-F14C-B514-EDEB920CCAB2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68B3EC-5FB1-4247-9ACD-88A2C191C1D1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5DA591F0-1518-9946-AAFE-3F53BCC74442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A6516860-7A37-274E-B920-AFD26DA080B6}"/>
                  </a:ext>
                </a:extLst>
              </p:cNvPr>
              <p:cNvCxnSpPr>
                <a:stCxn id="74" idx="2"/>
                <a:endCxn id="75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>
                <a:extLst>
                  <a:ext uri="{FF2B5EF4-FFF2-40B4-BE49-F238E27FC236}">
                    <a16:creationId xmlns:a16="http://schemas.microsoft.com/office/drawing/2014/main" id="{361E81FD-F4DE-294F-84FC-7B6AD0D40EC8}"/>
                  </a:ext>
                </a:extLst>
              </p:cNvPr>
              <p:cNvCxnSpPr>
                <a:stCxn id="70" idx="2"/>
                <a:endCxn id="85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>
                <a:extLst>
                  <a:ext uri="{FF2B5EF4-FFF2-40B4-BE49-F238E27FC236}">
                    <a16:creationId xmlns:a16="http://schemas.microsoft.com/office/drawing/2014/main" id="{7FCCEEB5-0DBB-1244-B649-BF9214473C0C}"/>
                  </a:ext>
                </a:extLst>
              </p:cNvPr>
              <p:cNvCxnSpPr>
                <a:stCxn id="71" idx="2"/>
                <a:endCxn id="88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BE3BBF7A-3253-4C4F-9286-412E0416E0B7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2546F7-03BC-8844-827F-E678228F973B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F40395-1D27-3C40-A359-98D265406FBD}"/>
                </a:ext>
              </a:extLst>
            </p:cNvPr>
            <p:cNvSpPr txBox="1"/>
            <p:nvPr/>
          </p:nvSpPr>
          <p:spPr>
            <a:xfrm rot="16200000">
              <a:off x="-68354" y="464043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A778-A80F-9F45-812F-4579A6154C55}"/>
                </a:ext>
              </a:extLst>
            </p:cNvPr>
            <p:cNvSpPr txBox="1"/>
            <p:nvPr/>
          </p:nvSpPr>
          <p:spPr>
            <a:xfrm rot="5400000">
              <a:off x="11567442" y="468048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1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F0B165E-867F-B041-B6F7-BF9BE7287397}"/>
              </a:ext>
            </a:extLst>
          </p:cNvPr>
          <p:cNvGrpSpPr/>
          <p:nvPr/>
        </p:nvGrpSpPr>
        <p:grpSpPr>
          <a:xfrm>
            <a:off x="4003689" y="946133"/>
            <a:ext cx="7647065" cy="2232502"/>
            <a:chOff x="3957913" y="974708"/>
            <a:chExt cx="7692841" cy="2643256"/>
          </a:xfrm>
        </p:grpSpPr>
        <p:sp>
          <p:nvSpPr>
            <p:cNvPr id="236" name="Left Brace 235">
              <a:extLst>
                <a:ext uri="{FF2B5EF4-FFF2-40B4-BE49-F238E27FC236}">
                  <a16:creationId xmlns:a16="http://schemas.microsoft.com/office/drawing/2014/main" id="{30A222A9-A1C7-3445-8E28-BBDDBC17183A}"/>
                </a:ext>
              </a:extLst>
            </p:cNvPr>
            <p:cNvSpPr/>
            <p:nvPr/>
          </p:nvSpPr>
          <p:spPr>
            <a:xfrm rot="16200000">
              <a:off x="7718596" y="-494005"/>
              <a:ext cx="133273" cy="7654639"/>
            </a:xfrm>
            <a:prstGeom prst="leftBrace">
              <a:avLst>
                <a:gd name="adj1" fmla="val 8333"/>
                <a:gd name="adj2" fmla="val 4891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E32805-9BAF-3444-8C1B-5BDA10FA68C6}"/>
                </a:ext>
              </a:extLst>
            </p:cNvPr>
            <p:cNvGrpSpPr/>
            <p:nvPr/>
          </p:nvGrpSpPr>
          <p:grpSpPr>
            <a:xfrm>
              <a:off x="7331162" y="974708"/>
              <a:ext cx="1291359" cy="384527"/>
              <a:chOff x="5476461" y="3985591"/>
              <a:chExt cx="1858617" cy="44726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8CC37F-15D8-3941-B036-8CF8A6CAB3AF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E47C19-E01E-7C49-8E19-8849999D7298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0C7BB0-8D07-EB4C-9A61-3327E442F536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18A703-9C32-F045-8A6F-B5FF00BD26D7}"/>
                </a:ext>
              </a:extLst>
            </p:cNvPr>
            <p:cNvGrpSpPr/>
            <p:nvPr/>
          </p:nvGrpSpPr>
          <p:grpSpPr>
            <a:xfrm>
              <a:off x="4766039" y="1712722"/>
              <a:ext cx="1291359" cy="384527"/>
              <a:chOff x="5476461" y="3985591"/>
              <a:chExt cx="1858617" cy="44726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2F4C775-7BC3-2A41-B2B7-DD98FFFAD6FE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E5162C5-C6E9-A843-9E0A-4AC090C5DA05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EDE5682-5141-364C-A85E-41ED7B9686F4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2851CB6-D956-E147-82F5-A63FA5654D33}"/>
                </a:ext>
              </a:extLst>
            </p:cNvPr>
            <p:cNvGrpSpPr/>
            <p:nvPr/>
          </p:nvGrpSpPr>
          <p:grpSpPr>
            <a:xfrm>
              <a:off x="7338067" y="1677104"/>
              <a:ext cx="1291359" cy="384527"/>
              <a:chOff x="5476461" y="3985591"/>
              <a:chExt cx="1858617" cy="44726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734630-BEC3-AE4E-9AD2-6FABBFA451E7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3DB5D4-3FA9-B043-ADCB-FC0C1EEEBA88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53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8CFD708-E784-8045-894D-7B54D06C8ED0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58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D2DA79-83C4-BB4B-9A10-685115B766EA}"/>
                </a:ext>
              </a:extLst>
            </p:cNvPr>
            <p:cNvGrpSpPr/>
            <p:nvPr/>
          </p:nvGrpSpPr>
          <p:grpSpPr>
            <a:xfrm>
              <a:off x="9946622" y="1660295"/>
              <a:ext cx="1291359" cy="384527"/>
              <a:chOff x="5476461" y="3985591"/>
              <a:chExt cx="1858617" cy="44726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8D3CBD5-BFB0-0A4A-9D77-57486B0F1E4B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1E90AB2-18A6-4541-912A-CC31E8BE7562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74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4C995DB-6CD6-6F44-BE4F-929CECEBB833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100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713886-61C1-E747-9523-A27DA0AF0A9B}"/>
                </a:ext>
              </a:extLst>
            </p:cNvPr>
            <p:cNvGrpSpPr/>
            <p:nvPr/>
          </p:nvGrpSpPr>
          <p:grpSpPr>
            <a:xfrm>
              <a:off x="6552041" y="2342151"/>
              <a:ext cx="2501265" cy="383787"/>
              <a:chOff x="4945139" y="5748699"/>
              <a:chExt cx="3870338" cy="47100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D8FCB7C-A454-8F41-A6B4-28BC71AEAC0F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1E8AE6B-3F8F-5746-8283-30216F509B6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54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EA8F39F-9DCA-AC4E-B837-C2D76D881688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53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61CE060-B87C-7548-B01F-E6777B1D5AE3}"/>
                  </a:ext>
                </a:extLst>
              </p:cNvPr>
              <p:cNvGrpSpPr/>
              <p:nvPr/>
            </p:nvGrpSpPr>
            <p:grpSpPr>
              <a:xfrm>
                <a:off x="4945139" y="576933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ABBE033F-CBD2-284B-B694-B45F6EE5B023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39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978DB13-BB91-8346-864F-C81845A76616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36</a:t>
                  </a: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5A94C0B-DEC8-C247-B90F-EC8DD3415CB9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D52D30E-5AA6-1B4C-9243-783316A5E58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60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1F57027-C59D-3F4B-8F41-49855B85FC99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58</a:t>
                  </a: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366057B-3FB3-3E44-846C-380E845C192C}"/>
                </a:ext>
              </a:extLst>
            </p:cNvPr>
            <p:cNvGrpSpPr/>
            <p:nvPr/>
          </p:nvGrpSpPr>
          <p:grpSpPr>
            <a:xfrm>
              <a:off x="3967437" y="2358031"/>
              <a:ext cx="2501265" cy="383785"/>
              <a:chOff x="4945138" y="5748699"/>
              <a:chExt cx="3870339" cy="470999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40917D7-5C2D-F947-8F9D-8FAC39BD3C45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AA31A6E-CFE4-2C43-950F-8FF223A2163B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19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E9C4B4D-487D-C744-899A-87FA6DD6A0BA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EBC683B-F9A2-7A46-A51B-FA40144079B9}"/>
                  </a:ext>
                </a:extLst>
              </p:cNvPr>
              <p:cNvGrpSpPr/>
              <p:nvPr/>
            </p:nvGrpSpPr>
            <p:grpSpPr>
              <a:xfrm>
                <a:off x="4945138" y="5769339"/>
                <a:ext cx="1235765" cy="450359"/>
                <a:chOff x="6262425" y="5755763"/>
                <a:chExt cx="1235765" cy="450359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9225AF88-5B7B-FE48-9D9A-7EB4F7617980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91288CE-68EB-BD45-ACD3-927368D51CE1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ED70C84-BCCB-144D-8959-8A45AB5403AC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614697E-9E68-A44A-AB2B-2296B797C16F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347</a:t>
                  </a: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B83D1FF-883B-9145-B9F8-A0E7CDFDD90B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32</a:t>
                  </a:r>
                </a:p>
              </p:txBody>
            </p: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3BF5873-0031-BD40-A5D8-459985038454}"/>
                </a:ext>
              </a:extLst>
            </p:cNvPr>
            <p:cNvGrpSpPr/>
            <p:nvPr/>
          </p:nvGrpSpPr>
          <p:grpSpPr>
            <a:xfrm>
              <a:off x="9149489" y="2334210"/>
              <a:ext cx="2501265" cy="383787"/>
              <a:chOff x="4945139" y="5748699"/>
              <a:chExt cx="3870338" cy="471001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9EEE839-11DD-3447-8D0C-9F48727D1D18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88F3516-082F-3548-827B-5F5904D62F5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14C64E6B-3EE7-AC4F-BCDF-05C3BA92E9E6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74</a:t>
                  </a: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6D0EB2A-78E1-984F-AC4E-6A4445654C8E}"/>
                  </a:ext>
                </a:extLst>
              </p:cNvPr>
              <p:cNvGrpSpPr/>
              <p:nvPr/>
            </p:nvGrpSpPr>
            <p:grpSpPr>
              <a:xfrm>
                <a:off x="4945139" y="576933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5D4E349-C7CB-7B4C-8A74-69970BBED469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70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544CF471-D747-4D4B-B0BD-3B7F5C1BFC90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69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FFC0F4C-9E74-3B48-9EDA-5B0DA64AE8F5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7EEE791-A14E-C74D-BBA4-AA89835BEADA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105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DD5392E-A17B-444C-A69A-454115D8BF33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</p:grpSp>
        </p:grp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07C782D2-7A95-F543-AC02-F109AEE80FC6}"/>
                </a:ext>
              </a:extLst>
            </p:cNvPr>
            <p:cNvCxnSpPr>
              <a:cxnSpLocks/>
              <a:stCxn id="2" idx="1"/>
              <a:endCxn id="51" idx="0"/>
            </p:cNvCxnSpPr>
            <p:nvPr/>
          </p:nvCxnSpPr>
          <p:spPr>
            <a:xfrm rot="10800000" flipV="1">
              <a:off x="5411719" y="1166971"/>
              <a:ext cx="1919443" cy="5457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>
              <a:extLst>
                <a:ext uri="{FF2B5EF4-FFF2-40B4-BE49-F238E27FC236}">
                  <a16:creationId xmlns:a16="http://schemas.microsoft.com/office/drawing/2014/main" id="{DEA3F79F-5F17-DF4F-B0B0-0E1BBFDA78DE}"/>
                </a:ext>
              </a:extLst>
            </p:cNvPr>
            <p:cNvCxnSpPr>
              <a:cxnSpLocks/>
              <a:stCxn id="9" idx="3"/>
              <a:endCxn id="138" idx="1"/>
            </p:cNvCxnSpPr>
            <p:nvPr/>
          </p:nvCxnSpPr>
          <p:spPr>
            <a:xfrm>
              <a:off x="8622521" y="1166972"/>
              <a:ext cx="1324101" cy="6855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29F5941-3FC5-DF4C-9BB8-9C493042F7E1}"/>
                </a:ext>
              </a:extLst>
            </p:cNvPr>
            <p:cNvCxnSpPr>
              <a:stCxn id="7" idx="2"/>
              <a:endCxn id="55" idx="0"/>
            </p:cNvCxnSpPr>
            <p:nvPr/>
          </p:nvCxnSpPr>
          <p:spPr>
            <a:xfrm>
              <a:off x="7976842" y="1359235"/>
              <a:ext cx="6906" cy="317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B0DAD24-0006-8546-854E-EFAE4038F1FE}"/>
                </a:ext>
              </a:extLst>
            </p:cNvPr>
            <p:cNvCxnSpPr>
              <a:cxnSpLocks/>
              <a:stCxn id="54" idx="1"/>
              <a:endCxn id="144" idx="0"/>
            </p:cNvCxnSpPr>
            <p:nvPr/>
          </p:nvCxnSpPr>
          <p:spPr>
            <a:xfrm flipH="1">
              <a:off x="7150480" y="1869368"/>
              <a:ext cx="187588" cy="48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0F231565-FAEF-9D40-B7E2-4308F950ACF0}"/>
                </a:ext>
              </a:extLst>
            </p:cNvPr>
            <p:cNvCxnSpPr>
              <a:cxnSpLocks/>
              <a:stCxn id="55" idx="2"/>
              <a:endCxn id="135" idx="0"/>
            </p:cNvCxnSpPr>
            <p:nvPr/>
          </p:nvCxnSpPr>
          <p:spPr>
            <a:xfrm>
              <a:off x="7983747" y="2061631"/>
              <a:ext cx="18049" cy="286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B86D92CB-93AA-334F-A92E-0D21AD321292}"/>
                </a:ext>
              </a:extLst>
            </p:cNvPr>
            <p:cNvCxnSpPr>
              <a:cxnSpLocks/>
              <a:stCxn id="56" idx="3"/>
              <a:endCxn id="147" idx="0"/>
            </p:cNvCxnSpPr>
            <p:nvPr/>
          </p:nvCxnSpPr>
          <p:spPr>
            <a:xfrm>
              <a:off x="8629427" y="1869368"/>
              <a:ext cx="223686" cy="47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7DCBEC08-48A7-6645-A7F2-049C34AE5049}"/>
                </a:ext>
              </a:extLst>
            </p:cNvPr>
            <p:cNvCxnSpPr>
              <a:cxnSpLocks/>
              <a:stCxn id="50" idx="1"/>
              <a:endCxn id="165" idx="0"/>
            </p:cNvCxnSpPr>
            <p:nvPr/>
          </p:nvCxnSpPr>
          <p:spPr>
            <a:xfrm flipH="1">
              <a:off x="4565876" y="1904986"/>
              <a:ext cx="200162" cy="469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C76E6B6-13EC-F249-897A-7421A34EC2C0}"/>
                </a:ext>
              </a:extLst>
            </p:cNvPr>
            <p:cNvCxnSpPr>
              <a:cxnSpLocks/>
              <a:stCxn id="51" idx="2"/>
              <a:endCxn id="167" idx="0"/>
            </p:cNvCxnSpPr>
            <p:nvPr/>
          </p:nvCxnSpPr>
          <p:spPr>
            <a:xfrm>
              <a:off x="5411719" y="2097249"/>
              <a:ext cx="5474" cy="266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6B4BC9A-624B-3D47-8AC2-D1C9092F4DF3}"/>
                </a:ext>
              </a:extLst>
            </p:cNvPr>
            <p:cNvCxnSpPr>
              <a:cxnSpLocks/>
              <a:stCxn id="52" idx="3"/>
              <a:endCxn id="163" idx="0"/>
            </p:cNvCxnSpPr>
            <p:nvPr/>
          </p:nvCxnSpPr>
          <p:spPr>
            <a:xfrm>
              <a:off x="6057398" y="1904986"/>
              <a:ext cx="211112" cy="453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6D711D6B-7853-8D40-8D63-9F5CCCBFEB0B}"/>
                </a:ext>
              </a:extLst>
            </p:cNvPr>
            <p:cNvCxnSpPr>
              <a:cxnSpLocks/>
              <a:stCxn id="138" idx="1"/>
              <a:endCxn id="175" idx="0"/>
            </p:cNvCxnSpPr>
            <p:nvPr/>
          </p:nvCxnSpPr>
          <p:spPr>
            <a:xfrm flipH="1">
              <a:off x="9747928" y="1852559"/>
              <a:ext cx="198694" cy="498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1267B69-9C07-174F-BF43-CC16052079C5}"/>
                </a:ext>
              </a:extLst>
            </p:cNvPr>
            <p:cNvCxnSpPr>
              <a:cxnSpLocks/>
              <a:stCxn id="139" idx="2"/>
              <a:endCxn id="177" idx="0"/>
            </p:cNvCxnSpPr>
            <p:nvPr/>
          </p:nvCxnSpPr>
          <p:spPr>
            <a:xfrm>
              <a:off x="10592302" y="2044823"/>
              <a:ext cx="6942" cy="295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E12B830F-F4CB-BC4E-8C5C-E5BB8836E944}"/>
                </a:ext>
              </a:extLst>
            </p:cNvPr>
            <p:cNvCxnSpPr>
              <a:cxnSpLocks/>
              <a:stCxn id="140" idx="3"/>
              <a:endCxn id="173" idx="0"/>
            </p:cNvCxnSpPr>
            <p:nvPr/>
          </p:nvCxnSpPr>
          <p:spPr>
            <a:xfrm>
              <a:off x="11237981" y="1852559"/>
              <a:ext cx="212580" cy="481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9C58F34-1E68-E347-8601-3ADF2AD83BC7}"/>
                </a:ext>
              </a:extLst>
            </p:cNvPr>
            <p:cNvSpPr txBox="1"/>
            <p:nvPr/>
          </p:nvSpPr>
          <p:spPr>
            <a:xfrm>
              <a:off x="7518798" y="3432739"/>
              <a:ext cx="485634" cy="18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K" sz="800" dirty="0">
                  <a:latin typeface="Fairwater Script" panose="020F0502020204030204" pitchFamily="34" charset="0"/>
                  <a:cs typeface="Fairwater Script" panose="020F0502020204030204" pitchFamily="34" charset="0"/>
                </a:rPr>
                <a:t>ctid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878B3BA-C69F-5A4A-8941-25781641AA50}"/>
                </a:ext>
              </a:extLst>
            </p:cNvPr>
            <p:cNvSpPr/>
            <p:nvPr/>
          </p:nvSpPr>
          <p:spPr>
            <a:xfrm>
              <a:off x="7792077" y="279403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(3,1)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BF63ED2-B4C0-724B-BE92-02A1D7C977B6}"/>
                </a:ext>
              </a:extLst>
            </p:cNvPr>
            <p:cNvSpPr/>
            <p:nvPr/>
          </p:nvSpPr>
          <p:spPr>
            <a:xfrm>
              <a:off x="7393832" y="2796612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(2,8)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2CA5D53-C885-8E41-9DC6-3CA319E907CF}"/>
                </a:ext>
              </a:extLst>
            </p:cNvPr>
            <p:cNvSpPr/>
            <p:nvPr/>
          </p:nvSpPr>
          <p:spPr>
            <a:xfrm>
              <a:off x="6940761" y="280531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(2,2)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F67D303-7BEF-C547-A7FE-89AC22279C3D}"/>
                </a:ext>
              </a:extLst>
            </p:cNvPr>
            <p:cNvSpPr/>
            <p:nvPr/>
          </p:nvSpPr>
          <p:spPr>
            <a:xfrm>
              <a:off x="6542516" y="2807892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(2,1)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369248D-1854-504B-80BD-C214707F8E4B}"/>
                </a:ext>
              </a:extLst>
            </p:cNvPr>
            <p:cNvSpPr/>
            <p:nvPr/>
          </p:nvSpPr>
          <p:spPr>
            <a:xfrm>
              <a:off x="8643394" y="2788167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(4,1)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9FDBC7-875B-0B43-B7EA-68C7A3396725}"/>
                </a:ext>
              </a:extLst>
            </p:cNvPr>
            <p:cNvSpPr/>
            <p:nvPr/>
          </p:nvSpPr>
          <p:spPr>
            <a:xfrm>
              <a:off x="8245149" y="2790743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(3,2)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E4951A-7768-144D-807E-900FC88E055D}"/>
                </a:ext>
              </a:extLst>
            </p:cNvPr>
            <p:cNvSpPr/>
            <p:nvPr/>
          </p:nvSpPr>
          <p:spPr>
            <a:xfrm>
              <a:off x="5207474" y="281022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(1,3)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DF06984-6927-4748-BCB9-D6E549D3060B}"/>
                </a:ext>
              </a:extLst>
            </p:cNvPr>
            <p:cNvSpPr/>
            <p:nvPr/>
          </p:nvSpPr>
          <p:spPr>
            <a:xfrm>
              <a:off x="4809229" y="281280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59C20217-BDF3-2E41-AE60-C5B970AB9491}"/>
                </a:ext>
              </a:extLst>
            </p:cNvPr>
            <p:cNvSpPr/>
            <p:nvPr/>
          </p:nvSpPr>
          <p:spPr>
            <a:xfrm>
              <a:off x="4356157" y="2821509"/>
              <a:ext cx="400387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76F6E9E-8309-A140-AF76-9C78CFE763DF}"/>
                </a:ext>
              </a:extLst>
            </p:cNvPr>
            <p:cNvSpPr/>
            <p:nvPr/>
          </p:nvSpPr>
          <p:spPr>
            <a:xfrm>
              <a:off x="3957913" y="2824085"/>
              <a:ext cx="400387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(1,1)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78833D-CD52-2D44-A8CE-FAFF6949D355}"/>
                </a:ext>
              </a:extLst>
            </p:cNvPr>
            <p:cNvSpPr/>
            <p:nvPr/>
          </p:nvSpPr>
          <p:spPr>
            <a:xfrm>
              <a:off x="6058791" y="2804360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(1,8)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C58FF1F-170D-1E4A-8F5A-8472F0559289}"/>
                </a:ext>
              </a:extLst>
            </p:cNvPr>
            <p:cNvSpPr/>
            <p:nvPr/>
          </p:nvSpPr>
          <p:spPr>
            <a:xfrm>
              <a:off x="5660546" y="280693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458E446-2D78-B64D-BD44-C50A8D689108}"/>
                </a:ext>
              </a:extLst>
            </p:cNvPr>
            <p:cNvSpPr/>
            <p:nvPr/>
          </p:nvSpPr>
          <p:spPr>
            <a:xfrm>
              <a:off x="10389526" y="278593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(5,1)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E6B903E-F54A-014A-8261-1AEB8DA4DFAE}"/>
                </a:ext>
              </a:extLst>
            </p:cNvPr>
            <p:cNvSpPr/>
            <p:nvPr/>
          </p:nvSpPr>
          <p:spPr>
            <a:xfrm>
              <a:off x="9991281" y="278851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(4,8)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16624D4-BC06-7249-B4A3-24EDB0FC9AC8}"/>
                </a:ext>
              </a:extLst>
            </p:cNvPr>
            <p:cNvSpPr/>
            <p:nvPr/>
          </p:nvSpPr>
          <p:spPr>
            <a:xfrm>
              <a:off x="9538210" y="279721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(4,7)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15E410E-6543-1B45-B238-0E2BEF939460}"/>
                </a:ext>
              </a:extLst>
            </p:cNvPr>
            <p:cNvSpPr/>
            <p:nvPr/>
          </p:nvSpPr>
          <p:spPr>
            <a:xfrm>
              <a:off x="9139965" y="279979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(4,3)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DCE7D3E1-3EB5-7A48-BAFA-5B7839EBD121}"/>
                </a:ext>
              </a:extLst>
            </p:cNvPr>
            <p:cNvSpPr/>
            <p:nvPr/>
          </p:nvSpPr>
          <p:spPr>
            <a:xfrm>
              <a:off x="11240843" y="2780070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(7,2)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40E132D-0587-5A4B-B59C-4FF4FA8EDF53}"/>
                </a:ext>
              </a:extLst>
            </p:cNvPr>
            <p:cNvSpPr/>
            <p:nvPr/>
          </p:nvSpPr>
          <p:spPr>
            <a:xfrm>
              <a:off x="10842598" y="278264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(5,2)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1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180000" y="900000"/>
            <a:ext cx="11839895" cy="44217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admin (id);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176051" y="3649704"/>
            <a:ext cx="11839895" cy="2412966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admin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&gt; 100000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&lt;100010;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 PLAN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 Only Scan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using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</a:t>
            </a:r>
            <a:r>
              <a:rPr lang="en-US" sz="16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on </a:t>
            </a:r>
            <a:r>
              <a:rPr lang="en-US" sz="16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admin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(cost=0.56..99.20 rows=25 width=15)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Index Cond: ((id &gt; 100000) AND (id &lt; 100010))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(2 rows)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b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</a:br>
            <a:endParaRPr sz="1600" b="0" i="0" u="none" strike="noStrike" cap="none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176051" y="1566453"/>
            <a:ext cx="11839895" cy="184152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admin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&gt; 100000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&lt;100010;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 PLAN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 Scan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using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on admin  (cost=0.56..99.20 rows=25 width=19)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Index Cond: ((id &gt; 100000) AND (id &lt; 100010))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(2 rows)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3919-2244-6C40-AA92-BCC2DD28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Only Scans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893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B-Tree Index (Index Only Scans)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93849" y="805543"/>
            <a:ext cx="3642656" cy="24492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id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WHERE id = 8;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-----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8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rows)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EA2E55-984D-7F4D-9DA7-31E41E36B89C}"/>
              </a:ext>
            </a:extLst>
          </p:cNvPr>
          <p:cNvGrpSpPr/>
          <p:nvPr/>
        </p:nvGrpSpPr>
        <p:grpSpPr>
          <a:xfrm>
            <a:off x="0" y="3632281"/>
            <a:ext cx="11858773" cy="2810162"/>
            <a:chOff x="138113" y="3429000"/>
            <a:chExt cx="11858773" cy="281016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CAB98BE-E264-E642-BDB5-7A7C9455F6AC}"/>
                </a:ext>
              </a:extLst>
            </p:cNvPr>
            <p:cNvGrpSpPr/>
            <p:nvPr/>
          </p:nvGrpSpPr>
          <p:grpSpPr>
            <a:xfrm>
              <a:off x="749745" y="3476084"/>
              <a:ext cx="5024194" cy="2763078"/>
              <a:chOff x="193849" y="3886200"/>
              <a:chExt cx="4984438" cy="2833138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ECAC4CD-AF6F-4746-BC23-9727DAE93835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1BBD023-DB80-0544-B291-4095C49BEA53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E0481D4-26C8-1C4C-8960-C85BC09706C5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3CDCE3D-CD14-2148-AC24-F37C8F350371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18D78E-E96A-E74D-A4EC-FDE6B7F49520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8000B7-D620-D347-9587-6593139ED753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641C925-8B42-164F-B419-AB548194A95A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676C3BF-8A1D-9148-8ED7-10442F8A2DF6}"/>
                  </a:ext>
                </a:extLst>
              </p:cNvPr>
              <p:cNvCxnSpPr>
                <a:cxnSpLocks/>
                <a:stCxn id="108" idx="3"/>
                <a:endCxn id="104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6D377EB-9A26-C94D-AA6A-E322984D017F}"/>
                  </a:ext>
                </a:extLst>
              </p:cNvPr>
              <p:cNvCxnSpPr>
                <a:cxnSpLocks/>
                <a:stCxn id="104" idx="3"/>
                <a:endCxn id="105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62F6B5A-C550-384A-84D8-FD7506AF5C0C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7699FA8-0242-E84B-9B50-6CC5DBD32F3E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9F49931-60CE-8B4B-8B8B-45F377A74CFA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Alex John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AFF9960-84A0-5140-BAEB-E56C30C2A388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01/02/2020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73BC929-E133-CA46-97C5-1069E7A1F2BC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E361342-2616-154F-8A17-7503301ECE7B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6E2E112-B2B3-3C4D-9E34-8146BC6A481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5FDE555-CA48-A841-9B59-CD3817D48814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5F98A65-0E3B-2F4B-AF3A-AC23A9707E3C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43BB69E-6397-0D41-BA5D-BC555324E4E8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5539991-12F8-F041-ADEF-5DE85A55FE30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69FFFDF-ECF0-1848-A9A4-4F48B4D35D2A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B5C49D0-5263-8547-8F14-B9B84211BDE6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James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F277BEF-A5E8-E943-97A3-BC5A87DCE689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BC0DEE5-2285-0545-8732-934E8E8EB2E1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A5E6300-5040-6240-BD17-CC169A91FDFF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Bob William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637465-11A8-A14A-8BE1-EE0E8D330C00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01/04/2020</a:t>
                </a:r>
              </a:p>
            </p:txBody>
          </p:sp>
          <p:sp>
            <p:nvSpPr>
              <p:cNvPr id="125" name="Left Brace 124">
                <a:extLst>
                  <a:ext uri="{FF2B5EF4-FFF2-40B4-BE49-F238E27FC236}">
                    <a16:creationId xmlns:a16="http://schemas.microsoft.com/office/drawing/2014/main" id="{AAB2DC91-FCF6-0941-B45D-00ED681EB9C4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3763DC6-30F9-5E4E-8A7A-AAEFD0F5CEA2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127" name="Left Brace 126">
                <a:extLst>
                  <a:ext uri="{FF2B5EF4-FFF2-40B4-BE49-F238E27FC236}">
                    <a16:creationId xmlns:a16="http://schemas.microsoft.com/office/drawing/2014/main" id="{6B832F27-ABB2-4C45-97D5-4A6DDF4F8747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128" name="Curved Connector 127">
                <a:extLst>
                  <a:ext uri="{FF2B5EF4-FFF2-40B4-BE49-F238E27FC236}">
                    <a16:creationId xmlns:a16="http://schemas.microsoft.com/office/drawing/2014/main" id="{DF834A60-E87A-BE4B-B7B3-A4F5C5D306AB}"/>
                  </a:ext>
                </a:extLst>
              </p:cNvPr>
              <p:cNvCxnSpPr>
                <a:cxnSpLocks/>
                <a:stCxn id="108" idx="2"/>
                <a:endCxn id="109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>
                <a:extLst>
                  <a:ext uri="{FF2B5EF4-FFF2-40B4-BE49-F238E27FC236}">
                    <a16:creationId xmlns:a16="http://schemas.microsoft.com/office/drawing/2014/main" id="{5CCFDD6A-287E-6744-AD77-C3D698B4C390}"/>
                  </a:ext>
                </a:extLst>
              </p:cNvPr>
              <p:cNvCxnSpPr>
                <a:cxnSpLocks/>
                <a:stCxn id="104" idx="2"/>
                <a:endCxn id="119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>
                <a:extLst>
                  <a:ext uri="{FF2B5EF4-FFF2-40B4-BE49-F238E27FC236}">
                    <a16:creationId xmlns:a16="http://schemas.microsoft.com/office/drawing/2014/main" id="{A87D5C89-FE4D-DD4E-9C93-A1308241C1A6}"/>
                  </a:ext>
                </a:extLst>
              </p:cNvPr>
              <p:cNvCxnSpPr>
                <a:cxnSpLocks/>
                <a:stCxn id="105" idx="2"/>
                <a:endCxn id="122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Left Brace 130">
                <a:extLst>
                  <a:ext uri="{FF2B5EF4-FFF2-40B4-BE49-F238E27FC236}">
                    <a16:creationId xmlns:a16="http://schemas.microsoft.com/office/drawing/2014/main" id="{A749EE69-0ADD-334B-8F4B-7093DC32B10C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2B554D-EF8F-1146-B005-95CA282D442B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46E02D31-FF81-9546-A990-A3743A23D1E3}"/>
                </a:ext>
              </a:extLst>
            </p:cNvPr>
            <p:cNvSpPr/>
            <p:nvPr/>
          </p:nvSpPr>
          <p:spPr>
            <a:xfrm>
              <a:off x="11530209" y="3436328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667AC291-D552-EA43-A23C-9D17D867585D}"/>
                </a:ext>
              </a:extLst>
            </p:cNvPr>
            <p:cNvSpPr/>
            <p:nvPr/>
          </p:nvSpPr>
          <p:spPr>
            <a:xfrm rot="10800000">
              <a:off x="371524" y="3440945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C2EA611-BD09-3342-883A-5DBDFAC01F62}"/>
                </a:ext>
              </a:extLst>
            </p:cNvPr>
            <p:cNvGrpSpPr/>
            <p:nvPr/>
          </p:nvGrpSpPr>
          <p:grpSpPr>
            <a:xfrm>
              <a:off x="6358342" y="3429000"/>
              <a:ext cx="5024194" cy="2763078"/>
              <a:chOff x="193849" y="3886200"/>
              <a:chExt cx="4984438" cy="28331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21CF8C-EE25-814B-9D5E-77B9973EAC3E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041F010-5D1F-834E-8CA0-5D9952BF730A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CF2AA3-8E24-C742-AF6D-B0C184703EB6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5E6F521-AE7C-9D4B-A1C2-AB1FE88CA264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CFF57F4-1D1D-FC44-A5FB-DFA2857BDC49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5DEC89-CC8D-5A4A-8146-77EF2300DFF7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06AA30-F03C-1845-976E-AF7223378E46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FC8C20C-36E8-A84A-9320-B7FFEE2C49DF}"/>
                  </a:ext>
                </a:extLst>
              </p:cNvPr>
              <p:cNvCxnSpPr>
                <a:cxnSpLocks/>
                <a:stCxn id="74" idx="3"/>
                <a:endCxn id="70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FFF32D5-BC4B-8B4F-86C1-BC4C4DD0BA01}"/>
                  </a:ext>
                </a:extLst>
              </p:cNvPr>
              <p:cNvCxnSpPr>
                <a:cxnSpLocks/>
                <a:stCxn id="70" idx="3"/>
                <a:endCxn id="71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D231434-C357-E640-A674-BD9C63ADF046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AD7284-C933-D945-B727-325E1A59D350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B6B3E1-2628-F14E-A8EE-D646EE13D36F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Charli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DF2347F-4F96-F64D-A6C1-A2D44AB5EE9D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5DF3F0-40A6-BD42-976E-59027146F01C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1D51292-3B06-8B4D-8B0A-397EFB2881B8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6CB633-5FA8-5341-ABF2-9032F52FE85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964CD6C-A4FE-9C44-94A8-0A0F8077F745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632C792-9BC0-F941-BA34-2B654D12A29A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0AC2D33-281A-DF4E-B885-DC409BBC87C1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A0ED138-E648-F448-AC80-8174BB68A50F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6B75369-6B78-9A46-B314-D64E8F7D184B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6CA49D-0135-CD46-A2AD-708DEF3134D2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David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83F1E44-ACAC-F44F-9ECE-5101AF76E6DB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01/08/2020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A36527-74D4-9843-BF57-76216FDA33D5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61AD198-A955-3841-82EC-641A140B6B0F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Benjamin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78A2E3-469A-7A41-8BAF-F82758A90622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01/02/1990</a:t>
                </a:r>
              </a:p>
            </p:txBody>
          </p:sp>
          <p:sp>
            <p:nvSpPr>
              <p:cNvPr id="91" name="Left Brace 90">
                <a:extLst>
                  <a:ext uri="{FF2B5EF4-FFF2-40B4-BE49-F238E27FC236}">
                    <a16:creationId xmlns:a16="http://schemas.microsoft.com/office/drawing/2014/main" id="{C16480F7-CD2F-F14C-B514-EDEB920CCAB2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68B3EC-5FB1-4247-9ACD-88A2C191C1D1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5DA591F0-1518-9946-AAFE-3F53BCC74442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A6516860-7A37-274E-B920-AFD26DA080B6}"/>
                  </a:ext>
                </a:extLst>
              </p:cNvPr>
              <p:cNvCxnSpPr>
                <a:stCxn id="74" idx="2"/>
                <a:endCxn id="75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>
                <a:extLst>
                  <a:ext uri="{FF2B5EF4-FFF2-40B4-BE49-F238E27FC236}">
                    <a16:creationId xmlns:a16="http://schemas.microsoft.com/office/drawing/2014/main" id="{361E81FD-F4DE-294F-84FC-7B6AD0D40EC8}"/>
                  </a:ext>
                </a:extLst>
              </p:cNvPr>
              <p:cNvCxnSpPr>
                <a:stCxn id="70" idx="2"/>
                <a:endCxn id="85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>
                <a:extLst>
                  <a:ext uri="{FF2B5EF4-FFF2-40B4-BE49-F238E27FC236}">
                    <a16:creationId xmlns:a16="http://schemas.microsoft.com/office/drawing/2014/main" id="{7FCCEEB5-0DBB-1244-B649-BF9214473C0C}"/>
                  </a:ext>
                </a:extLst>
              </p:cNvPr>
              <p:cNvCxnSpPr>
                <a:stCxn id="71" idx="2"/>
                <a:endCxn id="88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BE3BBF7A-3253-4C4F-9286-412E0416E0B7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2546F7-03BC-8844-827F-E678228F973B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F40395-1D27-3C40-A359-98D265406FBD}"/>
                </a:ext>
              </a:extLst>
            </p:cNvPr>
            <p:cNvSpPr txBox="1"/>
            <p:nvPr/>
          </p:nvSpPr>
          <p:spPr>
            <a:xfrm rot="16200000">
              <a:off x="-68354" y="464043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A778-A80F-9F45-812F-4579A6154C55}"/>
                </a:ext>
              </a:extLst>
            </p:cNvPr>
            <p:cNvSpPr txBox="1"/>
            <p:nvPr/>
          </p:nvSpPr>
          <p:spPr>
            <a:xfrm rot="5400000">
              <a:off x="11567442" y="468048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1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F0B165E-867F-B041-B6F7-BF9BE7287397}"/>
              </a:ext>
            </a:extLst>
          </p:cNvPr>
          <p:cNvGrpSpPr/>
          <p:nvPr/>
        </p:nvGrpSpPr>
        <p:grpSpPr>
          <a:xfrm>
            <a:off x="4003689" y="946133"/>
            <a:ext cx="7647065" cy="2232502"/>
            <a:chOff x="3957913" y="974708"/>
            <a:chExt cx="7692841" cy="2643256"/>
          </a:xfrm>
        </p:grpSpPr>
        <p:sp>
          <p:nvSpPr>
            <p:cNvPr id="236" name="Left Brace 235">
              <a:extLst>
                <a:ext uri="{FF2B5EF4-FFF2-40B4-BE49-F238E27FC236}">
                  <a16:creationId xmlns:a16="http://schemas.microsoft.com/office/drawing/2014/main" id="{30A222A9-A1C7-3445-8E28-BBDDBC17183A}"/>
                </a:ext>
              </a:extLst>
            </p:cNvPr>
            <p:cNvSpPr/>
            <p:nvPr/>
          </p:nvSpPr>
          <p:spPr>
            <a:xfrm rot="16200000">
              <a:off x="7718596" y="-494005"/>
              <a:ext cx="133273" cy="7654639"/>
            </a:xfrm>
            <a:prstGeom prst="leftBrace">
              <a:avLst>
                <a:gd name="adj1" fmla="val 8333"/>
                <a:gd name="adj2" fmla="val 4891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E32805-9BAF-3444-8C1B-5BDA10FA68C6}"/>
                </a:ext>
              </a:extLst>
            </p:cNvPr>
            <p:cNvGrpSpPr/>
            <p:nvPr/>
          </p:nvGrpSpPr>
          <p:grpSpPr>
            <a:xfrm>
              <a:off x="7331162" y="974708"/>
              <a:ext cx="1291359" cy="384527"/>
              <a:chOff x="5476461" y="3985591"/>
              <a:chExt cx="1858617" cy="44726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8CC37F-15D8-3941-B036-8CF8A6CAB3AF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E47C19-E01E-7C49-8E19-8849999D7298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0C7BB0-8D07-EB4C-9A61-3327E442F536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18A703-9C32-F045-8A6F-B5FF00BD26D7}"/>
                </a:ext>
              </a:extLst>
            </p:cNvPr>
            <p:cNvGrpSpPr/>
            <p:nvPr/>
          </p:nvGrpSpPr>
          <p:grpSpPr>
            <a:xfrm>
              <a:off x="4766039" y="1712722"/>
              <a:ext cx="1291359" cy="384527"/>
              <a:chOff x="5476461" y="3985591"/>
              <a:chExt cx="1858617" cy="44726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2F4C775-7BC3-2A41-B2B7-DD98FFFAD6FE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E5162C5-C6E9-A843-9E0A-4AC090C5DA05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EDE5682-5141-364C-A85E-41ED7B9686F4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2851CB6-D956-E147-82F5-A63FA5654D33}"/>
                </a:ext>
              </a:extLst>
            </p:cNvPr>
            <p:cNvGrpSpPr/>
            <p:nvPr/>
          </p:nvGrpSpPr>
          <p:grpSpPr>
            <a:xfrm>
              <a:off x="7338067" y="1677104"/>
              <a:ext cx="1291359" cy="384527"/>
              <a:chOff x="5476461" y="3985591"/>
              <a:chExt cx="1858617" cy="44726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734630-BEC3-AE4E-9AD2-6FABBFA451E7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3DB5D4-3FA9-B043-ADCB-FC0C1EEEBA88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53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8CFD708-E784-8045-894D-7B54D06C8ED0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58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D2DA79-83C4-BB4B-9A10-685115B766EA}"/>
                </a:ext>
              </a:extLst>
            </p:cNvPr>
            <p:cNvGrpSpPr/>
            <p:nvPr/>
          </p:nvGrpSpPr>
          <p:grpSpPr>
            <a:xfrm>
              <a:off x="9946622" y="1660295"/>
              <a:ext cx="1291359" cy="384527"/>
              <a:chOff x="5476461" y="3985591"/>
              <a:chExt cx="1858617" cy="44726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8D3CBD5-BFB0-0A4A-9D77-57486B0F1E4B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1E90AB2-18A6-4541-912A-CC31E8BE7562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74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4C995DB-6CD6-6F44-BE4F-929CECEBB833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100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713886-61C1-E747-9523-A27DA0AF0A9B}"/>
                </a:ext>
              </a:extLst>
            </p:cNvPr>
            <p:cNvGrpSpPr/>
            <p:nvPr/>
          </p:nvGrpSpPr>
          <p:grpSpPr>
            <a:xfrm>
              <a:off x="6552041" y="2342151"/>
              <a:ext cx="2501265" cy="383787"/>
              <a:chOff x="4945139" y="5748699"/>
              <a:chExt cx="3870338" cy="47100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D8FCB7C-A454-8F41-A6B4-28BC71AEAC0F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1E8AE6B-3F8F-5746-8283-30216F509B6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54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EA8F39F-9DCA-AC4E-B837-C2D76D881688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53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61CE060-B87C-7548-B01F-E6777B1D5AE3}"/>
                  </a:ext>
                </a:extLst>
              </p:cNvPr>
              <p:cNvGrpSpPr/>
              <p:nvPr/>
            </p:nvGrpSpPr>
            <p:grpSpPr>
              <a:xfrm>
                <a:off x="4945139" y="576933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ABBE033F-CBD2-284B-B694-B45F6EE5B023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39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978DB13-BB91-8346-864F-C81845A76616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36</a:t>
                  </a: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5A94C0B-DEC8-C247-B90F-EC8DD3415CB9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D52D30E-5AA6-1B4C-9243-783316A5E58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60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1F57027-C59D-3F4B-8F41-49855B85FC99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58</a:t>
                  </a: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366057B-3FB3-3E44-846C-380E845C192C}"/>
                </a:ext>
              </a:extLst>
            </p:cNvPr>
            <p:cNvGrpSpPr/>
            <p:nvPr/>
          </p:nvGrpSpPr>
          <p:grpSpPr>
            <a:xfrm>
              <a:off x="3967437" y="2358031"/>
              <a:ext cx="2501265" cy="383785"/>
              <a:chOff x="4945138" y="5748699"/>
              <a:chExt cx="3870339" cy="470999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40917D7-5C2D-F947-8F9D-8FAC39BD3C45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AA31A6E-CFE4-2C43-950F-8FF223A2163B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19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E9C4B4D-487D-C744-899A-87FA6DD6A0BA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EBC683B-F9A2-7A46-A51B-FA40144079B9}"/>
                  </a:ext>
                </a:extLst>
              </p:cNvPr>
              <p:cNvGrpSpPr/>
              <p:nvPr/>
            </p:nvGrpSpPr>
            <p:grpSpPr>
              <a:xfrm>
                <a:off x="4945138" y="5769339"/>
                <a:ext cx="1235765" cy="450359"/>
                <a:chOff x="6262425" y="5755763"/>
                <a:chExt cx="1235765" cy="450359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9225AF88-5B7B-FE48-9D9A-7EB4F7617980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91288CE-68EB-BD45-ACD3-927368D51CE1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ED70C84-BCCB-144D-8959-8A45AB5403AC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614697E-9E68-A44A-AB2B-2296B797C16F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347</a:t>
                  </a: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B83D1FF-883B-9145-B9F8-A0E7CDFDD90B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32</a:t>
                  </a:r>
                </a:p>
              </p:txBody>
            </p: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3BF5873-0031-BD40-A5D8-459985038454}"/>
                </a:ext>
              </a:extLst>
            </p:cNvPr>
            <p:cNvGrpSpPr/>
            <p:nvPr/>
          </p:nvGrpSpPr>
          <p:grpSpPr>
            <a:xfrm>
              <a:off x="9149489" y="2334210"/>
              <a:ext cx="2501265" cy="383787"/>
              <a:chOff x="4945139" y="5748699"/>
              <a:chExt cx="3870338" cy="471001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9EEE839-11DD-3447-8D0C-9F48727D1D18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88F3516-082F-3548-827B-5F5904D62F5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14C64E6B-3EE7-AC4F-BCDF-05C3BA92E9E6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74</a:t>
                  </a: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6D0EB2A-78E1-984F-AC4E-6A4445654C8E}"/>
                  </a:ext>
                </a:extLst>
              </p:cNvPr>
              <p:cNvGrpSpPr/>
              <p:nvPr/>
            </p:nvGrpSpPr>
            <p:grpSpPr>
              <a:xfrm>
                <a:off x="4945139" y="576933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5D4E349-C7CB-7B4C-8A74-69970BBED469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70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544CF471-D747-4D4B-B0BD-3B7F5C1BFC90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69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FFC0F4C-9E74-3B48-9EDA-5B0DA64AE8F5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7EEE791-A14E-C74D-BBA4-AA89835BEADA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105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DD5392E-A17B-444C-A69A-454115D8BF33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</p:grpSp>
        </p:grp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07C782D2-7A95-F543-AC02-F109AEE80FC6}"/>
                </a:ext>
              </a:extLst>
            </p:cNvPr>
            <p:cNvCxnSpPr>
              <a:cxnSpLocks/>
              <a:stCxn id="2" idx="1"/>
              <a:endCxn id="51" idx="0"/>
            </p:cNvCxnSpPr>
            <p:nvPr/>
          </p:nvCxnSpPr>
          <p:spPr>
            <a:xfrm rot="10800000" flipV="1">
              <a:off x="5411719" y="1166971"/>
              <a:ext cx="1919443" cy="5457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>
              <a:extLst>
                <a:ext uri="{FF2B5EF4-FFF2-40B4-BE49-F238E27FC236}">
                  <a16:creationId xmlns:a16="http://schemas.microsoft.com/office/drawing/2014/main" id="{DEA3F79F-5F17-DF4F-B0B0-0E1BBFDA78DE}"/>
                </a:ext>
              </a:extLst>
            </p:cNvPr>
            <p:cNvCxnSpPr>
              <a:cxnSpLocks/>
              <a:stCxn id="9" idx="3"/>
              <a:endCxn id="138" idx="1"/>
            </p:cNvCxnSpPr>
            <p:nvPr/>
          </p:nvCxnSpPr>
          <p:spPr>
            <a:xfrm>
              <a:off x="8622521" y="1166972"/>
              <a:ext cx="1324101" cy="6855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29F5941-3FC5-DF4C-9BB8-9C493042F7E1}"/>
                </a:ext>
              </a:extLst>
            </p:cNvPr>
            <p:cNvCxnSpPr>
              <a:stCxn id="7" idx="2"/>
              <a:endCxn id="55" idx="0"/>
            </p:cNvCxnSpPr>
            <p:nvPr/>
          </p:nvCxnSpPr>
          <p:spPr>
            <a:xfrm>
              <a:off x="7976842" y="1359235"/>
              <a:ext cx="6906" cy="317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B0DAD24-0006-8546-854E-EFAE4038F1FE}"/>
                </a:ext>
              </a:extLst>
            </p:cNvPr>
            <p:cNvCxnSpPr>
              <a:cxnSpLocks/>
              <a:stCxn id="54" idx="1"/>
              <a:endCxn id="144" idx="0"/>
            </p:cNvCxnSpPr>
            <p:nvPr/>
          </p:nvCxnSpPr>
          <p:spPr>
            <a:xfrm flipH="1">
              <a:off x="7150480" y="1869368"/>
              <a:ext cx="187588" cy="48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0F231565-FAEF-9D40-B7E2-4308F950ACF0}"/>
                </a:ext>
              </a:extLst>
            </p:cNvPr>
            <p:cNvCxnSpPr>
              <a:cxnSpLocks/>
              <a:stCxn id="55" idx="2"/>
              <a:endCxn id="135" idx="0"/>
            </p:cNvCxnSpPr>
            <p:nvPr/>
          </p:nvCxnSpPr>
          <p:spPr>
            <a:xfrm>
              <a:off x="7983747" y="2061631"/>
              <a:ext cx="18049" cy="286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B86D92CB-93AA-334F-A92E-0D21AD321292}"/>
                </a:ext>
              </a:extLst>
            </p:cNvPr>
            <p:cNvCxnSpPr>
              <a:cxnSpLocks/>
              <a:stCxn id="56" idx="3"/>
              <a:endCxn id="147" idx="0"/>
            </p:cNvCxnSpPr>
            <p:nvPr/>
          </p:nvCxnSpPr>
          <p:spPr>
            <a:xfrm>
              <a:off x="8629427" y="1869368"/>
              <a:ext cx="223686" cy="47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7DCBEC08-48A7-6645-A7F2-049C34AE5049}"/>
                </a:ext>
              </a:extLst>
            </p:cNvPr>
            <p:cNvCxnSpPr>
              <a:cxnSpLocks/>
              <a:stCxn id="50" idx="1"/>
              <a:endCxn id="165" idx="0"/>
            </p:cNvCxnSpPr>
            <p:nvPr/>
          </p:nvCxnSpPr>
          <p:spPr>
            <a:xfrm flipH="1">
              <a:off x="4565876" y="1904986"/>
              <a:ext cx="200162" cy="469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C76E6B6-13EC-F249-897A-7421A34EC2C0}"/>
                </a:ext>
              </a:extLst>
            </p:cNvPr>
            <p:cNvCxnSpPr>
              <a:cxnSpLocks/>
              <a:stCxn id="51" idx="2"/>
              <a:endCxn id="167" idx="0"/>
            </p:cNvCxnSpPr>
            <p:nvPr/>
          </p:nvCxnSpPr>
          <p:spPr>
            <a:xfrm>
              <a:off x="5411719" y="2097249"/>
              <a:ext cx="5474" cy="266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6B4BC9A-624B-3D47-8AC2-D1C9092F4DF3}"/>
                </a:ext>
              </a:extLst>
            </p:cNvPr>
            <p:cNvCxnSpPr>
              <a:cxnSpLocks/>
              <a:stCxn id="52" idx="3"/>
              <a:endCxn id="163" idx="0"/>
            </p:cNvCxnSpPr>
            <p:nvPr/>
          </p:nvCxnSpPr>
          <p:spPr>
            <a:xfrm>
              <a:off x="6057398" y="1904986"/>
              <a:ext cx="211112" cy="453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6D711D6B-7853-8D40-8D63-9F5CCCBFEB0B}"/>
                </a:ext>
              </a:extLst>
            </p:cNvPr>
            <p:cNvCxnSpPr>
              <a:cxnSpLocks/>
              <a:stCxn id="138" idx="1"/>
              <a:endCxn id="175" idx="0"/>
            </p:cNvCxnSpPr>
            <p:nvPr/>
          </p:nvCxnSpPr>
          <p:spPr>
            <a:xfrm flipH="1">
              <a:off x="9747928" y="1852559"/>
              <a:ext cx="198694" cy="498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1267B69-9C07-174F-BF43-CC16052079C5}"/>
                </a:ext>
              </a:extLst>
            </p:cNvPr>
            <p:cNvCxnSpPr>
              <a:cxnSpLocks/>
              <a:stCxn id="139" idx="2"/>
              <a:endCxn id="177" idx="0"/>
            </p:cNvCxnSpPr>
            <p:nvPr/>
          </p:nvCxnSpPr>
          <p:spPr>
            <a:xfrm>
              <a:off x="10592302" y="2044823"/>
              <a:ext cx="6942" cy="295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E12B830F-F4CB-BC4E-8C5C-E5BB8836E944}"/>
                </a:ext>
              </a:extLst>
            </p:cNvPr>
            <p:cNvCxnSpPr>
              <a:cxnSpLocks/>
              <a:stCxn id="140" idx="3"/>
              <a:endCxn id="173" idx="0"/>
            </p:cNvCxnSpPr>
            <p:nvPr/>
          </p:nvCxnSpPr>
          <p:spPr>
            <a:xfrm>
              <a:off x="11237981" y="1852559"/>
              <a:ext cx="212580" cy="481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9C58F34-1E68-E347-8601-3ADF2AD83BC7}"/>
                </a:ext>
              </a:extLst>
            </p:cNvPr>
            <p:cNvSpPr txBox="1"/>
            <p:nvPr/>
          </p:nvSpPr>
          <p:spPr>
            <a:xfrm>
              <a:off x="7518798" y="3432739"/>
              <a:ext cx="485634" cy="18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K" sz="800" dirty="0">
                  <a:latin typeface="Fairwater Script" panose="020F0502020204030204" pitchFamily="34" charset="0"/>
                  <a:cs typeface="Fairwater Script" panose="020F0502020204030204" pitchFamily="34" charset="0"/>
                </a:rPr>
                <a:t>ctid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878B3BA-C69F-5A4A-8941-25781641AA50}"/>
                </a:ext>
              </a:extLst>
            </p:cNvPr>
            <p:cNvSpPr/>
            <p:nvPr/>
          </p:nvSpPr>
          <p:spPr>
            <a:xfrm>
              <a:off x="7792077" y="279403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(3,1)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BF63ED2-B4C0-724B-BE92-02A1D7C977B6}"/>
                </a:ext>
              </a:extLst>
            </p:cNvPr>
            <p:cNvSpPr/>
            <p:nvPr/>
          </p:nvSpPr>
          <p:spPr>
            <a:xfrm>
              <a:off x="7393832" y="2796612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(2,8)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2CA5D53-C885-8E41-9DC6-3CA319E907CF}"/>
                </a:ext>
              </a:extLst>
            </p:cNvPr>
            <p:cNvSpPr/>
            <p:nvPr/>
          </p:nvSpPr>
          <p:spPr>
            <a:xfrm>
              <a:off x="6940761" y="280531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(2,2)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F67D303-7BEF-C547-A7FE-89AC22279C3D}"/>
                </a:ext>
              </a:extLst>
            </p:cNvPr>
            <p:cNvSpPr/>
            <p:nvPr/>
          </p:nvSpPr>
          <p:spPr>
            <a:xfrm>
              <a:off x="6542516" y="2807892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(2,1)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369248D-1854-504B-80BD-C214707F8E4B}"/>
                </a:ext>
              </a:extLst>
            </p:cNvPr>
            <p:cNvSpPr/>
            <p:nvPr/>
          </p:nvSpPr>
          <p:spPr>
            <a:xfrm>
              <a:off x="8643394" y="2788167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(4,1)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9FDBC7-875B-0B43-B7EA-68C7A3396725}"/>
                </a:ext>
              </a:extLst>
            </p:cNvPr>
            <p:cNvSpPr/>
            <p:nvPr/>
          </p:nvSpPr>
          <p:spPr>
            <a:xfrm>
              <a:off x="8245149" y="2790743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(3,2)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E4951A-7768-144D-807E-900FC88E055D}"/>
                </a:ext>
              </a:extLst>
            </p:cNvPr>
            <p:cNvSpPr/>
            <p:nvPr/>
          </p:nvSpPr>
          <p:spPr>
            <a:xfrm>
              <a:off x="5207474" y="281022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(1,3)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DF06984-6927-4748-BCB9-D6E549D3060B}"/>
                </a:ext>
              </a:extLst>
            </p:cNvPr>
            <p:cNvSpPr/>
            <p:nvPr/>
          </p:nvSpPr>
          <p:spPr>
            <a:xfrm>
              <a:off x="4809229" y="281280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59C20217-BDF3-2E41-AE60-C5B970AB9491}"/>
                </a:ext>
              </a:extLst>
            </p:cNvPr>
            <p:cNvSpPr/>
            <p:nvPr/>
          </p:nvSpPr>
          <p:spPr>
            <a:xfrm>
              <a:off x="4356157" y="2821509"/>
              <a:ext cx="400387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(1,9)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76F6E9E-8309-A140-AF76-9C78CFE763DF}"/>
                </a:ext>
              </a:extLst>
            </p:cNvPr>
            <p:cNvSpPr/>
            <p:nvPr/>
          </p:nvSpPr>
          <p:spPr>
            <a:xfrm>
              <a:off x="3957913" y="2824085"/>
              <a:ext cx="400387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(1,1)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78833D-CD52-2D44-A8CE-FAFF6949D355}"/>
                </a:ext>
              </a:extLst>
            </p:cNvPr>
            <p:cNvSpPr/>
            <p:nvPr/>
          </p:nvSpPr>
          <p:spPr>
            <a:xfrm>
              <a:off x="6058791" y="2804360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(1,8)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C58FF1F-170D-1E4A-8F5A-8472F0559289}"/>
                </a:ext>
              </a:extLst>
            </p:cNvPr>
            <p:cNvSpPr/>
            <p:nvPr/>
          </p:nvSpPr>
          <p:spPr>
            <a:xfrm>
              <a:off x="5660546" y="280693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458E446-2D78-B64D-BD44-C50A8D689108}"/>
                </a:ext>
              </a:extLst>
            </p:cNvPr>
            <p:cNvSpPr/>
            <p:nvPr/>
          </p:nvSpPr>
          <p:spPr>
            <a:xfrm>
              <a:off x="10389526" y="278593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(5,1)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E6B903E-F54A-014A-8261-1AEB8DA4DFAE}"/>
                </a:ext>
              </a:extLst>
            </p:cNvPr>
            <p:cNvSpPr/>
            <p:nvPr/>
          </p:nvSpPr>
          <p:spPr>
            <a:xfrm>
              <a:off x="9991281" y="278851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(4,8)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16624D4-BC06-7249-B4A3-24EDB0FC9AC8}"/>
                </a:ext>
              </a:extLst>
            </p:cNvPr>
            <p:cNvSpPr/>
            <p:nvPr/>
          </p:nvSpPr>
          <p:spPr>
            <a:xfrm>
              <a:off x="9538210" y="279721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(4,7)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15E410E-6543-1B45-B238-0E2BEF939460}"/>
                </a:ext>
              </a:extLst>
            </p:cNvPr>
            <p:cNvSpPr/>
            <p:nvPr/>
          </p:nvSpPr>
          <p:spPr>
            <a:xfrm>
              <a:off x="9139965" y="279979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(4,3)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DCE7D3E1-3EB5-7A48-BAFA-5B7839EBD121}"/>
                </a:ext>
              </a:extLst>
            </p:cNvPr>
            <p:cNvSpPr/>
            <p:nvPr/>
          </p:nvSpPr>
          <p:spPr>
            <a:xfrm>
              <a:off x="11240843" y="2780070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(7,2)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40E132D-0587-5A4B-B59C-4FF4FA8EDF53}"/>
                </a:ext>
              </a:extLst>
            </p:cNvPr>
            <p:cNvSpPr/>
            <p:nvPr/>
          </p:nvSpPr>
          <p:spPr>
            <a:xfrm>
              <a:off x="10842598" y="278264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(5,2)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28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Hash Index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93849" y="805543"/>
            <a:ext cx="5358104" cy="27630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id,name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WHERE name LIKE ‘</a:t>
            </a:r>
            <a:r>
              <a:rPr lang="en-P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Johns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   | name 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-----+------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16  | </a:t>
            </a:r>
            <a:r>
              <a:rPr lang="en-P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Johns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rows)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694D55-F71D-0749-9C67-9FD1B7FE3F8C}"/>
              </a:ext>
            </a:extLst>
          </p:cNvPr>
          <p:cNvGrpSpPr/>
          <p:nvPr/>
        </p:nvGrpSpPr>
        <p:grpSpPr>
          <a:xfrm>
            <a:off x="132895" y="3724461"/>
            <a:ext cx="11858773" cy="2810162"/>
            <a:chOff x="138113" y="3429000"/>
            <a:chExt cx="11858773" cy="2810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B42F024-C169-A94F-9753-149FE08149F1}"/>
                </a:ext>
              </a:extLst>
            </p:cNvPr>
            <p:cNvGrpSpPr/>
            <p:nvPr/>
          </p:nvGrpSpPr>
          <p:grpSpPr>
            <a:xfrm>
              <a:off x="749745" y="3476084"/>
              <a:ext cx="5024194" cy="2763078"/>
              <a:chOff x="193849" y="3886200"/>
              <a:chExt cx="4984438" cy="283313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077114-1AB6-2C4B-9870-B2E18BFF8F03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AAC423-9205-5047-9D93-EFE4AF9D5F6C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9F2D76-3481-6E49-BE3E-6987CEFD546B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42589A9-B8C8-C549-8D24-49D3E21FA826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E42534F-EC99-E242-87F2-2B1D0C7F3688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553332B-7EA4-F342-B3F7-1D3B329E7F2C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6A82C47-56D5-054A-ACCE-F4EE6233D18B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40F1D17-E7CF-CD4E-A039-7905F2D168AC}"/>
                  </a:ext>
                </a:extLst>
              </p:cNvPr>
              <p:cNvCxnSpPr>
                <a:cxnSpLocks/>
                <a:stCxn id="57" idx="3"/>
                <a:endCxn id="53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EABD568-4215-4949-B485-DAFB35429239}"/>
                  </a:ext>
                </a:extLst>
              </p:cNvPr>
              <p:cNvCxnSpPr>
                <a:cxnSpLocks/>
                <a:stCxn id="53" idx="3"/>
                <a:endCxn id="54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908E95-E6D0-BD42-977D-D96EA0B1C6C8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3BD1C29-85D6-E24F-9CBF-076BC580093A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A12375-81A7-704D-8E0D-6F95D3C8179E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Alex John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760896F-E0A6-B846-AA0B-3921B8E59029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01/02/2020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0355C8-D446-F047-B3E5-60A7628F2A06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1DB7DC5-333F-D14A-91DB-D9C18021F723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A208836-925C-884B-AA5B-D7B67457D92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20C44C-77E3-7D47-9C8F-3A814444A3D5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350AB8A-8E51-944B-BD9C-80FC80D7C78A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1DC44D4-025D-6B42-8149-B0585FD283BF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EAEEB26-B959-0747-B6A3-D26458FBA9C8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DC64C43-A7FF-7744-BAD7-6ACA9C2C11D7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4871C1A-1806-3549-A341-EB6AFA8A8DA7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James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22B39C1-0297-6643-9695-AF7275532B16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B635C9C-3589-9A43-BAD4-887DDF4EB049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73712F5-E27F-F84F-86C4-5829BFAF8A8A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Bob William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CD5610-88B5-4742-A529-2AE923C3A33F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01/04/2020</a:t>
                </a:r>
              </a:p>
            </p:txBody>
          </p:sp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29AE4A4C-946F-1A43-9E6D-7BE3857A0857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993A733-5ECD-6F41-A126-2DC0F7BC95C2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77" name="Left Brace 76">
                <a:extLst>
                  <a:ext uri="{FF2B5EF4-FFF2-40B4-BE49-F238E27FC236}">
                    <a16:creationId xmlns:a16="http://schemas.microsoft.com/office/drawing/2014/main" id="{BA53AD73-4D73-9C40-9B6B-9E10FC1C1F3A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78" name="Curved Connector 77">
                <a:extLst>
                  <a:ext uri="{FF2B5EF4-FFF2-40B4-BE49-F238E27FC236}">
                    <a16:creationId xmlns:a16="http://schemas.microsoft.com/office/drawing/2014/main" id="{93F36A2B-7D0A-B04E-8E1E-5230908348F7}"/>
                  </a:ext>
                </a:extLst>
              </p:cNvPr>
              <p:cNvCxnSpPr>
                <a:cxnSpLocks/>
                <a:stCxn id="57" idx="2"/>
                <a:endCxn id="58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>
                <a:extLst>
                  <a:ext uri="{FF2B5EF4-FFF2-40B4-BE49-F238E27FC236}">
                    <a16:creationId xmlns:a16="http://schemas.microsoft.com/office/drawing/2014/main" id="{BFD65CD2-0F21-2942-8CCE-21DBB77F7954}"/>
                  </a:ext>
                </a:extLst>
              </p:cNvPr>
              <p:cNvCxnSpPr>
                <a:cxnSpLocks/>
                <a:stCxn id="53" idx="2"/>
                <a:endCxn id="69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>
                <a:extLst>
                  <a:ext uri="{FF2B5EF4-FFF2-40B4-BE49-F238E27FC236}">
                    <a16:creationId xmlns:a16="http://schemas.microsoft.com/office/drawing/2014/main" id="{4D546D82-9645-E94A-90B1-2E2D541385C8}"/>
                  </a:ext>
                </a:extLst>
              </p:cNvPr>
              <p:cNvCxnSpPr>
                <a:cxnSpLocks/>
                <a:stCxn id="54" idx="2"/>
                <a:endCxn id="72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Left Brace 80">
                <a:extLst>
                  <a:ext uri="{FF2B5EF4-FFF2-40B4-BE49-F238E27FC236}">
                    <a16:creationId xmlns:a16="http://schemas.microsoft.com/office/drawing/2014/main" id="{4F4A9BAA-6224-6048-B706-E0170D895190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F831E5-C7E1-BD40-AC6D-A72B831A3B4A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0F66F2C-0E33-4C47-84E3-E2B2E6ECF52F}"/>
                </a:ext>
              </a:extLst>
            </p:cNvPr>
            <p:cNvSpPr/>
            <p:nvPr/>
          </p:nvSpPr>
          <p:spPr>
            <a:xfrm>
              <a:off x="11530209" y="3436328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C9AA418F-EBB9-E84F-A2B1-69F88D2EFE6D}"/>
                </a:ext>
              </a:extLst>
            </p:cNvPr>
            <p:cNvSpPr/>
            <p:nvPr/>
          </p:nvSpPr>
          <p:spPr>
            <a:xfrm rot="10800000">
              <a:off x="371524" y="3440945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55DB0E-2E0E-E545-B2EE-BF9D32A50D34}"/>
                </a:ext>
              </a:extLst>
            </p:cNvPr>
            <p:cNvGrpSpPr/>
            <p:nvPr/>
          </p:nvGrpSpPr>
          <p:grpSpPr>
            <a:xfrm>
              <a:off x="6358342" y="3429000"/>
              <a:ext cx="5024194" cy="2763078"/>
              <a:chOff x="193849" y="3886200"/>
              <a:chExt cx="4984438" cy="283313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48F490-8B46-5446-B37E-66FC04037A87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82C0A0D-3B54-EE4F-9CAA-EF135B61E814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CD3863-3D9D-D74A-9253-0D9FC1445BFE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385E6F-C749-1749-91D4-D5498E6E3ADC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84445-77F4-4A4A-9DE3-2DBF8DEAA5D3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7E886B-6239-6C48-8A2F-B1E72C3E2902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EBA16B7-1EEC-9648-B6AD-BAD5AB1EDC4D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975B852-80A9-4C4C-A698-B8E0767338F5}"/>
                  </a:ext>
                </a:extLst>
              </p:cNvPr>
              <p:cNvCxnSpPr>
                <a:cxnSpLocks/>
                <a:stCxn id="23" idx="3"/>
                <a:endCxn id="19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C9C5EB3-DEE9-014C-B1CA-1A6D0DF7498A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D1CFCC-1C4C-244F-8480-BA09774C753E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89DD580-1632-844E-B351-AADE355821E8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10B9296-D808-CC42-8DF5-3B98C20B37AF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Charli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57FF66-B3B0-7640-9024-2F956E7DF5EA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8874BB1-270C-9D41-9C91-F31607F5193C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89ADF3F-F13C-CF43-B961-B848B910FB67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9EDCCA1-69F1-8846-9AC2-3E465F204F3E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B700BB-C2C8-BF47-877B-43C6FB1AD853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849A9-23B9-8045-950A-7A4EBC3A3245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7EF6CE-63D0-5041-BAB8-5EDB0B62912E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B5B1E3-04C8-E440-AA74-304515F2B9A7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763937-16F9-A943-B15A-A6F36525D2E1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25D56D-C181-1949-938C-6E0649444778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David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0D6B2F0-FB30-A04A-A06F-00ECB89BB236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01/08/2020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86B5A7-19F2-1F43-8F3C-0EBC49C3F561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1809386-6972-0C4A-B019-6044AA485CE6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Benjamin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7F53F6A-A1B4-0B43-8A74-07FF4163002F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01/02/1990</a:t>
                </a: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5E88C5DF-DECE-104E-B31B-79219B8014A4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B55F38-EE93-F24A-93EF-E97D40F02EA1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42" name="Left Brace 41">
                <a:extLst>
                  <a:ext uri="{FF2B5EF4-FFF2-40B4-BE49-F238E27FC236}">
                    <a16:creationId xmlns:a16="http://schemas.microsoft.com/office/drawing/2014/main" id="{E632CDFF-AB51-4E4D-8EAB-7751322C0B58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43" name="Curved Connector 42">
                <a:extLst>
                  <a:ext uri="{FF2B5EF4-FFF2-40B4-BE49-F238E27FC236}">
                    <a16:creationId xmlns:a16="http://schemas.microsoft.com/office/drawing/2014/main" id="{1ADCCE45-4325-DD46-86E1-78329B2D6700}"/>
                  </a:ext>
                </a:extLst>
              </p:cNvPr>
              <p:cNvCxnSpPr>
                <a:stCxn id="23" idx="2"/>
                <a:endCxn id="24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>
                <a:extLst>
                  <a:ext uri="{FF2B5EF4-FFF2-40B4-BE49-F238E27FC236}">
                    <a16:creationId xmlns:a16="http://schemas.microsoft.com/office/drawing/2014/main" id="{A68890B5-6FF5-6B46-B324-3CB36E8C87E6}"/>
                  </a:ext>
                </a:extLst>
              </p:cNvPr>
              <p:cNvCxnSpPr>
                <a:stCxn id="19" idx="2"/>
                <a:endCxn id="34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8548099C-B9FD-C742-8AA6-78462F90330F}"/>
                  </a:ext>
                </a:extLst>
              </p:cNvPr>
              <p:cNvCxnSpPr>
                <a:stCxn id="20" idx="2"/>
                <a:endCxn id="37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Left Brace 45">
                <a:extLst>
                  <a:ext uri="{FF2B5EF4-FFF2-40B4-BE49-F238E27FC236}">
                    <a16:creationId xmlns:a16="http://schemas.microsoft.com/office/drawing/2014/main" id="{045C7E2A-43F6-3444-833E-C6C0084E88C8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EB5018-D42E-9A43-A7F6-8ABD49EE4786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E9B16B-EB77-DA41-B132-8FA8857AA3E1}"/>
                </a:ext>
              </a:extLst>
            </p:cNvPr>
            <p:cNvSpPr txBox="1"/>
            <p:nvPr/>
          </p:nvSpPr>
          <p:spPr>
            <a:xfrm rot="16200000">
              <a:off x="-68354" y="464043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1D7689-7E2B-8E40-892F-A8C8B6720D11}"/>
                </a:ext>
              </a:extLst>
            </p:cNvPr>
            <p:cNvSpPr txBox="1"/>
            <p:nvPr/>
          </p:nvSpPr>
          <p:spPr>
            <a:xfrm rot="5400000">
              <a:off x="11567442" y="468048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1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2DBA42-4685-044F-9748-0DE5CB3A73DF}"/>
              </a:ext>
            </a:extLst>
          </p:cNvPr>
          <p:cNvSpPr/>
          <p:nvPr/>
        </p:nvSpPr>
        <p:spPr>
          <a:xfrm>
            <a:off x="6062284" y="745489"/>
            <a:ext cx="1769841" cy="339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Johns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91F0888-0AF7-AC42-89D8-8C2ABD7AB832}"/>
              </a:ext>
            </a:extLst>
          </p:cNvPr>
          <p:cNvSpPr/>
          <p:nvPr/>
        </p:nvSpPr>
        <p:spPr>
          <a:xfrm>
            <a:off x="6062283" y="1221752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60B90B-451A-744C-8160-98550360494C}"/>
              </a:ext>
            </a:extLst>
          </p:cNvPr>
          <p:cNvSpPr/>
          <p:nvPr/>
        </p:nvSpPr>
        <p:spPr>
          <a:xfrm>
            <a:off x="6062282" y="1679096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 William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234EA9-0D79-9C47-8D09-A24C7332BB9B}"/>
              </a:ext>
            </a:extLst>
          </p:cNvPr>
          <p:cNvSpPr/>
          <p:nvPr/>
        </p:nvSpPr>
        <p:spPr>
          <a:xfrm>
            <a:off x="6078290" y="2125459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Charli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3D57A9-7A1D-F74B-927D-7D5490C2C28C}"/>
              </a:ext>
            </a:extLst>
          </p:cNvPr>
          <p:cNvSpPr/>
          <p:nvPr/>
        </p:nvSpPr>
        <p:spPr>
          <a:xfrm>
            <a:off x="6078290" y="2621175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endParaRPr lang="en-PK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A57A40-8BDE-9A4C-8F66-98B6C9990E8F}"/>
              </a:ext>
            </a:extLst>
          </p:cNvPr>
          <p:cNvSpPr/>
          <p:nvPr/>
        </p:nvSpPr>
        <p:spPr>
          <a:xfrm>
            <a:off x="6078289" y="3117383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Benjamin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91647B-19A2-5F42-8482-6737940A93D9}"/>
              </a:ext>
            </a:extLst>
          </p:cNvPr>
          <p:cNvSpPr/>
          <p:nvPr/>
        </p:nvSpPr>
        <p:spPr>
          <a:xfrm>
            <a:off x="8879452" y="778027"/>
            <a:ext cx="1395425" cy="339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B992D8-5682-F146-84E1-82F0E94499CD}"/>
              </a:ext>
            </a:extLst>
          </p:cNvPr>
          <p:cNvSpPr/>
          <p:nvPr/>
        </p:nvSpPr>
        <p:spPr>
          <a:xfrm>
            <a:off x="8879451" y="1254290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5E43F8-D2FE-7D4C-9301-2218E55FC52F}"/>
              </a:ext>
            </a:extLst>
          </p:cNvPr>
          <p:cNvSpPr/>
          <p:nvPr/>
        </p:nvSpPr>
        <p:spPr>
          <a:xfrm>
            <a:off x="8879450" y="1711634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3BCD788-79A3-8945-BCC6-9152E5DB64B3}"/>
              </a:ext>
            </a:extLst>
          </p:cNvPr>
          <p:cNvSpPr/>
          <p:nvPr/>
        </p:nvSpPr>
        <p:spPr>
          <a:xfrm>
            <a:off x="8895458" y="2157997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F0E02F5-334B-1444-B979-2D0E79A461EF}"/>
              </a:ext>
            </a:extLst>
          </p:cNvPr>
          <p:cNvSpPr/>
          <p:nvPr/>
        </p:nvSpPr>
        <p:spPr>
          <a:xfrm>
            <a:off x="8895458" y="2653713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</a:t>
            </a:r>
            <a:endParaRPr lang="en-PK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62599E-2B4A-B54A-81ED-AD6E01F8FBBF}"/>
              </a:ext>
            </a:extLst>
          </p:cNvPr>
          <p:cNvSpPr/>
          <p:nvPr/>
        </p:nvSpPr>
        <p:spPr>
          <a:xfrm>
            <a:off x="8895457" y="3149921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700211-F607-9A4C-BAA0-6A4F226C0282}"/>
              </a:ext>
            </a:extLst>
          </p:cNvPr>
          <p:cNvSpPr/>
          <p:nvPr/>
        </p:nvSpPr>
        <p:spPr>
          <a:xfrm>
            <a:off x="10405351" y="792875"/>
            <a:ext cx="1296531" cy="339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9ABFACD-300C-4242-9A9C-5F3CD1486612}"/>
              </a:ext>
            </a:extLst>
          </p:cNvPr>
          <p:cNvSpPr/>
          <p:nvPr/>
        </p:nvSpPr>
        <p:spPr>
          <a:xfrm>
            <a:off x="10405350" y="1269138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AAD0BA-86DA-8447-91F9-A70207726755}"/>
              </a:ext>
            </a:extLst>
          </p:cNvPr>
          <p:cNvSpPr/>
          <p:nvPr/>
        </p:nvSpPr>
        <p:spPr>
          <a:xfrm>
            <a:off x="10405349" y="1726482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80A6CAE-ED72-3D47-9C02-FD62E60A2CE4}"/>
              </a:ext>
            </a:extLst>
          </p:cNvPr>
          <p:cNvSpPr/>
          <p:nvPr/>
        </p:nvSpPr>
        <p:spPr>
          <a:xfrm>
            <a:off x="10421357" y="2172845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7D2BD1E-799E-A642-A74C-1EA65BB3AE43}"/>
              </a:ext>
            </a:extLst>
          </p:cNvPr>
          <p:cNvSpPr/>
          <p:nvPr/>
        </p:nvSpPr>
        <p:spPr>
          <a:xfrm>
            <a:off x="10421357" y="2668561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1,1</a:t>
            </a:r>
            <a:endParaRPr lang="en-PK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74B6F3-B01D-1342-BDEE-122556E823B6}"/>
              </a:ext>
            </a:extLst>
          </p:cNvPr>
          <p:cNvSpPr/>
          <p:nvPr/>
        </p:nvSpPr>
        <p:spPr>
          <a:xfrm>
            <a:off x="10421356" y="3164769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5F62E8-89A3-6B4F-B0D4-AB025B2F47D4}"/>
              </a:ext>
            </a:extLst>
          </p:cNvPr>
          <p:cNvSpPr txBox="1"/>
          <p:nvPr/>
        </p:nvSpPr>
        <p:spPr>
          <a:xfrm>
            <a:off x="8121549" y="1679096"/>
            <a:ext cx="68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5000" dirty="0"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F</a:t>
            </a:r>
            <a:r>
              <a:rPr lang="en-PK" sz="1000" dirty="0"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h(x)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CF19AA46-30FB-9D46-BE4D-AAEE9BD4958A}"/>
              </a:ext>
            </a:extLst>
          </p:cNvPr>
          <p:cNvSpPr/>
          <p:nvPr/>
        </p:nvSpPr>
        <p:spPr>
          <a:xfrm>
            <a:off x="11677391" y="796219"/>
            <a:ext cx="241126" cy="27630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963BDCD-6BFD-C346-9D31-2DDF15BC5FD0}"/>
              </a:ext>
            </a:extLst>
          </p:cNvPr>
          <p:cNvSpPr txBox="1"/>
          <p:nvPr/>
        </p:nvSpPr>
        <p:spPr>
          <a:xfrm rot="5400000">
            <a:off x="11704205" y="2040373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Fairwater Script" panose="020F0502020204030204" pitchFamily="34" charset="0"/>
              </a:rPr>
              <a:t>CTID</a:t>
            </a:r>
          </a:p>
        </p:txBody>
      </p:sp>
    </p:spTree>
    <p:extLst>
      <p:ext uri="{BB962C8B-B14F-4D97-AF65-F5344CB8AC3E}">
        <p14:creationId xmlns:p14="http://schemas.microsoft.com/office/powerpoint/2010/main" val="28698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 idx="4294967295"/>
          </p:nvPr>
        </p:nvSpPr>
        <p:spPr>
          <a:xfrm>
            <a:off x="0" y="138113"/>
            <a:ext cx="11845925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HASH Index</a:t>
            </a:r>
            <a:endParaRPr b="0" dirty="0"/>
          </a:p>
        </p:txBody>
      </p:sp>
      <p:sp>
        <p:nvSpPr>
          <p:cNvPr id="227" name="Google Shape;227;p22"/>
          <p:cNvSpPr txBox="1">
            <a:spLocks noGrp="1"/>
          </p:cNvSpPr>
          <p:nvPr>
            <p:ph idx="4294967295"/>
          </p:nvPr>
        </p:nvSpPr>
        <p:spPr>
          <a:xfrm>
            <a:off x="311150" y="949325"/>
            <a:ext cx="11880850" cy="1350963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Exo 2"/>
              </a:rPr>
              <a:t>What is a </a:t>
            </a: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Hash </a:t>
            </a:r>
            <a:r>
              <a:rPr lang="en-US" sz="1800" dirty="0">
                <a:solidFill>
                  <a:srgbClr val="373737"/>
                </a:solidFill>
                <a:latin typeface="Exo 2"/>
                <a:sym typeface="Exo 2"/>
              </a:rPr>
              <a:t>index?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Hash indexes only handles equality operators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Hash function is used to locate the tuples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76052" y="2425331"/>
            <a:ext cx="5960483" cy="4421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hash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USING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HASH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6282390" y="941565"/>
            <a:ext cx="5763755" cy="1938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70C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postgres=# \d bar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                  Table "</a:t>
            </a:r>
            <a:r>
              <a:rPr lang="en-US" sz="1200" b="1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public.bar</a:t>
            </a: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Column |       Type        | Collation | Nullable | Default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--------+-------------------+-----------+----------+---------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id     | integer           |           |          |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name   | character varying |           |          |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dt     | date              |           |          |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Indexes: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 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idx_btree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 btree (name)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  "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idx_hash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 btree (name)</a:t>
            </a:r>
            <a:endParaRPr sz="1200" b="1" i="0" u="none" strike="noStrike" cap="none" dirty="0">
              <a:solidFill>
                <a:srgbClr val="FF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159950" y="3082725"/>
            <a:ext cx="11880000" cy="28659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ANALYZE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*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bar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name = 'text%';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 PLAN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 Scan using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idx_hash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on bar  (cost=0.43..8.45 rows=1 width=19) (actual time=0.023..0.023 rows=0 loops=1)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Index Cond: ((name)::text = 'text%'::text)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Planning Time: 0.080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Execution Time: 0.041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(4 rows)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BRIN</a:t>
            </a: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is a “Block Range Index”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Used when columns have some correlation with their physical location in the table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Space optimized because BRIN index contains only three items 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091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Page/Block number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091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Min value of column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091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Max value of column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BRIN Index</a:t>
            </a:r>
            <a:endParaRPr b="0" dirty="0"/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FF07C051-92E0-3E45-ADCF-0D460927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56" y="2432807"/>
            <a:ext cx="5274315" cy="286064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BRIN Index</a:t>
            </a:r>
            <a:endParaRPr b="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sz="half" idx="4294967295"/>
          </p:nvPr>
        </p:nvSpPr>
        <p:spPr>
          <a:xfrm>
            <a:off x="154910" y="757239"/>
            <a:ext cx="5771073" cy="47341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None/>
            </a:pPr>
            <a:r>
              <a:rPr lang="en-US" sz="1600" b="0" dirty="0"/>
              <a:t>Sequential Scan</a:t>
            </a:r>
            <a:endParaRPr sz="1600" b="0" dirty="0"/>
          </a:p>
        </p:txBody>
      </p:sp>
      <p:sp>
        <p:nvSpPr>
          <p:cNvPr id="236" name="Google Shape;236;p23"/>
          <p:cNvSpPr txBox="1"/>
          <p:nvPr/>
        </p:nvSpPr>
        <p:spPr>
          <a:xfrm>
            <a:off x="6096000" y="1285784"/>
            <a:ext cx="5875800" cy="478830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dirty="0">
                <a:solidFill>
                  <a:srgbClr val="0070C0"/>
                </a:solidFill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 &gt; '2022-09-28’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 &lt; '2022-10-28';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------------------------------------------------------Bitmap Heap Scan on bar (cost=92.03..61271.08 rows=1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width=27) (actual time=1.720..4.186 rows=29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Recheck Cond: ((dt &gt; '2022-09-28 00:00:00’)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AND (dt &lt; '2022-10-28 00:00:00'))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Index Recheck: 18716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Heap Blocks: lossy=128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-&gt;  Bitmap Index Scan 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idx_brin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(cost=0.00..92.03 rows=17406 width=0)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(actual time=1.456..1.456 rows=1280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Index Cond: ((dt &gt; '2022-09-28 00:00:00’)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AND (dt &lt; '2022-10-28 00:00:00'))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0.130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4.233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 rows)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Google Shape;236;p23">
            <a:extLst>
              <a:ext uri="{FF2B5EF4-FFF2-40B4-BE49-F238E27FC236}">
                <a16:creationId xmlns:a16="http://schemas.microsoft.com/office/drawing/2014/main" id="{3C89328D-B945-3C4D-8BEF-E83B073302E4}"/>
              </a:ext>
            </a:extLst>
          </p:cNvPr>
          <p:cNvSpPr txBox="1"/>
          <p:nvPr/>
        </p:nvSpPr>
        <p:spPr>
          <a:xfrm>
            <a:off x="179998" y="1285784"/>
            <a:ext cx="5745985" cy="478830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dirty="0">
                <a:solidFill>
                  <a:srgbClr val="0070C0"/>
                </a:solidFill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 &gt; '2022-09-28’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dt &lt; '2022-10-28';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bar (cost=0.00..2235285.00 rows=1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width=27)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(actual time=0.139..7397.090 rows=29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((dt &gt; '2022-09-28 00:00:00)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 (dt &lt; '2022-10-28 00:00:00))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99999971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0.114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7397.107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 rows)</a:t>
            </a:r>
          </a:p>
        </p:txBody>
      </p:sp>
      <p:sp>
        <p:nvSpPr>
          <p:cNvPr id="14" name="Google Shape;233;p23">
            <a:extLst>
              <a:ext uri="{FF2B5EF4-FFF2-40B4-BE49-F238E27FC236}">
                <a16:creationId xmlns:a16="http://schemas.microsoft.com/office/drawing/2014/main" id="{43FA0F3A-6A60-C745-93C0-1D6F98FDB7CF}"/>
              </a:ext>
            </a:extLst>
          </p:cNvPr>
          <p:cNvSpPr txBox="1">
            <a:spLocks/>
          </p:cNvSpPr>
          <p:nvPr/>
        </p:nvSpPr>
        <p:spPr>
          <a:xfrm>
            <a:off x="6096000" y="756035"/>
            <a:ext cx="5875800" cy="47341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-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000"/>
            </a:pPr>
            <a:r>
              <a:rPr lang="en-US" sz="1600" dirty="0"/>
              <a:t>BRIN Index</a:t>
            </a:r>
          </a:p>
        </p:txBody>
      </p:sp>
    </p:spTree>
    <p:extLst>
      <p:ext uri="{BB962C8B-B14F-4D97-AF65-F5344CB8AC3E}">
        <p14:creationId xmlns:p14="http://schemas.microsoft.com/office/powerpoint/2010/main" val="9272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BRIN Index On Disk Size Comparison</a:t>
            </a:r>
            <a:endParaRPr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4CB3-5920-9D48-997F-154A40EFACF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93675" y="767856"/>
            <a:ext cx="6232292" cy="5419725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Clr>
                <a:srgbClr val="0070C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Arial"/>
              </a:rPr>
              <a:t>B-TREE Index</a:t>
            </a:r>
          </a:p>
          <a:p>
            <a:pPr marL="0" indent="0">
              <a:spcBef>
                <a:spcPts val="1000"/>
              </a:spcBef>
              <a:buClr>
                <a:srgbClr val="0070C0"/>
              </a:buClr>
              <a:buSzPts val="1600"/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 INDEX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btree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ON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USING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BTREE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</a:p>
          <a:p>
            <a:pPr marL="171450" indent="-171450">
              <a:spcBef>
                <a:spcPts val="1000"/>
              </a:spcBef>
              <a:buClr>
                <a:srgbClr val="0070C0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0"/>
              </a:spcBef>
              <a:buClr>
                <a:srgbClr val="0070C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Hash Index</a:t>
            </a:r>
          </a:p>
          <a:p>
            <a:pPr marL="0" indent="0">
              <a:spcBef>
                <a:spcPts val="1000"/>
              </a:spcBef>
              <a:buClr>
                <a:srgbClr val="0070C0"/>
              </a:buClr>
              <a:buSzPts val="1600"/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spcBef>
                <a:spcPts val="1000"/>
              </a:spcBef>
              <a:buClr>
                <a:srgbClr val="0070C0"/>
              </a:buClr>
              <a:buSzPts val="1600"/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spcBef>
                <a:spcPts val="1000"/>
              </a:spcBef>
              <a:buClr>
                <a:srgbClr val="0070C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BRIN Index</a:t>
            </a:r>
          </a:p>
          <a:p>
            <a:pPr marL="0" indent="0">
              <a:spcBef>
                <a:spcPts val="1000"/>
              </a:spcBef>
              <a:buClr>
                <a:srgbClr val="0070C0"/>
              </a:buClr>
              <a:buSzPts val="1600"/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PK" dirty="0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35C09049-786F-0940-9792-A1E1FD10575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38951928"/>
              </p:ext>
            </p:extLst>
          </p:nvPr>
        </p:nvGraphicFramePr>
        <p:xfrm>
          <a:off x="6324600" y="757238"/>
          <a:ext cx="5867400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61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Generalized Inverted Index</a:t>
            </a:r>
            <a:endParaRPr sz="1600" b="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GIN is to handle where we need to index composite values</a:t>
            </a:r>
            <a:endParaRPr sz="1600" b="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Slow while creating the index because it needs to scan the document up front</a:t>
            </a:r>
            <a:endParaRPr sz="1600" b="0" dirty="0"/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600" b="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6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GIN Index</a:t>
            </a:r>
            <a:endParaRPr b="0" dirty="0"/>
          </a:p>
        </p:txBody>
      </p:sp>
      <p:sp>
        <p:nvSpPr>
          <p:cNvPr id="8" name="Google Shape;251;p24">
            <a:extLst>
              <a:ext uri="{FF2B5EF4-FFF2-40B4-BE49-F238E27FC236}">
                <a16:creationId xmlns:a16="http://schemas.microsoft.com/office/drawing/2014/main" id="{6A6944AA-3DAE-914E-8BB6-DADABB9754A3}"/>
              </a:ext>
            </a:extLst>
          </p:cNvPr>
          <p:cNvSpPr txBox="1"/>
          <p:nvPr/>
        </p:nvSpPr>
        <p:spPr>
          <a:xfrm>
            <a:off x="220200" y="2189395"/>
            <a:ext cx="11839800" cy="134933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\d bar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Table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Column |  Type   | Collation | Nullable | Default 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--------+---------+-----------+----------+---------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id     | integer |           |          | 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name   |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 |           |          | 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dt     | date    |           |          |</a:t>
            </a:r>
          </a:p>
        </p:txBody>
      </p:sp>
      <p:sp>
        <p:nvSpPr>
          <p:cNvPr id="10" name="Google Shape;251;p24">
            <a:extLst>
              <a:ext uri="{FF2B5EF4-FFF2-40B4-BE49-F238E27FC236}">
                <a16:creationId xmlns:a16="http://schemas.microsoft.com/office/drawing/2014/main" id="{53881BAF-C931-D649-A909-8BB7788C01A1}"/>
              </a:ext>
            </a:extLst>
          </p:cNvPr>
          <p:cNvSpPr txBox="1"/>
          <p:nvPr/>
        </p:nvSpPr>
        <p:spPr>
          <a:xfrm>
            <a:off x="220200" y="3675516"/>
            <a:ext cx="11839800" cy="188111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name, dt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name                                    |     dt    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---------------------------------------------------------------------------+------------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"Alex", "phone": ["333-333-333", "222-222-222", "111-111-111"]}  | 2019-05-13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"Bob", "phone": ["333-333-444", "222-222-444", "111-111-444"]}   | 2019-05-14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"John", "phone": ["333-3333", "777-7777", "555-5555"]}           | 2019-05-15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"David", "phone": ["333-333-555", "222-222-555", "111-111-555"]} | 2019-05-16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 rows)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Generalized Inverted Index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GIN is to handle where we need to index composite values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Slow while creating index because it needs to scan the document up front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6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6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GIN</a:t>
            </a:r>
            <a:r>
              <a:rPr lang="en-US" dirty="0"/>
              <a:t> </a:t>
            </a:r>
            <a:r>
              <a:rPr lang="en-US" b="0" dirty="0"/>
              <a:t>Index</a:t>
            </a:r>
            <a:endParaRPr b="0" dirty="0"/>
          </a:p>
        </p:txBody>
      </p:sp>
      <p:sp>
        <p:nvSpPr>
          <p:cNvPr id="250" name="Google Shape;250;p24"/>
          <p:cNvSpPr txBox="1"/>
          <p:nvPr/>
        </p:nvSpPr>
        <p:spPr>
          <a:xfrm>
            <a:off x="180000" y="2551274"/>
            <a:ext cx="5832000" cy="3564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 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@&gt; '{"name": "Alex"}’;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 on 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(cost=0.00..108309.34 rows=3499 width=96) (actual time=396.019..1050.143 rows=1000000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(name @&gt; '{"name": "Alex"}'::jsonb)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3000000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0.107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1079.861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180000" y="2016114"/>
            <a:ext cx="11839800" cy="442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b="1" i="1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USING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GIN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6180000" y="2551274"/>
            <a:ext cx="5832000" cy="3564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FROM bar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@&gt; '{"name": "Alex"}';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-----------------------------------------------------Bitmap Heap Scan on bar  (cost=679.00..13395.57 rows=4000 width=96) (actual time=91.110..445.112 rows=1000000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Recheck Cond: (name @&gt; '{"name": "Alex"}'::jsonb)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Heap Blocks: exact=16394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-&gt;  Bitmap Index Scan 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(cost=0.00..678.00 rows=4000 width=0) (actual time=89.033..89.033 rows=1000000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Index Cond: (name @&gt; '{"name": "Alex"}'::jsonb)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0.168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475.447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8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34E8C-4303-4D21-9C92-A0DE4760FB14}"/>
              </a:ext>
            </a:extLst>
          </p:cNvPr>
          <p:cNvSpPr txBox="1"/>
          <p:nvPr/>
        </p:nvSpPr>
        <p:spPr>
          <a:xfrm>
            <a:off x="2634463" y="2466568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Heap vs Indexes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8917076" y="3101078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936914" y="3542260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676867" y="3542260"/>
            <a:ext cx="1728000" cy="470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5408028" y="3542260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139922" y="3542260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2092686" y="3595489"/>
            <a:ext cx="132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960421" y="359548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687551" y="3595489"/>
            <a:ext cx="130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286327" y="3595489"/>
            <a:ext cx="131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9141816" y="359548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10750115" y="359548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721399" y="3331208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182028" y="3331208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450868" y="4010108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7913923" y="4010108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3696AB-3E2F-41EF-A4D9-FBF038544D83}"/>
              </a:ext>
            </a:extLst>
          </p:cNvPr>
          <p:cNvSpPr txBox="1"/>
          <p:nvPr/>
        </p:nvSpPr>
        <p:spPr>
          <a:xfrm>
            <a:off x="6504732" y="2501134"/>
            <a:ext cx="259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Index Useful Queries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10005870" y="2305573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Tips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71F69-04FB-4C17-A763-E5E9DF0FE4CC}"/>
              </a:ext>
            </a:extLst>
          </p:cNvPr>
          <p:cNvSpPr txBox="1"/>
          <p:nvPr/>
        </p:nvSpPr>
        <p:spPr>
          <a:xfrm>
            <a:off x="2576476" y="4689591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PostgreSQL Indexes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7503146" y="4542167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Index Types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F530973C-2E9F-49AE-B46E-C5B1139E205E}"/>
              </a:ext>
            </a:extLst>
          </p:cNvPr>
          <p:cNvSpPr/>
          <p:nvPr/>
        </p:nvSpPr>
        <p:spPr>
          <a:xfrm rot="2700000">
            <a:off x="4256952" y="4629961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5767651" y="2501134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770673-A690-054A-B423-6761785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4311" y="2466568"/>
            <a:ext cx="456185" cy="470631"/>
          </a:xfrm>
          <a:prstGeom prst="rect">
            <a:avLst/>
          </a:prstGeom>
        </p:spPr>
      </p:pic>
      <p:pic>
        <p:nvPicPr>
          <p:cNvPr id="7" name="Picture 6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59CD2BE4-90B8-2543-B5B4-1CE05597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59160" y="4454740"/>
            <a:ext cx="452887" cy="543464"/>
          </a:xfrm>
          <a:prstGeom prst="rect">
            <a:avLst/>
          </a:prstGeom>
        </p:spPr>
      </p:pic>
      <p:pic>
        <p:nvPicPr>
          <p:cNvPr id="15" name="Picture 14" descr="A picture containing food, plate, game&#10;&#10;Description automatically generated">
            <a:extLst>
              <a:ext uri="{FF2B5EF4-FFF2-40B4-BE49-F238E27FC236}">
                <a16:creationId xmlns:a16="http://schemas.microsoft.com/office/drawing/2014/main" id="{7F74FFCD-B053-3544-9BF7-5C8226480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291804" y="2305573"/>
            <a:ext cx="715371" cy="508957"/>
          </a:xfrm>
          <a:prstGeom prst="rect">
            <a:avLst/>
          </a:prstGeom>
        </p:spPr>
      </p:pic>
      <p:sp>
        <p:nvSpPr>
          <p:cNvPr id="33" name="Isosceles Triangle 72">
            <a:extLst>
              <a:ext uri="{FF2B5EF4-FFF2-40B4-BE49-F238E27FC236}">
                <a16:creationId xmlns:a16="http://schemas.microsoft.com/office/drawing/2014/main" id="{30ED44E7-A49F-D44E-B43C-6BA736845EC4}"/>
              </a:ext>
            </a:extLst>
          </p:cNvPr>
          <p:cNvSpPr/>
          <p:nvPr/>
        </p:nvSpPr>
        <p:spPr>
          <a:xfrm>
            <a:off x="9575158" y="333104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301510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idx="1"/>
          </p:nvPr>
        </p:nvSpPr>
        <p:spPr>
          <a:xfrm>
            <a:off x="154908" y="775409"/>
            <a:ext cx="11846763" cy="1867307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Generalized Search Tree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It is Tree-structured access method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It is a indexing framework used for indexing of complex data types.</a:t>
            </a:r>
          </a:p>
          <a:p>
            <a:pPr marL="571500" lvl="1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5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Used to find the point within box</a:t>
            </a:r>
          </a:p>
          <a:p>
            <a:pPr marL="571500" lvl="1" indent="-342900">
              <a:lnSpc>
                <a:spcPct val="100000"/>
              </a:lnSpc>
              <a:buSzPts val="2000"/>
              <a:buFont typeface="Arial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Used for full text search</a:t>
            </a:r>
          </a:p>
          <a:p>
            <a:pPr marL="571500" lvl="1" indent="-342900">
              <a:lnSpc>
                <a:spcPct val="100000"/>
              </a:lnSpc>
              <a:buSzPts val="2000"/>
              <a:buFont typeface="Arial"/>
              <a:buChar char="•"/>
            </a:pPr>
            <a:r>
              <a:rPr lang="en-US" sz="1500" dirty="0" err="1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Intarray</a:t>
            </a:r>
            <a:r>
              <a:rPr lang="en-US" sz="15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endParaRPr lang="en-US" sz="1500" b="0" dirty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endParaRPr sz="1500" b="0" dirty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GiST Index</a:t>
            </a:r>
            <a:endParaRPr b="0" dirty="0"/>
          </a:p>
        </p:txBody>
      </p:sp>
      <p:sp>
        <p:nvSpPr>
          <p:cNvPr id="6" name="Google Shape;258;p25">
            <a:extLst>
              <a:ext uri="{FF2B5EF4-FFF2-40B4-BE49-F238E27FC236}">
                <a16:creationId xmlns:a16="http://schemas.microsoft.com/office/drawing/2014/main" id="{94E51524-AC40-B34D-890B-E08A3E461B6D}"/>
              </a:ext>
            </a:extLst>
          </p:cNvPr>
          <p:cNvSpPr txBox="1">
            <a:spLocks/>
          </p:cNvSpPr>
          <p:nvPr/>
        </p:nvSpPr>
        <p:spPr>
          <a:xfrm>
            <a:off x="345236" y="2642716"/>
            <a:ext cx="5750763" cy="1396721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70C0"/>
                </a:solidFill>
              </a:rPr>
              <a:t>CREATE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TABLE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 point);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(point(2,2));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(point(2,4));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(point(4,2));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(point(4,4));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(point(5,5));</a:t>
            </a:r>
          </a:p>
        </p:txBody>
      </p:sp>
      <p:sp>
        <p:nvSpPr>
          <p:cNvPr id="7" name="Google Shape;258;p25">
            <a:extLst>
              <a:ext uri="{FF2B5EF4-FFF2-40B4-BE49-F238E27FC236}">
                <a16:creationId xmlns:a16="http://schemas.microsoft.com/office/drawing/2014/main" id="{B3442EC0-ACC7-294E-A1B0-DA87E01DFE0A}"/>
              </a:ext>
            </a:extLst>
          </p:cNvPr>
          <p:cNvSpPr txBox="1">
            <a:spLocks/>
          </p:cNvSpPr>
          <p:nvPr/>
        </p:nvSpPr>
        <p:spPr>
          <a:xfrm>
            <a:off x="345238" y="4510023"/>
            <a:ext cx="11501526" cy="191289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70C0"/>
                </a:solidFill>
              </a:rPr>
              <a:t>EXPLAIN</a:t>
            </a:r>
            <a:r>
              <a:rPr lang="en-GB" sz="1200" dirty="0"/>
              <a:t> </a:t>
            </a:r>
            <a:r>
              <a:rPr lang="en-GB" b="1" dirty="0">
                <a:solidFill>
                  <a:srgbClr val="0070C0"/>
                </a:solidFill>
              </a:rPr>
              <a:t>SELECT</a:t>
            </a:r>
            <a:r>
              <a:rPr lang="en-GB" sz="1200" dirty="0"/>
              <a:t> * </a:t>
            </a:r>
            <a:r>
              <a:rPr lang="en-GB" b="1" dirty="0">
                <a:solidFill>
                  <a:srgbClr val="0070C0"/>
                </a:solidFill>
              </a:rPr>
              <a:t>FROM</a:t>
            </a:r>
            <a:r>
              <a:rPr lang="en-GB" sz="1200" dirty="0"/>
              <a:t> </a:t>
            </a:r>
            <a:r>
              <a:rPr lang="en-GB" sz="1200" dirty="0" err="1"/>
              <a:t>simple_points</a:t>
            </a:r>
            <a:r>
              <a:rPr lang="en-GB" sz="1200" dirty="0"/>
              <a:t>, </a:t>
            </a:r>
            <a:r>
              <a:rPr lang="en-GB" sz="1200" dirty="0" err="1"/>
              <a:t>simple_box</a:t>
            </a:r>
            <a:r>
              <a:rPr lang="en-GB" sz="1200" dirty="0"/>
              <a:t> where p &lt;@ b;</a:t>
            </a:r>
          </a:p>
          <a:p>
            <a:r>
              <a:rPr lang="en-GB" sz="1200" dirty="0"/>
              <a:t>                                        QUERY PLAN                                         </a:t>
            </a:r>
          </a:p>
          <a:p>
            <a:r>
              <a:rPr lang="en-GB" sz="1200" dirty="0"/>
              <a:t>-------------------------------------------------------------------------------------------</a:t>
            </a:r>
          </a:p>
          <a:p>
            <a:r>
              <a:rPr lang="en-GB" sz="1200" dirty="0"/>
              <a:t> Nested Loop  (cost=10000000000.13..10000000133.82 rows=7 width=48)</a:t>
            </a:r>
          </a:p>
          <a:p>
            <a:r>
              <a:rPr lang="en-GB" sz="1200" dirty="0"/>
              <a:t>   Join Filter: (</a:t>
            </a:r>
            <a:r>
              <a:rPr lang="en-GB" sz="1200" dirty="0" err="1"/>
              <a:t>simple_points.p</a:t>
            </a:r>
            <a:r>
              <a:rPr lang="en-GB" sz="1200" dirty="0"/>
              <a:t> &lt;@ </a:t>
            </a:r>
            <a:r>
              <a:rPr lang="en-GB" sz="1200" dirty="0" err="1"/>
              <a:t>simple_box.b</a:t>
            </a:r>
            <a:r>
              <a:rPr lang="en-GB" sz="1200" dirty="0"/>
              <a:t>)</a:t>
            </a:r>
          </a:p>
          <a:p>
            <a:r>
              <a:rPr lang="en-GB" sz="1200" dirty="0"/>
              <a:t>   -&gt;  Seq Scan on </a:t>
            </a:r>
            <a:r>
              <a:rPr lang="en-GB" sz="1200" dirty="0" err="1"/>
              <a:t>simple_box</a:t>
            </a:r>
            <a:r>
              <a:rPr lang="en-GB" sz="1200" dirty="0"/>
              <a:t>  (cost=10000000000.00..10000000023.60 rows=1360 width=32)</a:t>
            </a:r>
          </a:p>
          <a:p>
            <a:r>
              <a:rPr lang="en-GB" sz="1200" dirty="0"/>
              <a:t>   -&gt;  Materialize  (cost=0.13..8.23 rows=5 width=16)</a:t>
            </a:r>
          </a:p>
          <a:p>
            <a:r>
              <a:rPr lang="en-GB" sz="1200" dirty="0"/>
              <a:t>         -&gt;  </a:t>
            </a:r>
            <a:r>
              <a:rPr lang="en-GB" b="1" dirty="0">
                <a:solidFill>
                  <a:schemeClr val="accent2"/>
                </a:solidFill>
              </a:rPr>
              <a:t>Index Scan using </a:t>
            </a:r>
            <a:r>
              <a:rPr lang="en-GB" dirty="0" err="1"/>
              <a:t>simple_points_idx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lang="en-GB" sz="1200" dirty="0"/>
              <a:t>on </a:t>
            </a:r>
            <a:r>
              <a:rPr lang="en-GB" sz="1200" dirty="0" err="1"/>
              <a:t>simple_points</a:t>
            </a:r>
            <a:r>
              <a:rPr lang="en-GB" sz="1200" dirty="0"/>
              <a:t>  (cost=0.13..8.21 rows=5 width=16)</a:t>
            </a:r>
          </a:p>
          <a:p>
            <a:r>
              <a:rPr lang="en-GB" sz="1200" dirty="0"/>
              <a:t>(5 rows)</a:t>
            </a:r>
          </a:p>
          <a:p>
            <a:br>
              <a:rPr lang="en-GB" sz="1200" dirty="0"/>
            </a:br>
            <a:endParaRPr lang="en-GB" sz="1200" dirty="0"/>
          </a:p>
        </p:txBody>
      </p:sp>
      <p:sp>
        <p:nvSpPr>
          <p:cNvPr id="9" name="Google Shape;258;p25">
            <a:extLst>
              <a:ext uri="{FF2B5EF4-FFF2-40B4-BE49-F238E27FC236}">
                <a16:creationId xmlns:a16="http://schemas.microsoft.com/office/drawing/2014/main" id="{01BA6F1F-746F-6043-B768-B74D3896E65D}"/>
              </a:ext>
            </a:extLst>
          </p:cNvPr>
          <p:cNvSpPr txBox="1">
            <a:spLocks/>
          </p:cNvSpPr>
          <p:nvPr/>
        </p:nvSpPr>
        <p:spPr>
          <a:xfrm>
            <a:off x="6189785" y="2642715"/>
            <a:ext cx="5656980" cy="1396721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70C0"/>
                </a:solidFill>
              </a:rPr>
              <a:t>CREATE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TABLE</a:t>
            </a:r>
            <a:r>
              <a:rPr lang="en-GB" dirty="0"/>
              <a:t> </a:t>
            </a:r>
            <a:r>
              <a:rPr lang="en-GB" dirty="0" err="1"/>
              <a:t>simple_box</a:t>
            </a:r>
            <a:r>
              <a:rPr lang="en-GB" dirty="0"/>
              <a:t>(b box);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INTO </a:t>
            </a:r>
            <a:r>
              <a:rPr lang="en-GB" dirty="0" err="1"/>
              <a:t>simple_box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VALUES</a:t>
            </a:r>
            <a:r>
              <a:rPr lang="en-GB" dirty="0"/>
              <a:t> (box(point(2,2), point(4,4)));</a:t>
            </a:r>
          </a:p>
        </p:txBody>
      </p:sp>
      <p:sp>
        <p:nvSpPr>
          <p:cNvPr id="10" name="Google Shape;258;p25">
            <a:extLst>
              <a:ext uri="{FF2B5EF4-FFF2-40B4-BE49-F238E27FC236}">
                <a16:creationId xmlns:a16="http://schemas.microsoft.com/office/drawing/2014/main" id="{12DE4CEA-830E-9047-ADAE-D29D463DDC00}"/>
              </a:ext>
            </a:extLst>
          </p:cNvPr>
          <p:cNvSpPr txBox="1">
            <a:spLocks/>
          </p:cNvSpPr>
          <p:nvPr/>
        </p:nvSpPr>
        <p:spPr>
          <a:xfrm>
            <a:off x="345236" y="4149584"/>
            <a:ext cx="11501526" cy="28174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70C0"/>
                </a:solidFill>
              </a:rPr>
              <a:t>CREATE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INDEX</a:t>
            </a:r>
            <a:r>
              <a:rPr lang="en-GB" dirty="0"/>
              <a:t> </a:t>
            </a:r>
            <a:r>
              <a:rPr lang="en-GB" dirty="0" err="1"/>
              <a:t>simple_points_idx</a:t>
            </a:r>
            <a:r>
              <a:rPr lang="en-GB" dirty="0"/>
              <a:t> on </a:t>
            </a:r>
            <a:r>
              <a:rPr lang="en-GB" dirty="0" err="1"/>
              <a:t>simple_points</a:t>
            </a:r>
            <a:r>
              <a:rPr lang="en-GB" dirty="0"/>
              <a:t> using gist(p);</a:t>
            </a:r>
            <a:endParaRPr lang="en-GB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B-Tree: Use this index for most of the queries and different data types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Hash:  Used for equality operators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BRIN:  For really large sequentially lineup datasets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GIN:  Used for documents and arrays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GiST: Used for full text search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Where and What?</a:t>
            </a:r>
            <a:endParaRPr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Duplicate Indexes</a:t>
            </a:r>
            <a:endParaRPr b="0" dirty="0"/>
          </a:p>
        </p:txBody>
      </p:sp>
      <p:sp>
        <p:nvSpPr>
          <p:cNvPr id="283" name="Google Shape;283;p28"/>
          <p:cNvSpPr txBox="1"/>
          <p:nvPr/>
        </p:nvSpPr>
        <p:spPr>
          <a:xfrm>
            <a:off x="176051" y="3429000"/>
            <a:ext cx="11839895" cy="2838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indrelid::regclass relname, indkey, amname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pg_index i, pg_opclass o, pg_am a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o.oid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(indclass)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a.oid = o.opcmethod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relname, indclass, amname, indkey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count(*) &gt;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relname | indkey | amname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---------+--------+--------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      2 | btree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</p:txBody>
      </p:sp>
      <p:sp>
        <p:nvSpPr>
          <p:cNvPr id="284" name="Google Shape;284;p28"/>
          <p:cNvSpPr txBox="1"/>
          <p:nvPr/>
        </p:nvSpPr>
        <p:spPr>
          <a:xfrm>
            <a:off x="176050" y="938594"/>
            <a:ext cx="11839895" cy="237176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indrelid::regclass relname,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indexrelid::regclass indexname, indkey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pg_index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relname,indexname,indkey;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relname          |                   indexname                   | indkey 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--------------------------+-----------------------------------------------+---------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pg_index                 | pg_index_indexrelid_index                     |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pg_toast.pg_toast_2615   | pg_toast.pg_toast_2615_index                  | 1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pg_constraint            | pg_constraint_conparentid_index               | 11</a:t>
            </a:r>
          </a:p>
        </p:txBody>
      </p:sp>
    </p:spTree>
    <p:extLst>
      <p:ext uri="{BB962C8B-B14F-4D97-AF65-F5344CB8AC3E}">
        <p14:creationId xmlns:p14="http://schemas.microsoft.com/office/powerpoint/2010/main" val="2453999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0C9A74-4074-EB4C-A354-B36C22AF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=# \d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pg_stat_user_indexes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View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pg_catalog.pg_stat_user_indexes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Column     |  Type  | Collation | Nullable | Default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---------------+--------+-----------+----------+---------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indexrelid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| name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| name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 name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idx_scan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idx_tup_read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idx_tup_fetch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          |          | </a:t>
            </a:r>
          </a:p>
          <a:p>
            <a:br>
              <a:rPr lang="en-US" dirty="0"/>
            </a:br>
            <a:endParaRPr lang="en-US" dirty="0"/>
          </a:p>
          <a:p>
            <a:endParaRPr lang="en-PK" dirty="0"/>
          </a:p>
        </p:txBody>
      </p:sp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Index Stats (</a:t>
            </a:r>
            <a:r>
              <a:rPr lang="en-US" sz="2800" b="0" dirty="0" err="1"/>
              <a:t>pg_stat_user_indexes</a:t>
            </a:r>
            <a:r>
              <a:rPr lang="en-US" sz="2800" b="0" dirty="0"/>
              <a:t>, </a:t>
            </a:r>
            <a:r>
              <a:rPr lang="en-US" sz="2800" b="0" dirty="0" err="1"/>
              <a:t>pg_stat_statement</a:t>
            </a:r>
            <a:r>
              <a:rPr lang="en-US" sz="2800" b="0" dirty="0"/>
              <a:t>)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72223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D7DE74-4572-054E-A960-0E5F2DB1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idx_scan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pg_catalog.pg_stat_user_indexes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idx_scan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---------+---------------+----------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foo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idx_foo_date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       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    |       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idx_btree_id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       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idx_btree_name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       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idx_brin_brin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|       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 rows)</a:t>
            </a:r>
          </a:p>
          <a:p>
            <a:endParaRPr lang="en-PK" dirty="0"/>
          </a:p>
        </p:txBody>
      </p:sp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Unused Indexes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734269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6A9C022-8C72-A542-8920-27497EF8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952" y="0"/>
            <a:ext cx="12312952" cy="69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7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C3FF8D8-D124-D645-8C11-7D24F134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26899" y="793002"/>
            <a:ext cx="3845800" cy="5224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186321-B98E-614F-8538-58E4E4A3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94881" y="793002"/>
            <a:ext cx="3756423" cy="5210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3FDF83-2446-DE4E-83E8-393AA1AA4C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3675" y="28575"/>
            <a:ext cx="11998325" cy="541338"/>
          </a:xfrm>
        </p:spPr>
        <p:txBody>
          <a:bodyPr>
            <a:normAutofit/>
          </a:bodyPr>
          <a:lstStyle/>
          <a:p>
            <a:r>
              <a:rPr lang="en-US" sz="2600" b="0">
                <a:latin typeface="Calibri" panose="020F0502020204030204" pitchFamily="34" charset="0"/>
                <a:cs typeface="Calibri" panose="020F0502020204030204" pitchFamily="34" charset="0"/>
              </a:rPr>
              <a:t>Heap / Index</a:t>
            </a:r>
            <a:endParaRPr lang="en-US" sz="2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3311FE-BCD3-4246-A663-2B192BA6B077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109280" y="793002"/>
            <a:ext cx="3955824" cy="52100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309296-F80A-694D-B5F8-09A9DF34D66A}"/>
              </a:ext>
            </a:extLst>
          </p:cNvPr>
          <p:cNvSpPr/>
          <p:nvPr/>
        </p:nvSpPr>
        <p:spPr>
          <a:xfrm>
            <a:off x="4522304" y="4472610"/>
            <a:ext cx="596348" cy="9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3BCA-73BB-2D4E-A395-992345A5B154}"/>
              </a:ext>
            </a:extLst>
          </p:cNvPr>
          <p:cNvSpPr/>
          <p:nvPr/>
        </p:nvSpPr>
        <p:spPr>
          <a:xfrm>
            <a:off x="5147901" y="4475924"/>
            <a:ext cx="146346" cy="9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87C7BD9-DB39-0045-B50A-226F7815DBA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24064" y="4492488"/>
            <a:ext cx="4497134" cy="981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941FCB-0425-2C47-A753-0F5205B662F1}"/>
              </a:ext>
            </a:extLst>
          </p:cNvPr>
          <p:cNvSpPr/>
          <p:nvPr/>
        </p:nvSpPr>
        <p:spPr>
          <a:xfrm>
            <a:off x="9821198" y="5381501"/>
            <a:ext cx="445923" cy="184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60417-5EE4-E847-A1F4-30EBF17642DD}"/>
              </a:ext>
            </a:extLst>
          </p:cNvPr>
          <p:cNvSpPr/>
          <p:nvPr/>
        </p:nvSpPr>
        <p:spPr>
          <a:xfrm>
            <a:off x="10323446" y="1279953"/>
            <a:ext cx="728867" cy="151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3;p11">
            <a:extLst>
              <a:ext uri="{FF2B5EF4-FFF2-40B4-BE49-F238E27FC236}">
                <a16:creationId xmlns:a16="http://schemas.microsoft.com/office/drawing/2014/main" id="{68776579-A14F-A248-9D17-BCE0CCC65AD6}"/>
              </a:ext>
            </a:extLst>
          </p:cNvPr>
          <p:cNvSpPr/>
          <p:nvPr/>
        </p:nvSpPr>
        <p:spPr>
          <a:xfrm>
            <a:off x="6635008" y="2843358"/>
            <a:ext cx="5376992" cy="359790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SQL</a:t>
            </a:r>
          </a:p>
          <a:p>
            <a:pPr lvl="0">
              <a:buClr>
                <a:srgbClr val="373737"/>
              </a:buClr>
              <a:buSzPts val="1900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CREATE TABLE 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admin(id int, name text, dt date);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relfilenode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pg_class</a:t>
            </a:r>
            <a:r>
              <a:rPr lang="en-US" b="1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WHERE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relname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LIKE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‘admin’;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relfilenode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-------------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16384</a:t>
            </a:r>
          </a:p>
          <a:p>
            <a:pPr lvl="0">
              <a:buClr>
                <a:srgbClr val="373737"/>
              </a:buClr>
              <a:buSzPts val="1800"/>
            </a:pPr>
            <a:endParaRPr lang="en-US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373737"/>
              </a:buClr>
              <a:buSzPts val="1800"/>
            </a:pPr>
            <a:r>
              <a:rPr lang="en-US" b="1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</a:p>
          <a:p>
            <a:pPr lvl="0">
              <a:buClr>
                <a:srgbClr val="373737"/>
              </a:buClr>
              <a:buSzPts val="1800"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 ls $PGDATA/base/</a:t>
            </a: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13680/16384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 </a:t>
            </a:r>
          </a:p>
          <a:p>
            <a:pPr lvl="0">
              <a:buClr>
                <a:srgbClr val="373737"/>
              </a:buClr>
              <a:buSzPts val="1800"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$PGDATA/base/</a:t>
            </a: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13680/16384</a:t>
            </a:r>
            <a:endParaRPr lang="en-US" b="1" dirty="0">
              <a:solidFill>
                <a:srgbClr val="373737"/>
              </a:solidFill>
              <a:latin typeface="Courier New"/>
              <a:cs typeface="Courier New"/>
              <a:sym typeface="Exo 2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180000" y="858856"/>
            <a:ext cx="11821671" cy="189273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285750" lvl="0" indent="-285750">
              <a:buClr>
                <a:srgbClr val="37373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</a:rPr>
              <a:t>Rows / Tuples stored in a table.</a:t>
            </a:r>
          </a:p>
          <a:p>
            <a:pPr marL="285750" lvl="0" indent="-285750">
              <a:buClr>
                <a:srgbClr val="37373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</a:rPr>
              <a:t>Every table in PostgreSQL has physical disk file(s)*</a:t>
            </a:r>
            <a:endParaRPr lang="en-US" sz="1800" dirty="0"/>
          </a:p>
          <a:p>
            <a:pPr marL="285750" lvl="0" indent="-285750">
              <a:buClr>
                <a:srgbClr val="373737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The physical files on disk can be seen in the $PGDATA directory</a:t>
            </a:r>
          </a:p>
          <a:p>
            <a:pPr marL="285750" indent="-285750">
              <a:buClr>
                <a:srgbClr val="373737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</a:rPr>
              <a:t>Tuple stored in a table does not have any order.</a:t>
            </a:r>
          </a:p>
          <a:p>
            <a:pPr marL="285750" indent="-285750">
              <a:buClr>
                <a:srgbClr val="373737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</a:rPr>
              <a:t>Rows can be accessed in sequential order.</a:t>
            </a:r>
          </a:p>
          <a:p>
            <a:pPr marL="285750" indent="-285750">
              <a:buClr>
                <a:srgbClr val="373737"/>
              </a:buClr>
              <a:buSzPts val="19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900"/>
              <a:buFont typeface="Courier New"/>
              <a:buNone/>
            </a:pPr>
            <a:endParaRPr dirty="0"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PostgreSQL Tables (Heap)</a:t>
            </a:r>
          </a:p>
        </p:txBody>
      </p:sp>
      <p:sp>
        <p:nvSpPr>
          <p:cNvPr id="21" name="Google Shape;83;p11">
            <a:extLst>
              <a:ext uri="{FF2B5EF4-FFF2-40B4-BE49-F238E27FC236}">
                <a16:creationId xmlns:a16="http://schemas.microsoft.com/office/drawing/2014/main" id="{DFCE24E5-15B3-C948-A3B9-AC36FF5D8F4F}"/>
              </a:ext>
            </a:extLst>
          </p:cNvPr>
          <p:cNvSpPr/>
          <p:nvPr/>
        </p:nvSpPr>
        <p:spPr>
          <a:xfrm>
            <a:off x="180000" y="2843356"/>
            <a:ext cx="6350273" cy="359790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373737"/>
              </a:buClr>
              <a:buSzPts val="1900"/>
            </a:pPr>
            <a:endParaRPr lang="en-US" sz="1300" b="1" dirty="0">
              <a:solidFill>
                <a:schemeClr val="accen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6586E1-90EE-0A43-92C7-C66C6259D3D9}"/>
              </a:ext>
            </a:extLst>
          </p:cNvPr>
          <p:cNvGrpSpPr/>
          <p:nvPr/>
        </p:nvGrpSpPr>
        <p:grpSpPr>
          <a:xfrm>
            <a:off x="2216136" y="3535818"/>
            <a:ext cx="1385511" cy="914400"/>
            <a:chOff x="2815892" y="3535818"/>
            <a:chExt cx="1385511" cy="914400"/>
          </a:xfrm>
        </p:grpSpPr>
        <p:pic>
          <p:nvPicPr>
            <p:cNvPr id="49" name="Graphic 48" descr="Thought bubble with solid fill">
              <a:extLst>
                <a:ext uri="{FF2B5EF4-FFF2-40B4-BE49-F238E27FC236}">
                  <a16:creationId xmlns:a16="http://schemas.microsoft.com/office/drawing/2014/main" id="{D614CABE-7FEE-A144-AE20-2D478845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A7A4D9-CE3D-ED4E-850A-EC3FC9C9A650}"/>
                </a:ext>
              </a:extLst>
            </p:cNvPr>
            <p:cNvSpPr txBox="1"/>
            <p:nvPr/>
          </p:nvSpPr>
          <p:spPr>
            <a:xfrm>
              <a:off x="3054507" y="3769252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$PGDATA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0E9519-2B34-DC4E-A0D6-B8CC8BB98790}"/>
              </a:ext>
            </a:extLst>
          </p:cNvPr>
          <p:cNvCxnSpPr/>
          <p:nvPr/>
        </p:nvCxnSpPr>
        <p:spPr>
          <a:xfrm>
            <a:off x="452296" y="3067665"/>
            <a:ext cx="0" cy="309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E48FD3-B89D-4F44-A9DD-BAE91F6AE4E0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452296" y="3535818"/>
            <a:ext cx="485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Open folder with solid fill">
            <a:extLst>
              <a:ext uri="{FF2B5EF4-FFF2-40B4-BE49-F238E27FC236}">
                <a16:creationId xmlns:a16="http://schemas.microsoft.com/office/drawing/2014/main" id="{8B043CB1-4A3F-424B-AD72-E2A359CC6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0920" y="4254758"/>
            <a:ext cx="720000" cy="720000"/>
          </a:xfrm>
          <a:prstGeom prst="rect">
            <a:avLst/>
          </a:prstGeom>
        </p:spPr>
      </p:pic>
      <p:pic>
        <p:nvPicPr>
          <p:cNvPr id="59" name="Graphic 58" descr="Folder with solid fill">
            <a:extLst>
              <a:ext uri="{FF2B5EF4-FFF2-40B4-BE49-F238E27FC236}">
                <a16:creationId xmlns:a16="http://schemas.microsoft.com/office/drawing/2014/main" id="{C4566EAC-B08E-D343-9A4A-3E391FD14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044" y="3175818"/>
            <a:ext cx="720000" cy="7200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78681D-400E-5A4E-A411-F33C5D4AC2A3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452296" y="4049566"/>
            <a:ext cx="740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Folder with solid fill">
            <a:extLst>
              <a:ext uri="{FF2B5EF4-FFF2-40B4-BE49-F238E27FC236}">
                <a16:creationId xmlns:a16="http://schemas.microsoft.com/office/drawing/2014/main" id="{60F05C0E-EE3D-9A4B-819A-858F8B416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2828" y="3689566"/>
            <a:ext cx="720000" cy="7200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8FBD531-9510-CF4D-9625-BE7EAF5F3A2E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52295" y="4614758"/>
            <a:ext cx="129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Folder with solid fill">
            <a:extLst>
              <a:ext uri="{FF2B5EF4-FFF2-40B4-BE49-F238E27FC236}">
                <a16:creationId xmlns:a16="http://schemas.microsoft.com/office/drawing/2014/main" id="{8C287358-A216-884C-85D2-82CC75332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5355" y="4261111"/>
            <a:ext cx="720000" cy="720000"/>
          </a:xfrm>
          <a:prstGeom prst="rect">
            <a:avLst/>
          </a:prstGeom>
        </p:spPr>
      </p:pic>
      <p:pic>
        <p:nvPicPr>
          <p:cNvPr id="75" name="Graphic 74" descr="Open folder with solid fill">
            <a:extLst>
              <a:ext uri="{FF2B5EF4-FFF2-40B4-BE49-F238E27FC236}">
                <a16:creationId xmlns:a16="http://schemas.microsoft.com/office/drawing/2014/main" id="{E1FDFC64-1AC7-A84B-8D4E-A888BDED4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23" y="4865272"/>
            <a:ext cx="720000" cy="720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74A331-4907-DB42-A74E-7F5BB2248BFA}"/>
              </a:ext>
            </a:extLst>
          </p:cNvPr>
          <p:cNvCxnSpPr>
            <a:cxnSpLocks/>
            <a:stCxn id="57" idx="3"/>
            <a:endCxn id="74" idx="1"/>
          </p:cNvCxnSpPr>
          <p:nvPr/>
        </p:nvCxnSpPr>
        <p:spPr>
          <a:xfrm>
            <a:off x="2470920" y="4614758"/>
            <a:ext cx="444435" cy="6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9076754-C2F0-3444-9412-0B8555F8907C}"/>
              </a:ext>
            </a:extLst>
          </p:cNvPr>
          <p:cNvCxnSpPr>
            <a:cxnSpLocks/>
            <a:stCxn id="57" idx="2"/>
            <a:endCxn id="75" idx="1"/>
          </p:cNvCxnSpPr>
          <p:nvPr/>
        </p:nvCxnSpPr>
        <p:spPr>
          <a:xfrm rot="16200000" flipH="1">
            <a:off x="2414064" y="4671613"/>
            <a:ext cx="250514" cy="8568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Document outline">
            <a:extLst>
              <a:ext uri="{FF2B5EF4-FFF2-40B4-BE49-F238E27FC236}">
                <a16:creationId xmlns:a16="http://schemas.microsoft.com/office/drawing/2014/main" id="{03C6586E-75AF-4D4D-87D5-862B7CC1A1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2385" y="4865272"/>
            <a:ext cx="720000" cy="72000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E79E11-EC43-3644-B742-2289261861A3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>
            <a:off x="3687723" y="5225272"/>
            <a:ext cx="1024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F7A67AE-5C83-C147-A396-8EF72858E7D4}"/>
              </a:ext>
            </a:extLst>
          </p:cNvPr>
          <p:cNvCxnSpPr>
            <a:cxnSpLocks/>
            <a:stCxn id="57" idx="2"/>
            <a:endCxn id="97" idx="1"/>
          </p:cNvCxnSpPr>
          <p:nvPr/>
        </p:nvCxnSpPr>
        <p:spPr>
          <a:xfrm rot="16200000" flipH="1">
            <a:off x="2899035" y="4186642"/>
            <a:ext cx="1052479" cy="2628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Document outline">
            <a:extLst>
              <a:ext uri="{FF2B5EF4-FFF2-40B4-BE49-F238E27FC236}">
                <a16:creationId xmlns:a16="http://schemas.microsoft.com/office/drawing/2014/main" id="{54AFAB47-A206-1040-8FFC-016B5482AC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39629" y="5667237"/>
            <a:ext cx="720000" cy="72000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1FC05-9881-A648-B2D8-9331A90D930D}"/>
              </a:ext>
            </a:extLst>
          </p:cNvPr>
          <p:cNvGrpSpPr/>
          <p:nvPr/>
        </p:nvGrpSpPr>
        <p:grpSpPr>
          <a:xfrm>
            <a:off x="3494738" y="3581701"/>
            <a:ext cx="1483506" cy="914400"/>
            <a:chOff x="2815892" y="3535818"/>
            <a:chExt cx="2011758" cy="914400"/>
          </a:xfrm>
        </p:grpSpPr>
        <p:pic>
          <p:nvPicPr>
            <p:cNvPr id="107" name="Graphic 106" descr="Thought bubble with solid fill">
              <a:extLst>
                <a:ext uri="{FF2B5EF4-FFF2-40B4-BE49-F238E27FC236}">
                  <a16:creationId xmlns:a16="http://schemas.microsoft.com/office/drawing/2014/main" id="{0EC1A4D5-6912-1D48-892A-265923ABA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2011758" cy="91440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8C68F7-EA02-F044-ACFE-3897B900B50E}"/>
                </a:ext>
              </a:extLst>
            </p:cNvPr>
            <p:cNvSpPr txBox="1"/>
            <p:nvPr/>
          </p:nvSpPr>
          <p:spPr>
            <a:xfrm>
              <a:off x="3054507" y="3769252"/>
              <a:ext cx="1168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</a:rPr>
                <a:t>T</a:t>
              </a:r>
              <a:r>
                <a:rPr lang="en-PK" sz="1000" dirty="0">
                  <a:solidFill>
                    <a:schemeClr val="tx1"/>
                  </a:solidFill>
                </a:rPr>
                <a:t>emplate dabase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7F36522-809E-CF43-A114-CB6F68DB57E9}"/>
              </a:ext>
            </a:extLst>
          </p:cNvPr>
          <p:cNvGrpSpPr/>
          <p:nvPr/>
        </p:nvGrpSpPr>
        <p:grpSpPr>
          <a:xfrm>
            <a:off x="3516048" y="4355481"/>
            <a:ext cx="1223581" cy="914400"/>
            <a:chOff x="2815892" y="3535818"/>
            <a:chExt cx="1223581" cy="914400"/>
          </a:xfrm>
        </p:grpSpPr>
        <p:pic>
          <p:nvPicPr>
            <p:cNvPr id="110" name="Graphic 109" descr="Thought bubble with solid fill">
              <a:extLst>
                <a:ext uri="{FF2B5EF4-FFF2-40B4-BE49-F238E27FC236}">
                  <a16:creationId xmlns:a16="http://schemas.microsoft.com/office/drawing/2014/main" id="{3CE664BE-0A50-D949-9615-4DEAE87C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223581" cy="9144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553CE-E495-4943-B670-5CD52E7C8813}"/>
                </a:ext>
              </a:extLst>
            </p:cNvPr>
            <p:cNvSpPr txBox="1"/>
            <p:nvPr/>
          </p:nvSpPr>
          <p:spPr>
            <a:xfrm>
              <a:off x="3054507" y="3769252"/>
              <a:ext cx="6880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</a:t>
              </a:r>
              <a:r>
                <a:rPr lang="en-PK" sz="1000" dirty="0">
                  <a:solidFill>
                    <a:schemeClr val="tx1"/>
                  </a:solidFill>
                </a:rPr>
                <a:t>ostgres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253D40-86D6-D149-9E9A-26B560B02FBB}"/>
              </a:ext>
            </a:extLst>
          </p:cNvPr>
          <p:cNvGrpSpPr/>
          <p:nvPr/>
        </p:nvGrpSpPr>
        <p:grpSpPr>
          <a:xfrm>
            <a:off x="4892029" y="4120991"/>
            <a:ext cx="1385511" cy="914400"/>
            <a:chOff x="2815892" y="3535818"/>
            <a:chExt cx="1385511" cy="914400"/>
          </a:xfrm>
        </p:grpSpPr>
        <p:pic>
          <p:nvPicPr>
            <p:cNvPr id="115" name="Graphic 114" descr="Thought bubble with solid fill">
              <a:extLst>
                <a:ext uri="{FF2B5EF4-FFF2-40B4-BE49-F238E27FC236}">
                  <a16:creationId xmlns:a16="http://schemas.microsoft.com/office/drawing/2014/main" id="{FA902B02-A354-974E-A542-EF923442F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66968C-0484-384A-8434-6EC8C79A0FAE}"/>
                </a:ext>
              </a:extLst>
            </p:cNvPr>
            <p:cNvSpPr txBox="1"/>
            <p:nvPr/>
          </p:nvSpPr>
          <p:spPr>
            <a:xfrm>
              <a:off x="3211819" y="376925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16384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6BA87F0-DEC7-C84D-A457-976651C74258}"/>
              </a:ext>
            </a:extLst>
          </p:cNvPr>
          <p:cNvSpPr txBox="1"/>
          <p:nvPr/>
        </p:nvSpPr>
        <p:spPr>
          <a:xfrm>
            <a:off x="1159254" y="3421280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387952-0D80-854A-B207-8FDA0A944909}"/>
              </a:ext>
            </a:extLst>
          </p:cNvPr>
          <p:cNvSpPr txBox="1"/>
          <p:nvPr/>
        </p:nvSpPr>
        <p:spPr>
          <a:xfrm>
            <a:off x="1319964" y="392987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/dev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96BF69-33D7-BB49-813D-B4C7663FDE95}"/>
              </a:ext>
            </a:extLst>
          </p:cNvPr>
          <p:cNvSpPr txBox="1"/>
          <p:nvPr/>
        </p:nvSpPr>
        <p:spPr>
          <a:xfrm>
            <a:off x="1826437" y="45356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003F49-E59A-F64F-9D85-ABFD4DFA2588}"/>
              </a:ext>
            </a:extLst>
          </p:cNvPr>
          <p:cNvSpPr txBox="1"/>
          <p:nvPr/>
        </p:nvSpPr>
        <p:spPr>
          <a:xfrm>
            <a:off x="3082640" y="514896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13680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877BB-EA14-834A-AFD1-6551ADB50487}"/>
              </a:ext>
            </a:extLst>
          </p:cNvPr>
          <p:cNvSpPr txBox="1"/>
          <p:nvPr/>
        </p:nvSpPr>
        <p:spPr>
          <a:xfrm>
            <a:off x="3119689" y="449412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095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180000" y="2094219"/>
            <a:ext cx="11809140" cy="158854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admin;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    QUERY PLAN                                                      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on admin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0.038 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34185.803 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(3 rows)</a:t>
            </a:r>
          </a:p>
        </p:txBody>
      </p:sp>
      <p:sp>
        <p:nvSpPr>
          <p:cNvPr id="106" name="Google Shape;106;p12"/>
          <p:cNvSpPr/>
          <p:nvPr/>
        </p:nvSpPr>
        <p:spPr>
          <a:xfrm>
            <a:off x="180000" y="3772339"/>
            <a:ext cx="11809140" cy="203132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id = 1200;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              QUERY PLAN                                                 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on admin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(id = 1200)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0.111 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26026.162 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 rows)</a:t>
            </a:r>
          </a:p>
        </p:txBody>
      </p:sp>
      <p:sp>
        <p:nvSpPr>
          <p:cNvPr id="109" name="Google Shape;109;p12"/>
          <p:cNvSpPr txBox="1"/>
          <p:nvPr/>
        </p:nvSpPr>
        <p:spPr>
          <a:xfrm>
            <a:off x="180000" y="885600"/>
            <a:ext cx="11880000" cy="111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42900" defTabSz="457200"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kern="1200" dirty="0">
                <a:solidFill>
                  <a:srgbClr val="373737"/>
                </a:solidFill>
                <a:latin typeface="Exo 2"/>
                <a:ea typeface="+mn-ea"/>
                <a:cs typeface="Calibri" panose="020F0502020204030204" pitchFamily="34" charset="0"/>
              </a:rPr>
              <a:t>Select whole table, must be a sequential scan.</a:t>
            </a:r>
          </a:p>
          <a:p>
            <a:pPr marL="342900" indent="-342900" defTabSz="457200"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kern="1200" dirty="0">
                <a:solidFill>
                  <a:srgbClr val="373737"/>
                </a:solidFill>
                <a:latin typeface="Exo 2"/>
                <a:ea typeface="+mn-ea"/>
                <a:cs typeface="Calibri" panose="020F0502020204030204" pitchFamily="34" charset="0"/>
              </a:rPr>
              <a:t>Select table’s rows where id is 1200, it should not be a sequential scan.</a:t>
            </a:r>
            <a:endParaRPr lang="en-US" sz="1800" kern="1200" dirty="0">
              <a:solidFill>
                <a:srgbClr val="373737"/>
              </a:solidFill>
              <a:latin typeface="Exo 2"/>
              <a:ea typeface="+mn-ea"/>
              <a:cs typeface="Calibri" panose="020F0502020204030204" pitchFamily="34" charset="0"/>
              <a:sym typeface="Exo 2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endParaRPr dirty="0"/>
          </a:p>
        </p:txBody>
      </p:sp>
      <p:sp>
        <p:nvSpPr>
          <p:cNvPr id="113" name="Google Shape;113;p12"/>
          <p:cNvSpPr txBox="1"/>
          <p:nvPr/>
        </p:nvSpPr>
        <p:spPr>
          <a:xfrm>
            <a:off x="7468809" y="2203033"/>
            <a:ext cx="911811" cy="27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Make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sense</a:t>
            </a:r>
            <a:r>
              <a:rPr lang="en-US" sz="1200" b="1" dirty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endParaRPr sz="1200" b="1" i="0" u="none" strike="noStrike" cap="none" dirty="0">
              <a:solidFill>
                <a:srgbClr val="FF0000"/>
              </a:solidFill>
              <a:latin typeface="Ink Free" panose="03080402000500000000" pitchFamily="66" charset="0"/>
              <a:sym typeface="Arial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7468809" y="4410645"/>
            <a:ext cx="911811" cy="2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Why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?</a:t>
            </a:r>
            <a:endParaRPr sz="1200" b="1" i="0" u="none" strike="noStrike" cap="none" dirty="0">
              <a:solidFill>
                <a:srgbClr val="FF0000"/>
              </a:solidFill>
              <a:latin typeface="Ink Free" panose="03080402000500000000" pitchFamily="66" charset="0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1E833-D5FA-0A49-9099-409B333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PostgreSQL Tables (Heap)</a:t>
            </a:r>
            <a:endParaRPr lang="en-PK" dirty="0"/>
          </a:p>
        </p:txBody>
      </p:sp>
      <p:pic>
        <p:nvPicPr>
          <p:cNvPr id="9" name="Graphic 8" descr="Thought bubble with solid fill">
            <a:extLst>
              <a:ext uri="{FF2B5EF4-FFF2-40B4-BE49-F238E27FC236}">
                <a16:creationId xmlns:a16="http://schemas.microsoft.com/office/drawing/2014/main" id="{9BD07606-5F82-A641-94C3-886070CD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9584" y="1594107"/>
            <a:ext cx="2862798" cy="1889370"/>
          </a:xfrm>
          <a:prstGeom prst="rect">
            <a:avLst/>
          </a:prstGeom>
        </p:spPr>
      </p:pic>
      <p:pic>
        <p:nvPicPr>
          <p:cNvPr id="10" name="Graphic 9" descr="Thought bubble with solid fill">
            <a:extLst>
              <a:ext uri="{FF2B5EF4-FFF2-40B4-BE49-F238E27FC236}">
                <a16:creationId xmlns:a16="http://schemas.microsoft.com/office/drawing/2014/main" id="{15D6CFA1-F8CF-3D41-B052-EFB5CD206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4662" y="3772339"/>
            <a:ext cx="2862798" cy="1889370"/>
          </a:xfrm>
          <a:prstGeom prst="rect">
            <a:avLst/>
          </a:prstGeom>
        </p:spPr>
      </p:pic>
      <p:pic>
        <p:nvPicPr>
          <p:cNvPr id="20" name="Graphic 19" descr="CheckList with solid fill">
            <a:extLst>
              <a:ext uri="{FF2B5EF4-FFF2-40B4-BE49-F238E27FC236}">
                <a16:creationId xmlns:a16="http://schemas.microsoft.com/office/drawing/2014/main" id="{8348B358-95D6-0743-98B6-F2EB44C1D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2385" y="2059032"/>
            <a:ext cx="1643858" cy="1643858"/>
          </a:xfrm>
          <a:prstGeom prst="rect">
            <a:avLst/>
          </a:prstGeom>
        </p:spPr>
      </p:pic>
      <p:pic>
        <p:nvPicPr>
          <p:cNvPr id="22" name="Graphic 21" descr="Clipboard Partially Ticked with solid fill">
            <a:extLst>
              <a:ext uri="{FF2B5EF4-FFF2-40B4-BE49-F238E27FC236}">
                <a16:creationId xmlns:a16="http://schemas.microsoft.com/office/drawing/2014/main" id="{14AFFB7A-FD79-B14B-AB51-B623C8C23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8019" y="3886200"/>
            <a:ext cx="1668224" cy="1668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Sequential Scan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93849" y="823181"/>
            <a:ext cx="5902151" cy="245668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dt &lt; '2021/04/01';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id  |    name     |     dt    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-----+-------------+------------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3 | James       | 2020-01-01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1 | Alex Johns  | 2020-01-02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7 | Bob William | 2020-01-04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8 | Charli      | 2020-01-01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6 | David       | 2020-08-02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9 | Benjamin    | 1990-01-02</a:t>
            </a:r>
          </a:p>
        </p:txBody>
      </p:sp>
      <p:sp>
        <p:nvSpPr>
          <p:cNvPr id="152" name="Google Shape;141;p15">
            <a:extLst>
              <a:ext uri="{FF2B5EF4-FFF2-40B4-BE49-F238E27FC236}">
                <a16:creationId xmlns:a16="http://schemas.microsoft.com/office/drawing/2014/main" id="{91523484-9AAA-3641-8731-C717F5B2F580}"/>
              </a:ext>
            </a:extLst>
          </p:cNvPr>
          <p:cNvSpPr/>
          <p:nvPr/>
        </p:nvSpPr>
        <p:spPr>
          <a:xfrm>
            <a:off x="6358342" y="836314"/>
            <a:ext cx="5639809" cy="2437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ctid, *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admin WHERE id = 8;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 id | name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-------+----+------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(1,0) | 16 |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Charli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 rows)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3B2491B-4CB7-5346-B41A-99F70ED91FDA}"/>
              </a:ext>
            </a:extLst>
          </p:cNvPr>
          <p:cNvGrpSpPr/>
          <p:nvPr/>
        </p:nvGrpSpPr>
        <p:grpSpPr>
          <a:xfrm>
            <a:off x="138113" y="3429000"/>
            <a:ext cx="11858773" cy="2810162"/>
            <a:chOff x="138113" y="3429000"/>
            <a:chExt cx="11858773" cy="281016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D588EE-5987-F04A-8B2D-596C95AE71ED}"/>
                </a:ext>
              </a:extLst>
            </p:cNvPr>
            <p:cNvGrpSpPr/>
            <p:nvPr/>
          </p:nvGrpSpPr>
          <p:grpSpPr>
            <a:xfrm>
              <a:off x="749745" y="3476084"/>
              <a:ext cx="5024194" cy="2763078"/>
              <a:chOff x="193849" y="3886200"/>
              <a:chExt cx="4984438" cy="2833138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48D43C-F360-9D48-9964-3014B042163B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97039D-2CBC-4241-AD09-2BC60249267C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118C2F-FBC0-3641-9C42-DC86E4286FC4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089B80-44F4-CA44-A465-C6E6FBFBEAC5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30DC51-306C-1A47-8786-8BE55AB60DC8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B98D12-9663-A142-A1C5-97452118C296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7C5BC0C-F218-FA4C-AC2D-04C7F2F316EA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A482EE7-F827-3A4F-A937-28A7400126C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06AB256-7B1A-2B4C-94FC-E40DB9EAB41E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9AE055-3D4E-2C4D-ADC3-3030FEC5D62C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DCC829F-0FE4-D344-8982-509665C40EF3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C27AF1-9E73-2448-A37B-03F3ACB10DCF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Alex John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F667108-409F-E344-BB20-A29DAAC8C1F9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01/02/2020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3DEA74F-411C-EB44-A90A-2BDE2245D940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E978190-9217-1746-9D4E-2EA1B3373457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E1B3D2-2D37-2747-AC13-A28A618DCFA8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74AE5B3-0C38-5D43-BB11-75530EEDE38E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B7FBBB6-90A2-D44E-828F-E2625D24691A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4120CA0-554B-AE46-A8ED-6EF5847F7E82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5B80D9-FBB7-0B4A-A8E6-BA53CF851BBF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896A172-334C-8848-98C1-9787B4BD4443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7E01655-47B9-AB4E-B559-D5C851EAD38C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James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53518F1-6B34-9842-A9AF-B9B8A9D6BB7A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CF75F2D-CFE1-884C-BF89-A18195D8F8CB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9ACB14C-8FC3-A04C-8BBF-9A8BC10DA13F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Bob William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7DDB29E-8312-6A40-8F5C-FACD26715D9E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01/04/2020</a:t>
                </a:r>
              </a:p>
            </p:txBody>
          </p:sp>
          <p:sp>
            <p:nvSpPr>
              <p:cNvPr id="50" name="Left Brace 49">
                <a:extLst>
                  <a:ext uri="{FF2B5EF4-FFF2-40B4-BE49-F238E27FC236}">
                    <a16:creationId xmlns:a16="http://schemas.microsoft.com/office/drawing/2014/main" id="{29D66111-149C-2642-A84D-314647E396BB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FF777D8-B14E-3B4A-8988-F4F935DDC397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64" name="Left Brace 63">
                <a:extLst>
                  <a:ext uri="{FF2B5EF4-FFF2-40B4-BE49-F238E27FC236}">
                    <a16:creationId xmlns:a16="http://schemas.microsoft.com/office/drawing/2014/main" id="{8D38B8C7-FB18-A34C-8ECA-56975207A2FC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67" name="Curved Connector 66">
                <a:extLst>
                  <a:ext uri="{FF2B5EF4-FFF2-40B4-BE49-F238E27FC236}">
                    <a16:creationId xmlns:a16="http://schemas.microsoft.com/office/drawing/2014/main" id="{488F873C-B5CF-194C-B420-025B94E26148}"/>
                  </a:ext>
                </a:extLst>
              </p:cNvPr>
              <p:cNvCxnSpPr>
                <a:cxnSpLocks/>
                <a:stCxn id="12" idx="2"/>
                <a:endCxn id="29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>
                <a:extLst>
                  <a:ext uri="{FF2B5EF4-FFF2-40B4-BE49-F238E27FC236}">
                    <a16:creationId xmlns:a16="http://schemas.microsoft.com/office/drawing/2014/main" id="{A870169D-BB07-284C-930A-754EDC1967A9}"/>
                  </a:ext>
                </a:extLst>
              </p:cNvPr>
              <p:cNvCxnSpPr>
                <a:cxnSpLocks/>
                <a:stCxn id="13" idx="2"/>
                <a:endCxn id="56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>
                <a:extLst>
                  <a:ext uri="{FF2B5EF4-FFF2-40B4-BE49-F238E27FC236}">
                    <a16:creationId xmlns:a16="http://schemas.microsoft.com/office/drawing/2014/main" id="{673ECBE6-38B2-234F-A842-845AD768BA12}"/>
                  </a:ext>
                </a:extLst>
              </p:cNvPr>
              <p:cNvCxnSpPr>
                <a:cxnSpLocks/>
                <a:stCxn id="14" idx="2"/>
                <a:endCxn id="59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Left Brace 75">
                <a:extLst>
                  <a:ext uri="{FF2B5EF4-FFF2-40B4-BE49-F238E27FC236}">
                    <a16:creationId xmlns:a16="http://schemas.microsoft.com/office/drawing/2014/main" id="{EAF095FD-CF43-FD41-99EF-E0DC6B2B8241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B95123-3CAE-B249-8225-B26D2F89481C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9ADF58C4-51E5-6740-A635-B4EA18E34D6C}"/>
                </a:ext>
              </a:extLst>
            </p:cNvPr>
            <p:cNvSpPr/>
            <p:nvPr/>
          </p:nvSpPr>
          <p:spPr>
            <a:xfrm>
              <a:off x="11530209" y="3436328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1" name="Right Brace 150">
              <a:extLst>
                <a:ext uri="{FF2B5EF4-FFF2-40B4-BE49-F238E27FC236}">
                  <a16:creationId xmlns:a16="http://schemas.microsoft.com/office/drawing/2014/main" id="{06408E07-15B8-2F49-97C5-8C743FA33638}"/>
                </a:ext>
              </a:extLst>
            </p:cNvPr>
            <p:cNvSpPr/>
            <p:nvPr/>
          </p:nvSpPr>
          <p:spPr>
            <a:xfrm rot="10800000">
              <a:off x="371524" y="3440945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6A005B2-E567-5B46-ABBE-543E2894937B}"/>
                </a:ext>
              </a:extLst>
            </p:cNvPr>
            <p:cNvGrpSpPr/>
            <p:nvPr/>
          </p:nvGrpSpPr>
          <p:grpSpPr>
            <a:xfrm>
              <a:off x="6358342" y="3429000"/>
              <a:ext cx="5024194" cy="2763078"/>
              <a:chOff x="193849" y="3886200"/>
              <a:chExt cx="4984438" cy="2833138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1B824FE-DC6B-8F45-9C5E-297237574030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FF0F5F8-FC92-AD4E-A4FA-73C32C7C6751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46858CA-1F91-C944-8262-5BFC025678C9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9301D68-034B-854D-A051-D3C93A014ED5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9B093E2-DBA0-714D-AD87-F7384831FF92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5412322-A22A-6A48-91E0-6BDABB4C0973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94D66BB-C5E5-C44F-814A-A8F0E526003F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857F63BB-9B05-194A-96FA-BC682A710997}"/>
                  </a:ext>
                </a:extLst>
              </p:cNvPr>
              <p:cNvCxnSpPr>
                <a:cxnSpLocks/>
                <a:stCxn id="163" idx="3"/>
                <a:endCxn id="159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C0D2459F-C8D9-DF48-889B-DFFC5B3D569D}"/>
                  </a:ext>
                </a:extLst>
              </p:cNvPr>
              <p:cNvCxnSpPr>
                <a:cxnSpLocks/>
                <a:stCxn id="159" idx="3"/>
                <a:endCxn id="160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1BE8C14-9705-9D46-A511-CF9C33FDC13F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16ADF86-B68A-434B-9712-50D5B9A2CE7E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4B65E7C-334F-3340-8FA5-C24A571D1E22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Charli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DE93562-502D-3B4A-8A2B-B12CDF44613B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35D8CCE-B137-E141-8729-BA3287DFCD72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CF4A7C4-43DD-E84B-98CE-71B3AF6D64DB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E2F1F7A-5D6E-D94D-A7B4-68AC13075BE6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902F00-F5EB-F849-8DED-C8C6F53F4329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FC1531D-1F62-B545-A397-1535C728112B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675B74B-765C-7A4D-BD13-AB6832A3827A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6B45FF47-0DF2-FB4A-A395-608ACD55F125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7AD0407-6BC7-AE49-BBF1-29B6C4A263BF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927CB31-D050-3840-85D4-ABF46F9678DC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David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3D3E06-080B-D348-9E80-575A27492B33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01/08/2020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8F28D52-2C89-B949-A5B4-A217C6A4C481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7E16FE9-8194-D947-888C-235E49E42B99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Benjamin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A9511D8-D4FB-8443-A385-4F13AA1F1B21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01/02/1990</a:t>
                </a:r>
              </a:p>
            </p:txBody>
          </p:sp>
          <p:sp>
            <p:nvSpPr>
              <p:cNvPr id="180" name="Left Brace 179">
                <a:extLst>
                  <a:ext uri="{FF2B5EF4-FFF2-40B4-BE49-F238E27FC236}">
                    <a16:creationId xmlns:a16="http://schemas.microsoft.com/office/drawing/2014/main" id="{4952AF9E-BC05-3942-8CC4-EB9BCAB8D235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413E444-D090-E844-96DA-BAC5E2618FB1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182" name="Left Brace 181">
                <a:extLst>
                  <a:ext uri="{FF2B5EF4-FFF2-40B4-BE49-F238E27FC236}">
                    <a16:creationId xmlns:a16="http://schemas.microsoft.com/office/drawing/2014/main" id="{453AB17C-B306-9C43-A645-E9C63213CA6E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183" name="Curved Connector 182">
                <a:extLst>
                  <a:ext uri="{FF2B5EF4-FFF2-40B4-BE49-F238E27FC236}">
                    <a16:creationId xmlns:a16="http://schemas.microsoft.com/office/drawing/2014/main" id="{48E6031A-4031-4746-BD43-3BE4DB6DCFDE}"/>
                  </a:ext>
                </a:extLst>
              </p:cNvPr>
              <p:cNvCxnSpPr>
                <a:stCxn id="163" idx="2"/>
                <a:endCxn id="164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>
                <a:extLst>
                  <a:ext uri="{FF2B5EF4-FFF2-40B4-BE49-F238E27FC236}">
                    <a16:creationId xmlns:a16="http://schemas.microsoft.com/office/drawing/2014/main" id="{226FBC1B-0ADE-EF46-A9F3-81477D504D03}"/>
                  </a:ext>
                </a:extLst>
              </p:cNvPr>
              <p:cNvCxnSpPr>
                <a:stCxn id="159" idx="2"/>
                <a:endCxn id="174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>
                <a:extLst>
                  <a:ext uri="{FF2B5EF4-FFF2-40B4-BE49-F238E27FC236}">
                    <a16:creationId xmlns:a16="http://schemas.microsoft.com/office/drawing/2014/main" id="{EE67CB03-0639-D944-9F3C-90385A63FFE0}"/>
                  </a:ext>
                </a:extLst>
              </p:cNvPr>
              <p:cNvCxnSpPr>
                <a:stCxn id="160" idx="2"/>
                <a:endCxn id="177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Left Brace 185">
                <a:extLst>
                  <a:ext uri="{FF2B5EF4-FFF2-40B4-BE49-F238E27FC236}">
                    <a16:creationId xmlns:a16="http://schemas.microsoft.com/office/drawing/2014/main" id="{714923DD-91D5-D24B-A440-2B241E4B54B7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3840FB6-DAA9-C14F-A330-D8DC155AB917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68C5204-5960-4441-9AE1-237ED86D1E48}"/>
                </a:ext>
              </a:extLst>
            </p:cNvPr>
            <p:cNvSpPr txBox="1"/>
            <p:nvPr/>
          </p:nvSpPr>
          <p:spPr>
            <a:xfrm rot="16200000">
              <a:off x="-68354" y="464043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80A2D86A-5AD0-DF41-9692-695FD638735E}"/>
                </a:ext>
              </a:extLst>
            </p:cNvPr>
            <p:cNvSpPr txBox="1"/>
            <p:nvPr/>
          </p:nvSpPr>
          <p:spPr>
            <a:xfrm rot="5400000">
              <a:off x="11567442" y="468048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0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202416" y="4708609"/>
            <a:ext cx="11779807" cy="17082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 = 1200;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          QUERY PLAN                                          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Index Scan using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admin  (cost=0.57..8.59 rows=1 width=14) (actual time=2.231..2.233 rows=1 loops=1)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Index Cond: (id = 1200)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0.288 ms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2.256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</a:p>
        </p:txBody>
      </p:sp>
      <p:sp>
        <p:nvSpPr>
          <p:cNvPr id="127" name="Google Shape;127;p14"/>
          <p:cNvSpPr/>
          <p:nvPr/>
        </p:nvSpPr>
        <p:spPr>
          <a:xfrm>
            <a:off x="174354" y="4262365"/>
            <a:ext cx="11807869" cy="323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idx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admin(id);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74355" y="2626404"/>
            <a:ext cx="11807869" cy="156809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 = 1200;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              QUERY PLAN                                         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admin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(id = 1200)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0.111 ms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26026.162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Why Index?                                                                                  </a:t>
            </a:r>
            <a:endParaRPr b="0"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idx="4294967295"/>
          </p:nvPr>
        </p:nvSpPr>
        <p:spPr>
          <a:xfrm>
            <a:off x="311150" y="823913"/>
            <a:ext cx="11880850" cy="170815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Indexes are entry points for tables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Index used to locate the tuples in the table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The sole reason to have an index is performance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Index is stored separately from the table’s main storage (PostgreSQL Heap)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More storage required to store the index along with original table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EF321-018B-B44F-90C0-7B6C165C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00884" y="762140"/>
            <a:ext cx="1322227" cy="1796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B6C470-8E00-B04F-96AE-CB212E78DD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46989" y="762140"/>
            <a:ext cx="1295199" cy="1796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713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PostgreSQL Indexes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945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1_PLE19 Master">
  <a:themeElements>
    <a:clrScheme name="Percona">
      <a:dk1>
        <a:srgbClr val="000000"/>
      </a:dk1>
      <a:lt1>
        <a:srgbClr val="FFFFFF"/>
      </a:lt1>
      <a:dk2>
        <a:srgbClr val="9B9C9B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M15 Template">
  <a:themeElements>
    <a:clrScheme name="PLAM15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34047</TotalTime>
  <Words>4415</Words>
  <Application>Microsoft Macintosh PowerPoint</Application>
  <PresentationFormat>Widescreen</PresentationFormat>
  <Paragraphs>850</Paragraphs>
  <Slides>35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Exo 2</vt:lpstr>
      <vt:lpstr>Calibri</vt:lpstr>
      <vt:lpstr>Arial</vt:lpstr>
      <vt:lpstr>Fairwater Script</vt:lpstr>
      <vt:lpstr>Courier New</vt:lpstr>
      <vt:lpstr>黑体</vt:lpstr>
      <vt:lpstr>Poppins</vt:lpstr>
      <vt:lpstr>Avenir Next Condensed</vt:lpstr>
      <vt:lpstr>Ink Free</vt:lpstr>
      <vt:lpstr>1_PLE19 Master</vt:lpstr>
      <vt:lpstr>think-cell Slide</vt:lpstr>
      <vt:lpstr>PowerPoint Presentation</vt:lpstr>
      <vt:lpstr>PowerPoint Presentation</vt:lpstr>
      <vt:lpstr>PowerPoint Presentation</vt:lpstr>
      <vt:lpstr>Heap / Index</vt:lpstr>
      <vt:lpstr>PostgreSQL Tables (Heap)</vt:lpstr>
      <vt:lpstr>PostgreSQL Tables (Heap)</vt:lpstr>
      <vt:lpstr>Sequential Scan</vt:lpstr>
      <vt:lpstr>Why Index?                                                                                  </vt:lpstr>
      <vt:lpstr>PostgreSQL Indexes</vt:lpstr>
      <vt:lpstr>PowerPoint Presentation</vt:lpstr>
      <vt:lpstr>Creating Index</vt:lpstr>
      <vt:lpstr>Index</vt:lpstr>
      <vt:lpstr>Creating Index (CONCURRENTLY)</vt:lpstr>
      <vt:lpstr>Expression Index</vt:lpstr>
      <vt:lpstr>Expression Index 2/2</vt:lpstr>
      <vt:lpstr>Partial Index</vt:lpstr>
      <vt:lpstr>Index Methods</vt:lpstr>
      <vt:lpstr>PowerPoint Presentation</vt:lpstr>
      <vt:lpstr>B-Tree Index</vt:lpstr>
      <vt:lpstr>B-Tree Index</vt:lpstr>
      <vt:lpstr>Index Only Scans</vt:lpstr>
      <vt:lpstr>B-Tree Index (Index Only Scans)</vt:lpstr>
      <vt:lpstr>Hash Index</vt:lpstr>
      <vt:lpstr>HASH Index</vt:lpstr>
      <vt:lpstr>BRIN Index</vt:lpstr>
      <vt:lpstr>BRIN Index</vt:lpstr>
      <vt:lpstr>BRIN Index On Disk Size Comparison</vt:lpstr>
      <vt:lpstr>GIN Index</vt:lpstr>
      <vt:lpstr>GIN Index</vt:lpstr>
      <vt:lpstr>GiST Index</vt:lpstr>
      <vt:lpstr>Where and What?</vt:lpstr>
      <vt:lpstr>Duplicate Indexes</vt:lpstr>
      <vt:lpstr>Index Stats (pg_stat_user_indexes, pg_stat_statement)</vt:lpstr>
      <vt:lpstr>Unused Indexes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PostgreSQL Indexes</dc:title>
  <cp:lastModifiedBy>Ibrar Ahmed</cp:lastModifiedBy>
  <cp:revision>129</cp:revision>
  <cp:lastPrinted>2019-07-03T00:43:29Z</cp:lastPrinted>
  <dcterms:modified xsi:type="dcterms:W3CDTF">2022-02-22T17:01:15Z</dcterms:modified>
</cp:coreProperties>
</file>