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0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7" r:id="rId1"/>
  </p:sldMasterIdLst>
  <p:notesMasterIdLst>
    <p:notesMasterId r:id="rId15"/>
  </p:notesMasterIdLst>
  <p:sldIdLst>
    <p:sldId id="256" r:id="rId2"/>
    <p:sldId id="257" r:id="rId3"/>
    <p:sldId id="287" r:id="rId4"/>
    <p:sldId id="288" r:id="rId5"/>
    <p:sldId id="289" r:id="rId6"/>
    <p:sldId id="259" r:id="rId7"/>
    <p:sldId id="270" r:id="rId8"/>
    <p:sldId id="273" r:id="rId9"/>
    <p:sldId id="271" r:id="rId10"/>
    <p:sldId id="292" r:id="rId11"/>
    <p:sldId id="267" r:id="rId12"/>
    <p:sldId id="272" r:id="rId13"/>
    <p:sldId id="286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95" userDrawn="1">
          <p15:clr>
            <a:srgbClr val="A4A3A4"/>
          </p15:clr>
        </p15:guide>
        <p15:guide id="2" pos="363" userDrawn="1">
          <p15:clr>
            <a:srgbClr val="A4A3A4"/>
          </p15:clr>
        </p15:guide>
        <p15:guide id="3" orient="horz" pos="3049" userDrawn="1">
          <p15:clr>
            <a:srgbClr val="A4A3A4"/>
          </p15:clr>
        </p15:guide>
        <p15:guide id="4" pos="862" userDrawn="1">
          <p15:clr>
            <a:srgbClr val="A4A3A4"/>
          </p15:clr>
        </p15:guide>
        <p15:guide id="5" orient="horz" pos="66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chel Pescador" initials="RP" lastIdx="2" clrIdx="0">
    <p:extLst>
      <p:ext uri="{19B8F6BF-5375-455C-9EA6-DF929625EA0E}">
        <p15:presenceInfo xmlns:p15="http://schemas.microsoft.com/office/powerpoint/2012/main" userId="Rachel Pescad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4"/>
    <p:restoredTop sz="94694"/>
  </p:normalViewPr>
  <p:slideViewPr>
    <p:cSldViewPr snapToGrid="0">
      <p:cViewPr varScale="1">
        <p:scale>
          <a:sx n="161" d="100"/>
          <a:sy n="161" d="100"/>
        </p:scale>
        <p:origin x="824" y="200"/>
      </p:cViewPr>
      <p:guideLst>
        <p:guide orient="horz" pos="395"/>
        <p:guide pos="363"/>
        <p:guide orient="horz" pos="3049"/>
        <p:guide pos="862"/>
        <p:guide orient="horz" pos="6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9-25T16:05:35.331" idx="1">
    <p:pos x="1966" y="245"/>
    <p:text>Should be Audit?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9-25T16:05:35.331" idx="1">
    <p:pos x="1966" y="245"/>
    <p:text>Should be Audit?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e35d911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e35d911c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e35d911c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e35d911c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5114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e35d911c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e35d911c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17769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e35d911c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e35d911c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83359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3256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e35d911c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e35d911c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e35d911c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e35d911c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7339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e35d911c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e35d911c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513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e35d911c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e35d911c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6377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03ee823f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03ee823f9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3144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e35d911c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e35d911c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35021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e35d911c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e35d911c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06158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e35d911c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e35d911c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4871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293204" y="815869"/>
            <a:ext cx="5618094" cy="1816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300"/>
              <a:buFont typeface="Arial"/>
              <a:buNone/>
              <a:defRPr sz="23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293204" y="2607366"/>
            <a:ext cx="5618100" cy="12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lv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2pPr>
            <a:lvl3pPr lvl="2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700"/>
              <a:buNone/>
              <a:defRPr sz="700"/>
            </a:lvl3pPr>
            <a:lvl4pPr lvl="3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600"/>
              <a:buNone/>
              <a:defRPr sz="600"/>
            </a:lvl4pPr>
            <a:lvl5pPr lvl="4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600"/>
              <a:buNone/>
              <a:defRPr sz="600"/>
            </a:lvl5pPr>
            <a:lvl6pPr lvl="5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6pPr>
            <a:lvl7pPr lvl="6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7pPr>
            <a:lvl8pPr lvl="7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8pPr>
            <a:lvl9pPr lvl="8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180000" y="180000"/>
            <a:ext cx="882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rial"/>
              <a:buNone/>
              <a:defRPr sz="25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 dirty="0"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180000" y="720000"/>
            <a:ext cx="8820000" cy="39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marL="914400" lvl="1" indent="-32385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500"/>
              <a:buChar char="•"/>
              <a:defRPr>
                <a:solidFill>
                  <a:schemeClr val="dk2"/>
                </a:solidFill>
              </a:defRPr>
            </a:lvl2pPr>
            <a:lvl3pPr marL="1371600" lvl="2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>
                <a:solidFill>
                  <a:schemeClr val="dk2"/>
                </a:solidFill>
              </a:defRPr>
            </a:lvl3pPr>
            <a:lvl4pPr marL="1828800" lvl="3" indent="-304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>
                <a:solidFill>
                  <a:schemeClr val="dk2"/>
                </a:solidFill>
              </a:defRPr>
            </a:lvl4pPr>
            <a:lvl5pPr marL="2286000" lvl="4" indent="-304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>
                <a:solidFill>
                  <a:schemeClr val="dk2"/>
                </a:solidFill>
              </a:defRPr>
            </a:lvl5pPr>
            <a:lvl6pPr marL="2743200" lvl="5" indent="-27305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marL="3200400" lvl="6" indent="-27305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marL="3657600" lvl="7" indent="-27305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marL="4114800" lvl="8" indent="-27305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>
            <a:endParaRPr dirty="0"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8788676" y="4702277"/>
            <a:ext cx="24998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180000" y="720000"/>
            <a:ext cx="8820000" cy="39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•"/>
              <a:defRPr sz="1800"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Font typeface="Arial"/>
              <a:buChar char="•"/>
              <a:defRPr sz="1500" b="0" i="0" u="none" strike="noStrike" cap="none"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Font typeface="Arial"/>
              <a:buChar char="•"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Font typeface="Arial"/>
              <a:buChar char="•"/>
              <a:defRPr sz="1200" b="0" i="0" u="none" strike="noStrike" cap="none"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Font typeface="Arial"/>
              <a:buChar char="•"/>
              <a:defRPr sz="1200" b="0" i="0" u="none" strike="noStrike" cap="none"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7305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Font typeface="Arial"/>
              <a:buChar char="•"/>
              <a:defRPr sz="700" b="0" i="0" u="none" strike="noStrike" cap="none"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7305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Font typeface="Arial"/>
              <a:buChar char="•"/>
              <a:defRPr sz="700" b="0" i="0" u="none" strike="noStrike" cap="none"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7305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Font typeface="Arial"/>
              <a:buChar char="•"/>
              <a:defRPr sz="700" b="0" i="0" u="none" strike="noStrike" cap="none"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7305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Font typeface="Arial"/>
              <a:buChar char="•"/>
              <a:defRPr sz="700" b="0" i="0" u="none" strike="noStrike" cap="none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180000" y="180000"/>
            <a:ext cx="882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2pPr>
            <a:lvl3pPr lvl="2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3pPr>
            <a:lvl4pPr lvl="3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4pPr>
            <a:lvl5pPr lvl="4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5pPr>
            <a:lvl6pPr lvl="5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6pPr>
            <a:lvl7pPr lvl="6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7pPr>
            <a:lvl8pPr lvl="7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8pPr>
            <a:lvl9pPr lvl="8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9pPr>
          </a:lstStyle>
          <a:p>
            <a:endParaRPr dirty="0"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788676" y="4702277"/>
            <a:ext cx="24998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85B0807-4E1C-5D49-B967-CFE28E56EF30}"/>
              </a:ext>
            </a:extLst>
          </p:cNvPr>
          <p:cNvCxnSpPr>
            <a:cxnSpLocks/>
          </p:cNvCxnSpPr>
          <p:nvPr userDrawn="1"/>
        </p:nvCxnSpPr>
        <p:spPr>
          <a:xfrm>
            <a:off x="173515" y="694060"/>
            <a:ext cx="8820000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yedmondsnews.com/2018/04/live-in-edmonds-what-do-you-call-yourself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ostgresql.org/community/" TargetMode="External"/><Relationship Id="rId5" Type="http://schemas.openxmlformats.org/officeDocument/2006/relationships/hyperlink" Target="https://www.postgresql.org/about/licence/" TargetMode="External"/><Relationship Id="rId4" Type="http://schemas.openxmlformats.org/officeDocument/2006/relationships/hyperlink" Target="git://git.postgresql.org/git/postgresql.gi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heconversation.com/who-you-calling-an-elephant-animals-have-weight-issues-too-32445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flickr.com/photos/blieusong/723433001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ontikis.net/blog/postgresql-9-debian-7-wheezy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tiff"/><Relationship Id="rId5" Type="http://schemas.openxmlformats.org/officeDocument/2006/relationships/image" Target="../media/image7.tiff"/><Relationship Id="rId4" Type="http://schemas.openxmlformats.org/officeDocument/2006/relationships/image" Target="../media/image6.tif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>
            <a:spLocks noGrp="1"/>
          </p:cNvSpPr>
          <p:nvPr>
            <p:ph type="ctrTitle"/>
          </p:nvPr>
        </p:nvSpPr>
        <p:spPr>
          <a:xfrm>
            <a:off x="293204" y="815869"/>
            <a:ext cx="5618100" cy="1816500"/>
          </a:xfrm>
          <a:prstGeom prst="rect">
            <a:avLst/>
          </a:prstGeom>
        </p:spPr>
        <p:txBody>
          <a:bodyPr spcFirstLastPara="1" wrap="square" lIns="34275" tIns="17150" rIns="34275" bIns="171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Percona Distribution For PostgreSQL</a:t>
            </a:r>
            <a:endParaRPr dirty="0"/>
          </a:p>
        </p:txBody>
      </p:sp>
      <p:sp>
        <p:nvSpPr>
          <p:cNvPr id="89" name="Google Shape;89;p21"/>
          <p:cNvSpPr txBox="1">
            <a:spLocks noGrp="1"/>
          </p:cNvSpPr>
          <p:nvPr>
            <p:ph type="subTitle" idx="1"/>
          </p:nvPr>
        </p:nvSpPr>
        <p:spPr>
          <a:xfrm>
            <a:off x="293204" y="2607366"/>
            <a:ext cx="5618100" cy="1259700"/>
          </a:xfrm>
          <a:prstGeom prst="rect">
            <a:avLst/>
          </a:prstGeom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0" lvl="0" indent="0" algn="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dirty="0"/>
              <a:t>Ibrar Ahmed (Senior Database Architect)</a:t>
            </a:r>
            <a:endParaRPr dirty="0"/>
          </a:p>
          <a:p>
            <a:pPr marL="0" lvl="0" indent="0" algn="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dirty="0"/>
              <a:t>Percona LLC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>
            <a:spLocks noGrp="1"/>
          </p:cNvSpPr>
          <p:nvPr>
            <p:ph type="title"/>
          </p:nvPr>
        </p:nvSpPr>
        <p:spPr>
          <a:xfrm>
            <a:off x="162000" y="268581"/>
            <a:ext cx="8820000" cy="360000"/>
          </a:xfrm>
          <a:prstGeom prst="rect">
            <a:avLst/>
          </a:prstGeom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lvl="0"/>
            <a:r>
              <a:rPr lang="en-US" dirty="0"/>
              <a:t>pgaudit (Example)</a:t>
            </a:r>
            <a:endParaRPr dirty="0"/>
          </a:p>
        </p:txBody>
      </p:sp>
      <p:sp>
        <p:nvSpPr>
          <p:cNvPr id="95" name="Google Shape;95;p22"/>
          <p:cNvSpPr txBox="1">
            <a:spLocks noGrp="1"/>
          </p:cNvSpPr>
          <p:nvPr>
            <p:ph type="body" idx="1"/>
          </p:nvPr>
        </p:nvSpPr>
        <p:spPr>
          <a:xfrm>
            <a:off x="162000" y="870579"/>
            <a:ext cx="8820000" cy="1600957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spcFirstLastPara="1" wrap="square" lIns="34275" tIns="17150" rIns="34275" bIns="17150" anchor="t" anchorCtr="0">
            <a:no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$$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BEGIN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EXECUTE 'CREATE TABLE import' ||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ant_table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(id INT)’;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END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$$; </a:t>
            </a:r>
          </a:p>
        </p:txBody>
      </p:sp>
      <p:sp>
        <p:nvSpPr>
          <p:cNvPr id="96" name="Google Shape;96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5" name="Google Shape;95;p22">
            <a:extLst>
              <a:ext uri="{FF2B5EF4-FFF2-40B4-BE49-F238E27FC236}">
                <a16:creationId xmlns:a16="http://schemas.microsoft.com/office/drawing/2014/main" id="{A886CD8C-A06E-9D47-A0FF-A4DCFF78EFE1}"/>
              </a:ext>
            </a:extLst>
          </p:cNvPr>
          <p:cNvSpPr txBox="1">
            <a:spLocks/>
          </p:cNvSpPr>
          <p:nvPr/>
        </p:nvSpPr>
        <p:spPr>
          <a:xfrm>
            <a:off x="4711893" y="2571749"/>
            <a:ext cx="4270107" cy="203031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spcFirstLastPara="1" vert="horz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7305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7305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7305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7305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AUDIT: SESSION,33,1,FUNCTION,DO,,,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“DO $$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BEGIN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EXECUTE 'CREATE TABLE import' || 		'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ant_table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(id INT)’;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END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$$;"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AUDIT: SESSION,33,2,DDL,CREATE TABLE,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TABLE, public.important_table,CREATE TABLE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important_table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(id INT)</a:t>
            </a:r>
          </a:p>
        </p:txBody>
      </p:sp>
      <p:sp>
        <p:nvSpPr>
          <p:cNvPr id="6" name="Google Shape;95;p22">
            <a:extLst>
              <a:ext uri="{FF2B5EF4-FFF2-40B4-BE49-F238E27FC236}">
                <a16:creationId xmlns:a16="http://schemas.microsoft.com/office/drawing/2014/main" id="{14F046F0-CA76-8942-A51B-B4CF0E8CC000}"/>
              </a:ext>
            </a:extLst>
          </p:cNvPr>
          <p:cNvSpPr txBox="1">
            <a:spLocks/>
          </p:cNvSpPr>
          <p:nvPr/>
        </p:nvSpPr>
        <p:spPr>
          <a:xfrm>
            <a:off x="162000" y="2571750"/>
            <a:ext cx="4410000" cy="203031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spcFirstLastPara="1" wrap="square" lIns="34275" tIns="17150" rIns="34275" bIns="171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7305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7305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7305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7305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$$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BEGIN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EXECUTE 'CREATE TABLE import' || 'ant_table (id INT)’;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END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$$; </a:t>
            </a:r>
          </a:p>
        </p:txBody>
      </p:sp>
    </p:spTree>
    <p:extLst>
      <p:ext uri="{BB962C8B-B14F-4D97-AF65-F5344CB8AC3E}">
        <p14:creationId xmlns:p14="http://schemas.microsoft.com/office/powerpoint/2010/main" val="1817429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>
            <a:spLocks noGrp="1"/>
          </p:cNvSpPr>
          <p:nvPr>
            <p:ph type="title"/>
          </p:nvPr>
        </p:nvSpPr>
        <p:spPr>
          <a:xfrm>
            <a:off x="162000" y="258829"/>
            <a:ext cx="8820000" cy="360000"/>
          </a:xfrm>
          <a:prstGeom prst="rect">
            <a:avLst/>
          </a:prstGeom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lvl="0"/>
            <a:r>
              <a:rPr lang="en-US" dirty="0" err="1"/>
              <a:t>pgBackrest</a:t>
            </a:r>
            <a:r>
              <a:rPr lang="en-US" dirty="0"/>
              <a:t> (A Cluster Backup Solution)</a:t>
            </a:r>
            <a:endParaRPr dirty="0"/>
          </a:p>
        </p:txBody>
      </p:sp>
      <p:sp>
        <p:nvSpPr>
          <p:cNvPr id="95" name="Google Shape;95;p22"/>
          <p:cNvSpPr txBox="1">
            <a:spLocks noGrp="1"/>
          </p:cNvSpPr>
          <p:nvPr>
            <p:ph type="body" idx="1"/>
          </p:nvPr>
        </p:nvSpPr>
        <p:spPr>
          <a:xfrm>
            <a:off x="162001" y="955324"/>
            <a:ext cx="5596961" cy="39600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Backup tool for a few gigabytes to multi-terabyte database clusters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Backups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Full Cluster Level Backup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Incremental Backup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Differential Backup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Storage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Local Backup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Remote Backup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Cloud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Speed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Compression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Parallelism </a:t>
            </a:r>
          </a:p>
        </p:txBody>
      </p:sp>
      <p:sp>
        <p:nvSpPr>
          <p:cNvPr id="96" name="Google Shape;96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A26487-0116-9A43-9F6E-DA241FE558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631252" y="1187102"/>
            <a:ext cx="3350747" cy="32405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BDCE24E-1855-AF46-A735-FB40A720CE6D}"/>
              </a:ext>
            </a:extLst>
          </p:cNvPr>
          <p:cNvSpPr txBox="1"/>
          <p:nvPr/>
        </p:nvSpPr>
        <p:spPr>
          <a:xfrm>
            <a:off x="4825639" y="4188176"/>
            <a:ext cx="36631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Why if PostgreSQL has </a:t>
            </a:r>
            <a:r>
              <a:rPr lang="en-US" sz="1100" dirty="0" err="1">
                <a:solidFill>
                  <a:srgbClr val="FF0000"/>
                </a:solidFill>
              </a:rPr>
              <a:t>pg_basebackup</a:t>
            </a:r>
            <a:r>
              <a:rPr lang="en-US" sz="1100" dirty="0">
                <a:solidFill>
                  <a:srgbClr val="FF0000"/>
                </a:solidFill>
              </a:rPr>
              <a:t> and </a:t>
            </a:r>
            <a:r>
              <a:rPr lang="en-US" sz="1100" dirty="0" err="1">
                <a:solidFill>
                  <a:srgbClr val="FF0000"/>
                </a:solidFill>
              </a:rPr>
              <a:t>pg_dump</a:t>
            </a:r>
            <a:r>
              <a:rPr lang="en-US" sz="11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EA3F39-F2FC-9A42-8C39-78A10A0E9B9D}"/>
              </a:ext>
            </a:extLst>
          </p:cNvPr>
          <p:cNvSpPr/>
          <p:nvPr/>
        </p:nvSpPr>
        <p:spPr>
          <a:xfrm>
            <a:off x="904981" y="1677315"/>
            <a:ext cx="2709644" cy="478173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53DC39-7EE9-1B4A-B549-A934AE813BA1}"/>
              </a:ext>
            </a:extLst>
          </p:cNvPr>
          <p:cNvSpPr/>
          <p:nvPr/>
        </p:nvSpPr>
        <p:spPr>
          <a:xfrm>
            <a:off x="904981" y="2807391"/>
            <a:ext cx="2709644" cy="255865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A7B72F-3553-564B-94AB-D90209D24EAD}"/>
              </a:ext>
            </a:extLst>
          </p:cNvPr>
          <p:cNvSpPr/>
          <p:nvPr/>
        </p:nvSpPr>
        <p:spPr>
          <a:xfrm>
            <a:off x="904981" y="3505516"/>
            <a:ext cx="2709644" cy="255865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5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>
            <a:spLocks noGrp="1"/>
          </p:cNvSpPr>
          <p:nvPr>
            <p:ph type="title"/>
          </p:nvPr>
        </p:nvSpPr>
        <p:spPr>
          <a:xfrm>
            <a:off x="180802" y="295320"/>
            <a:ext cx="8820000" cy="360000"/>
          </a:xfrm>
          <a:prstGeom prst="rect">
            <a:avLst/>
          </a:prstGeom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lvl="0"/>
            <a:r>
              <a:rPr lang="en-US" dirty="0" err="1"/>
              <a:t>Patroni</a:t>
            </a:r>
            <a:r>
              <a:rPr lang="en-US" dirty="0"/>
              <a:t> (A High Availability Solution)</a:t>
            </a:r>
            <a:endParaRPr dirty="0"/>
          </a:p>
        </p:txBody>
      </p:sp>
      <p:sp>
        <p:nvSpPr>
          <p:cNvPr id="95" name="Google Shape;95;p22"/>
          <p:cNvSpPr txBox="1">
            <a:spLocks noGrp="1"/>
          </p:cNvSpPr>
          <p:nvPr>
            <p:ph type="body" idx="1"/>
          </p:nvPr>
        </p:nvSpPr>
        <p:spPr>
          <a:xfrm>
            <a:off x="180802" y="847587"/>
            <a:ext cx="8819999" cy="3785959"/>
          </a:xfrm>
          <a:prstGeom prst="rect">
            <a:avLst/>
          </a:prstGeom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Template for PostgreSQL HA that helps achieve several nines of availability.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Supports automatic and manual failover/switchover and switchback.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Integrated with </a:t>
            </a:r>
            <a:r>
              <a:rPr lang="en-US" dirty="0" err="1"/>
              <a:t>pg_rewind</a:t>
            </a:r>
            <a:r>
              <a:rPr lang="en-US" dirty="0"/>
              <a:t> for rejoining a demoted node to a cluster.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Protection from split-brain using watchdog.</a:t>
            </a:r>
          </a:p>
        </p:txBody>
      </p:sp>
      <p:sp>
        <p:nvSpPr>
          <p:cNvPr id="96" name="Google Shape;96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7D1289-FDF0-4F97-8F9C-F0BACCB07018}"/>
              </a:ext>
            </a:extLst>
          </p:cNvPr>
          <p:cNvSpPr/>
          <p:nvPr/>
        </p:nvSpPr>
        <p:spPr>
          <a:xfrm>
            <a:off x="2286000" y="231014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</a:rPr>
              <a:t> 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3168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16C792A-D009-4736-8D71-FEF6C253693E}"/>
              </a:ext>
            </a:extLst>
          </p:cNvPr>
          <p:cNvSpPr/>
          <p:nvPr/>
        </p:nvSpPr>
        <p:spPr>
          <a:xfrm>
            <a:off x="0" y="1"/>
            <a:ext cx="9144000" cy="4502426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picture containing indoor, wall&#10;&#10;Description automatically generated">
            <a:extLst>
              <a:ext uri="{FF2B5EF4-FFF2-40B4-BE49-F238E27FC236}">
                <a16:creationId xmlns:a16="http://schemas.microsoft.com/office/drawing/2014/main" id="{35E89E50-7147-4FCB-B881-F9D88673A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3722"/>
            <a:ext cx="6867939" cy="4526149"/>
          </a:xfrm>
          <a:prstGeom prst="rect">
            <a:avLst/>
          </a:prstGeom>
        </p:spPr>
      </p:pic>
      <p:sp>
        <p:nvSpPr>
          <p:cNvPr id="289" name="Google Shape;289;p29"/>
          <p:cNvSpPr txBox="1">
            <a:spLocks noGrp="1"/>
          </p:cNvSpPr>
          <p:nvPr>
            <p:ph type="body" idx="4294967295"/>
          </p:nvPr>
        </p:nvSpPr>
        <p:spPr>
          <a:xfrm>
            <a:off x="576263" y="225020"/>
            <a:ext cx="7955896" cy="3721500"/>
          </a:xfrm>
          <a:prstGeom prst="rect">
            <a:avLst/>
          </a:prstGeom>
          <a:noFill/>
          <a:ln>
            <a:noFill/>
          </a:ln>
          <a:effectLst>
            <a:outerShdw dist="12700" dir="16200000" rotWithShape="0">
              <a:srgbClr val="000000">
                <a:alpha val="18820"/>
              </a:srgbClr>
            </a:outerShdw>
          </a:effectLst>
        </p:spPr>
        <p:txBody>
          <a:bodyPr spcFirstLastPara="1" vert="horz" wrap="square" lIns="34275" tIns="34275" rIns="34275" bIns="34275" rtlCol="0" anchor="t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Clr>
                <a:srgbClr val="373737"/>
              </a:buClr>
              <a:buSzPts val="6000"/>
              <a:buNone/>
            </a:pPr>
            <a:r>
              <a:rPr lang="en-US" sz="7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sz="7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Clr>
                <a:srgbClr val="373737"/>
              </a:buClr>
              <a:buSzPts val="1600"/>
              <a:buNone/>
            </a:pPr>
            <a:r>
              <a:rPr lang="en-US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“Poor leaders rarely ask questions of themselves or others. Good leaders, on the other hand, ask many questions. Great leaders ask the great questions.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endParaRPr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>
              <a:lnSpc>
                <a:spcPct val="150000"/>
              </a:lnSpc>
              <a:buClr>
                <a:srgbClr val="373737"/>
              </a:buClr>
              <a:buSzPts val="1600"/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Michael Marquardt, author of </a:t>
            </a: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Leading with Questions</a:t>
            </a:r>
            <a:endParaRPr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092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>
            <a:spLocks noGrp="1"/>
          </p:cNvSpPr>
          <p:nvPr>
            <p:ph type="title"/>
          </p:nvPr>
        </p:nvSpPr>
        <p:spPr>
          <a:xfrm>
            <a:off x="162000" y="328692"/>
            <a:ext cx="8820000" cy="360000"/>
          </a:xfrm>
          <a:prstGeom prst="rect">
            <a:avLst/>
          </a:prstGeom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lvl="0"/>
            <a:r>
              <a:rPr lang="en-US" dirty="0"/>
              <a:t>PostgreSQL</a:t>
            </a:r>
            <a:endParaRPr dirty="0"/>
          </a:p>
        </p:txBody>
      </p:sp>
      <p:sp>
        <p:nvSpPr>
          <p:cNvPr id="19" name="Google Shape;95;p22">
            <a:extLst>
              <a:ext uri="{FF2B5EF4-FFF2-40B4-BE49-F238E27FC236}">
                <a16:creationId xmlns:a16="http://schemas.microsoft.com/office/drawing/2014/main" id="{16E5BF31-0121-F040-8132-DD505768F5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2000" y="854808"/>
            <a:ext cx="8820000" cy="3780802"/>
          </a:xfrm>
          <a:prstGeom prst="rect">
            <a:avLst/>
          </a:prstGeom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world’s most advanced open source relational database</a:t>
            </a:r>
          </a:p>
          <a:p>
            <a:pPr marL="457200" lvl="1" indent="0">
              <a:buNone/>
            </a:pPr>
            <a:r>
              <a:rPr lang="en-US" i="1" dirty="0">
                <a:hlinkClick r:id="rId3"/>
              </a:rPr>
              <a:t>(https://www.postgresql.org/)</a:t>
            </a: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Open-source</a:t>
            </a:r>
          </a:p>
          <a:p>
            <a:pPr marL="457200" lvl="1" indent="0">
              <a:buNone/>
            </a:pPr>
            <a:r>
              <a:rPr lang="en-US" u="sng" dirty="0">
                <a:hlinkClick r:id="rId4"/>
              </a:rPr>
              <a:t>(git://git.postgresql.org/git/postgresql.git)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Very open license called PostgreSQL License similar to BSD and MIT</a:t>
            </a:r>
          </a:p>
          <a:p>
            <a:pPr marL="457200" lvl="1" indent="0">
              <a:buNone/>
            </a:pPr>
            <a:r>
              <a:rPr lang="en-US" dirty="0">
                <a:hlinkClick r:id="rId5"/>
              </a:rPr>
              <a:t>(https://www.postgresql.org/about/licence/)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Community-based development</a:t>
            </a:r>
          </a:p>
          <a:p>
            <a:pPr marL="457200" lvl="1" indent="0">
              <a:buNone/>
            </a:pPr>
            <a:r>
              <a:rPr lang="en-US" dirty="0">
                <a:hlinkClick r:id="rId6"/>
              </a:rPr>
              <a:t>(https://www.postgresql.org/community/)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Many companies have PostgreSQL Forks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Open-source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Close-source</a:t>
            </a:r>
          </a:p>
          <a:p>
            <a:pPr marL="0" indent="0"/>
            <a:endParaRPr lang="en-US" dirty="0"/>
          </a:p>
          <a:p>
            <a:pPr marL="0" indent="0"/>
            <a:endParaRPr lang="en-US" dirty="0"/>
          </a:p>
        </p:txBody>
      </p:sp>
      <p:sp>
        <p:nvSpPr>
          <p:cNvPr id="96" name="Google Shape;96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>
            <a:spLocks noGrp="1"/>
          </p:cNvSpPr>
          <p:nvPr>
            <p:ph type="title"/>
          </p:nvPr>
        </p:nvSpPr>
        <p:spPr>
          <a:xfrm>
            <a:off x="162000" y="277837"/>
            <a:ext cx="8820000" cy="360000"/>
          </a:xfrm>
          <a:prstGeom prst="rect">
            <a:avLst/>
          </a:prstGeom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lvl="0"/>
            <a:r>
              <a:rPr lang="en-US" dirty="0"/>
              <a:t>PostgreSQL Distributions (Help PostgreSQL)</a:t>
            </a:r>
            <a:endParaRPr dirty="0"/>
          </a:p>
        </p:txBody>
      </p:sp>
      <p:sp>
        <p:nvSpPr>
          <p:cNvPr id="96" name="Google Shape;96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5" name="Picture 4" descr="A truck driving down a dirt road&#10;&#10;Description automatically generated">
            <a:extLst>
              <a:ext uri="{FF2B5EF4-FFF2-40B4-BE49-F238E27FC236}">
                <a16:creationId xmlns:a16="http://schemas.microsoft.com/office/drawing/2014/main" id="{3B337AEB-5444-9148-8A71-BB5D67FF70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371597" y="772897"/>
            <a:ext cx="6004119" cy="405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724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>
            <a:spLocks noGrp="1"/>
          </p:cNvSpPr>
          <p:nvPr>
            <p:ph type="title"/>
          </p:nvPr>
        </p:nvSpPr>
        <p:spPr>
          <a:xfrm>
            <a:off x="162000" y="293532"/>
            <a:ext cx="8820000" cy="360000"/>
          </a:xfrm>
          <a:prstGeom prst="rect">
            <a:avLst/>
          </a:prstGeom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lvl="0"/>
            <a:r>
              <a:rPr lang="en-US" dirty="0"/>
              <a:t>PostgreSQL Distributions (Too Many Nodes)</a:t>
            </a:r>
            <a:endParaRPr dirty="0"/>
          </a:p>
        </p:txBody>
      </p:sp>
      <p:sp>
        <p:nvSpPr>
          <p:cNvPr id="96" name="Google Shape;96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" name="Picture 2" descr="A herd of elephants walking across a dirt field&#10;&#10;Description automatically generated">
            <a:extLst>
              <a:ext uri="{FF2B5EF4-FFF2-40B4-BE49-F238E27FC236}">
                <a16:creationId xmlns:a16="http://schemas.microsoft.com/office/drawing/2014/main" id="{1B3E2407-927C-DE40-9895-7D1DF551AA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387025" y="1065226"/>
            <a:ext cx="5672681" cy="378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362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>
            <a:spLocks noGrp="1"/>
          </p:cNvSpPr>
          <p:nvPr>
            <p:ph type="title"/>
          </p:nvPr>
        </p:nvSpPr>
        <p:spPr>
          <a:xfrm>
            <a:off x="218661" y="244937"/>
            <a:ext cx="8820000" cy="360000"/>
          </a:xfrm>
          <a:prstGeom prst="rect">
            <a:avLst/>
          </a:prstGeom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lvl="0"/>
            <a:r>
              <a:rPr lang="en-US" dirty="0"/>
              <a:t>PostgreSQL Distributions (Auditing)</a:t>
            </a:r>
            <a:endParaRPr dirty="0"/>
          </a:p>
        </p:txBody>
      </p:sp>
      <p:sp>
        <p:nvSpPr>
          <p:cNvPr id="96" name="Google Shape;96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4" name="Picture 3" descr="A elephant that is standing in the sand&#10;&#10;Description automatically generated">
            <a:extLst>
              <a:ext uri="{FF2B5EF4-FFF2-40B4-BE49-F238E27FC236}">
                <a16:creationId xmlns:a16="http://schemas.microsoft.com/office/drawing/2014/main" id="{6B58FF05-030B-9B44-BA99-F4B6FCEF30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368425" y="1058863"/>
            <a:ext cx="5671110" cy="377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032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4"/>
          <p:cNvSpPr txBox="1">
            <a:spLocks noGrp="1"/>
          </p:cNvSpPr>
          <p:nvPr>
            <p:ph type="title"/>
          </p:nvPr>
        </p:nvSpPr>
        <p:spPr>
          <a:xfrm>
            <a:off x="152400" y="111237"/>
            <a:ext cx="8789126" cy="659975"/>
          </a:xfrm>
          <a:prstGeom prst="rect">
            <a:avLst/>
          </a:prstGeom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Percona</a:t>
            </a:r>
            <a:r>
              <a:rPr lang="en" dirty="0"/>
              <a:t> Distribution for PostgreSQL</a:t>
            </a:r>
            <a:endParaRPr dirty="0"/>
          </a:p>
        </p:txBody>
      </p:sp>
      <p:sp>
        <p:nvSpPr>
          <p:cNvPr id="109" name="Google Shape;109;p24"/>
          <p:cNvSpPr txBox="1">
            <a:spLocks noGrp="1"/>
          </p:cNvSpPr>
          <p:nvPr>
            <p:ph type="sldNum" idx="12"/>
          </p:nvPr>
        </p:nvSpPr>
        <p:spPr>
          <a:xfrm>
            <a:off x="8788676" y="4702277"/>
            <a:ext cx="249900" cy="273900"/>
          </a:xfrm>
          <a:prstGeom prst="rect">
            <a:avLst/>
          </a:prstGeom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10" name="Google Shape;110;p24"/>
          <p:cNvPicPr preferRelativeResize="0"/>
          <p:nvPr/>
        </p:nvPicPr>
        <p:blipFill rotWithShape="1">
          <a:blip r:embed="rId3">
            <a:alphaModFix/>
          </a:blip>
          <a:srcRect t="14000"/>
          <a:stretch/>
        </p:blipFill>
        <p:spPr>
          <a:xfrm>
            <a:off x="152400" y="1275688"/>
            <a:ext cx="8839200" cy="25921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7175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>
            <a:spLocks noGrp="1"/>
          </p:cNvSpPr>
          <p:nvPr>
            <p:ph type="title"/>
          </p:nvPr>
        </p:nvSpPr>
        <p:spPr>
          <a:xfrm>
            <a:off x="162000" y="317077"/>
            <a:ext cx="8820000" cy="360000"/>
          </a:xfrm>
          <a:prstGeom prst="rect">
            <a:avLst/>
          </a:prstGeom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lvl="0"/>
            <a:r>
              <a:rPr lang="en-US" dirty="0"/>
              <a:t>Percona Distribution for PostgreSQL</a:t>
            </a:r>
            <a:endParaRPr dirty="0"/>
          </a:p>
        </p:txBody>
      </p:sp>
      <p:sp>
        <p:nvSpPr>
          <p:cNvPr id="96" name="Google Shape;96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128B5E-3199-7141-A890-963EFFF31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142" y="4092525"/>
            <a:ext cx="1206500" cy="330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BB1AFE-6F45-5745-A6CF-CBBA1E27B5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3142" y="3402278"/>
            <a:ext cx="1231900" cy="215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2147CA-B3BC-EB4E-ABBB-1D162F20BD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3142" y="2717387"/>
            <a:ext cx="827021" cy="27111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088D3EA-3878-7F46-B557-7F5BDAE1DA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3142" y="1260961"/>
            <a:ext cx="837413" cy="6486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7CA91D-93BF-0443-8AC3-762C1694A1B4}"/>
              </a:ext>
            </a:extLst>
          </p:cNvPr>
          <p:cNvSpPr txBox="1"/>
          <p:nvPr/>
        </p:nvSpPr>
        <p:spPr>
          <a:xfrm>
            <a:off x="4249189" y="1342249"/>
            <a:ext cx="2160000" cy="3077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PostgreSQL (Version 11)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45F0A0-9ED8-E047-BB1A-07B5480CA9FE}"/>
              </a:ext>
            </a:extLst>
          </p:cNvPr>
          <p:cNvSpPr txBox="1"/>
          <p:nvPr/>
        </p:nvSpPr>
        <p:spPr>
          <a:xfrm>
            <a:off x="4249189" y="2029818"/>
            <a:ext cx="2160000" cy="3077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 err="1"/>
              <a:t>pg_repack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DF4CAA-A16A-CD40-9E4F-0B9799ED1771}"/>
              </a:ext>
            </a:extLst>
          </p:cNvPr>
          <p:cNvSpPr txBox="1"/>
          <p:nvPr/>
        </p:nvSpPr>
        <p:spPr>
          <a:xfrm>
            <a:off x="4249189" y="4092525"/>
            <a:ext cx="2160000" cy="3077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Patroni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FBF055-5B31-7C4E-B6F3-202BF8500C56}"/>
              </a:ext>
            </a:extLst>
          </p:cNvPr>
          <p:cNvSpPr txBox="1"/>
          <p:nvPr/>
        </p:nvSpPr>
        <p:spPr>
          <a:xfrm>
            <a:off x="4249189" y="3404956"/>
            <a:ext cx="2160000" cy="3077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 err="1"/>
              <a:t>pgBackRest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7F1017-5F2A-2345-AB65-5A4141D1AD7E}"/>
              </a:ext>
            </a:extLst>
          </p:cNvPr>
          <p:cNvSpPr txBox="1"/>
          <p:nvPr/>
        </p:nvSpPr>
        <p:spPr>
          <a:xfrm>
            <a:off x="4249189" y="2717387"/>
            <a:ext cx="2160000" cy="3077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 err="1"/>
              <a:t>pgAudit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441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>
            <a:spLocks noGrp="1"/>
          </p:cNvSpPr>
          <p:nvPr>
            <p:ph type="title"/>
          </p:nvPr>
        </p:nvSpPr>
        <p:spPr>
          <a:xfrm>
            <a:off x="162000" y="269809"/>
            <a:ext cx="8820000" cy="360000"/>
          </a:xfrm>
          <a:prstGeom prst="rect">
            <a:avLst/>
          </a:prstGeom>
        </p:spPr>
        <p:txBody>
          <a:bodyPr spcFirstLastPara="1" wrap="square" lIns="34275" tIns="17150" rIns="34275" bIns="17150" anchor="ctr" anchorCtr="0">
            <a:noAutofit/>
          </a:bodyPr>
          <a:lstStyle/>
          <a:p>
            <a:r>
              <a:rPr lang="en-US" dirty="0" err="1"/>
              <a:t>pg_repack</a:t>
            </a:r>
            <a:endParaRPr lang="en-US" dirty="0"/>
          </a:p>
        </p:txBody>
      </p:sp>
      <p:sp>
        <p:nvSpPr>
          <p:cNvPr id="95" name="Google Shape;95;p22"/>
          <p:cNvSpPr txBox="1">
            <a:spLocks noGrp="1"/>
          </p:cNvSpPr>
          <p:nvPr>
            <p:ph type="body" idx="1"/>
          </p:nvPr>
        </p:nvSpPr>
        <p:spPr>
          <a:xfrm>
            <a:off x="162000" y="879199"/>
            <a:ext cx="8820000" cy="3823078"/>
          </a:xfrm>
          <a:prstGeom prst="rect">
            <a:avLst/>
          </a:prstGeom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Heavily-used tool for rebuilding tables and indexes online (minimal locks).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Several advanced features such as parallelism, online table move to a new tablespace, and repack all the tables of a schema.</a:t>
            </a:r>
          </a:p>
        </p:txBody>
      </p:sp>
      <p:sp>
        <p:nvSpPr>
          <p:cNvPr id="96" name="Google Shape;96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5160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>
            <a:spLocks noGrp="1"/>
          </p:cNvSpPr>
          <p:nvPr>
            <p:ph type="title"/>
          </p:nvPr>
        </p:nvSpPr>
        <p:spPr>
          <a:xfrm>
            <a:off x="162000" y="268581"/>
            <a:ext cx="8820000" cy="360000"/>
          </a:xfrm>
          <a:prstGeom prst="rect">
            <a:avLst/>
          </a:prstGeom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lvl="0"/>
            <a:r>
              <a:rPr lang="en-US" dirty="0"/>
              <a:t>pgaudit (An Audition Solution)</a:t>
            </a:r>
            <a:endParaRPr dirty="0"/>
          </a:p>
        </p:txBody>
      </p:sp>
      <p:sp>
        <p:nvSpPr>
          <p:cNvPr id="95" name="Google Shape;95;p22"/>
          <p:cNvSpPr txBox="1">
            <a:spLocks noGrp="1"/>
          </p:cNvSpPr>
          <p:nvPr>
            <p:ph type="body" idx="1"/>
          </p:nvPr>
        </p:nvSpPr>
        <p:spPr>
          <a:xfrm>
            <a:off x="541509" y="854676"/>
            <a:ext cx="8084779" cy="3960000"/>
          </a:xfrm>
          <a:prstGeom prst="rect">
            <a:avLst/>
          </a:prstGeom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Capability to produce audit logs required to pass certain government, financial, or ISO certification audits.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Not only the statement passed by the user, but also the sub statement executed in the database is logged.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Useful when statements passed to database are intentionally obfuscated or to identify SQL injections.</a:t>
            </a:r>
          </a:p>
        </p:txBody>
      </p:sp>
      <p:sp>
        <p:nvSpPr>
          <p:cNvPr id="96" name="Google Shape;96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8141117"/>
      </p:ext>
    </p:extLst>
  </p:cSld>
  <p:clrMapOvr>
    <a:masterClrMapping/>
  </p:clrMapOvr>
</p:sld>
</file>

<file path=ppt/theme/theme1.xml><?xml version="1.0" encoding="utf-8"?>
<a:theme xmlns:a="http://schemas.openxmlformats.org/drawingml/2006/main" name="PLE19 Master">
  <a:themeElements>
    <a:clrScheme name="Custom 2">
      <a:dk1>
        <a:srgbClr val="252E62"/>
      </a:dk1>
      <a:lt1>
        <a:srgbClr val="FFFFFF"/>
      </a:lt1>
      <a:dk2>
        <a:srgbClr val="000000"/>
      </a:dk2>
      <a:lt2>
        <a:srgbClr val="D5D5D5"/>
      </a:lt2>
      <a:accent1>
        <a:srgbClr val="EF9000"/>
      </a:accent1>
      <a:accent2>
        <a:srgbClr val="BE1818"/>
      </a:accent2>
      <a:accent3>
        <a:srgbClr val="EFC700"/>
      </a:accent3>
      <a:accent4>
        <a:srgbClr val="4E378C"/>
      </a:accent4>
      <a:accent5>
        <a:srgbClr val="7E4191"/>
      </a:accent5>
      <a:accent6>
        <a:srgbClr val="EFD979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2394</TotalTime>
  <Words>488</Words>
  <Application>Microsoft Macintosh PowerPoint</Application>
  <PresentationFormat>On-screen Show (16:9)</PresentationFormat>
  <Paragraphs>87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Courier New</vt:lpstr>
      <vt:lpstr>Times New Roman</vt:lpstr>
      <vt:lpstr>PLE19 Master</vt:lpstr>
      <vt:lpstr>Percona Distribution For PostgreSQL</vt:lpstr>
      <vt:lpstr>PostgreSQL</vt:lpstr>
      <vt:lpstr>PostgreSQL Distributions (Help PostgreSQL)</vt:lpstr>
      <vt:lpstr>PostgreSQL Distributions (Too Many Nodes)</vt:lpstr>
      <vt:lpstr>PostgreSQL Distributions (Auditing)</vt:lpstr>
      <vt:lpstr>Percona Distribution for PostgreSQL</vt:lpstr>
      <vt:lpstr>Percona Distribution for PostgreSQL</vt:lpstr>
      <vt:lpstr>pg_repack</vt:lpstr>
      <vt:lpstr>pgaudit (An Audition Solution)</vt:lpstr>
      <vt:lpstr>pgaudit (Example)</vt:lpstr>
      <vt:lpstr>pgBackrest (A Cluster Backup Solution)</vt:lpstr>
      <vt:lpstr>Patroni (A High Availability Solution)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Talk Title</dc:title>
  <dc:creator>Rachel</dc:creator>
  <cp:lastModifiedBy>Ibrar Ahmed</cp:lastModifiedBy>
  <cp:revision>25</cp:revision>
  <dcterms:modified xsi:type="dcterms:W3CDTF">2020-11-15T12:45:10Z</dcterms:modified>
</cp:coreProperties>
</file>