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256" r:id="rId2"/>
    <p:sldId id="330" r:id="rId3"/>
    <p:sldId id="274" r:id="rId4"/>
    <p:sldId id="327" r:id="rId5"/>
    <p:sldId id="328" r:id="rId6"/>
    <p:sldId id="322" r:id="rId7"/>
    <p:sldId id="329" r:id="rId8"/>
    <p:sldId id="321" r:id="rId9"/>
    <p:sldId id="271" r:id="rId10"/>
    <p:sldId id="342" r:id="rId11"/>
    <p:sldId id="261" r:id="rId12"/>
    <p:sldId id="324" r:id="rId13"/>
    <p:sldId id="263" r:id="rId14"/>
    <p:sldId id="264" r:id="rId15"/>
    <p:sldId id="265" r:id="rId16"/>
    <p:sldId id="325" r:id="rId17"/>
    <p:sldId id="266" r:id="rId18"/>
    <p:sldId id="326" r:id="rId19"/>
    <p:sldId id="267" r:id="rId20"/>
    <p:sldId id="268" r:id="rId21"/>
    <p:sldId id="344" r:id="rId22"/>
    <p:sldId id="331" r:id="rId23"/>
    <p:sldId id="332" r:id="rId24"/>
    <p:sldId id="333" r:id="rId25"/>
    <p:sldId id="269" r:id="rId26"/>
    <p:sldId id="334" r:id="rId27"/>
    <p:sldId id="335" r:id="rId28"/>
    <p:sldId id="336" r:id="rId29"/>
    <p:sldId id="337" r:id="rId30"/>
    <p:sldId id="338" r:id="rId31"/>
    <p:sldId id="339" r:id="rId32"/>
    <p:sldId id="270" r:id="rId33"/>
    <p:sldId id="340" r:id="rId34"/>
    <p:sldId id="272" r:id="rId35"/>
    <p:sldId id="273" r:id="rId36"/>
    <p:sldId id="343" r:id="rId37"/>
    <p:sldId id="34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136" y="17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52-1B4C-A5EE-D686A273C99E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F9-B44C-835C-15DE5B9B08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128MB</c:v>
                </c:pt>
                <c:pt idx="1">
                  <c:v>256MB</c:v>
                </c:pt>
                <c:pt idx="2">
                  <c:v>512MB</c:v>
                </c:pt>
                <c:pt idx="3">
                  <c:v>1GB</c:v>
                </c:pt>
                <c:pt idx="4">
                  <c:v>2GB</c:v>
                </c:pt>
                <c:pt idx="5">
                  <c:v>4GB</c:v>
                </c:pt>
                <c:pt idx="6">
                  <c:v>8GB</c:v>
                </c:pt>
                <c:pt idx="7">
                  <c:v>16GB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500</c:v>
                </c:pt>
                <c:pt idx="1">
                  <c:v>3023</c:v>
                </c:pt>
                <c:pt idx="2">
                  <c:v>6801</c:v>
                </c:pt>
                <c:pt idx="3">
                  <c:v>12898</c:v>
                </c:pt>
                <c:pt idx="4">
                  <c:v>30987</c:v>
                </c:pt>
                <c:pt idx="5">
                  <c:v>55352</c:v>
                </c:pt>
                <c:pt idx="6">
                  <c:v>54536</c:v>
                </c:pt>
                <c:pt idx="7">
                  <c:v>55364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4T15:25:5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FA2F-0C42-E645-8BB8-E6AE6E488ED5}" type="datetimeFigureOut">
              <a:rPr lang="en-PK" smtClean="0"/>
              <a:t>18/11/2020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67AE-C874-0745-8ED4-D9265C6D1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49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3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03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2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5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35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5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4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6571278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address translation logic is also known as </a:t>
            </a:r>
            <a:r>
              <a:rPr lang="en" i="1"/>
              <a:t>page table walking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page table walk is expensive because it may require multiple memory accesses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large pages to </a:t>
            </a:r>
            <a:r>
              <a:rPr lang="en" sz="1200">
                <a:solidFill>
                  <a:srgbClr val="1B2024"/>
                </a:solidFill>
              </a:rPr>
              <a:t>improve the effectiveness of the TLB</a:t>
            </a:r>
            <a:endParaRPr sz="1200">
              <a:solidFill>
                <a:srgbClr val="1B20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B2024"/>
              </a:buClr>
              <a:buSzPts val="1200"/>
              <a:buChar char="○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increasing the page size we'll have less pages to map</a:t>
            </a:r>
            <a:endParaRPr sz="1200">
              <a:solidFill>
                <a:srgbClr val="1B202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c657127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7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c6571278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</a:t>
            </a:r>
            <a:r>
              <a:rPr lang="en" b="1"/>
              <a:t>Default</a:t>
            </a:r>
            <a:r>
              <a:rPr lang="en"/>
              <a:t>" huge page size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DirectMap here is related to TLB use, I'm unsure if accurate though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33c657127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679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c6571278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size can only be changed at boot time</a:t>
            </a:r>
            <a:endParaRPr/>
          </a:p>
        </p:txBody>
      </p:sp>
      <p:sp>
        <p:nvSpPr>
          <p:cNvPr id="410" name="Google Shape;410;g33c65712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99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c6571278_0_4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33c657127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7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462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c6571278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Transparent Hugepage Support is an alternative means of using huge pages for the backing of virtual memory with huge pages that supports the automatic promotion and demotion of page sizes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657127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6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c6571278_0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3c657127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164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304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5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64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36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0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7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7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98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22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1A907117-C4C1-7A4F-AE5D-D63EEBB69B8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512" cy="5422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851C2-50EE-6D4A-A6EB-BDA69BC7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2605" y="3945476"/>
            <a:ext cx="4163866" cy="655824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6EC4-3401-BF4F-A799-AEAFDDF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605" y="5588887"/>
            <a:ext cx="4163866" cy="675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7A5AE6-3632-C148-9834-259D8BB02DF4}"/>
              </a:ext>
            </a:extLst>
          </p:cNvPr>
          <p:cNvSpPr txBox="1">
            <a:spLocks/>
          </p:cNvSpPr>
          <p:nvPr userDrawn="1"/>
        </p:nvSpPr>
        <p:spPr>
          <a:xfrm>
            <a:off x="7842605" y="4684133"/>
            <a:ext cx="4163866" cy="65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Ibrar Ahmed</a:t>
            </a:r>
          </a:p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Senior Database Architect</a:t>
            </a:r>
          </a:p>
          <a:p>
            <a:pPr>
              <a:buClrTx/>
              <a:buFontTx/>
            </a:pPr>
            <a:r>
              <a:rPr lang="en-US" b="0" dirty="0" err="1">
                <a:solidFill>
                  <a:schemeClr val="bg1"/>
                </a:solidFill>
                <a:latin typeface="+mj-lt"/>
              </a:rPr>
              <a:t>Percona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370382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2597" y="2636520"/>
            <a:ext cx="5461601" cy="82296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596" y="3472928"/>
            <a:ext cx="5461601" cy="52838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7774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6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E87B4D-FD63-0342-AFB5-00861D9A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B3756E4C-0B1B-ED40-9847-C360B955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1BDE4EAD-005B-FA4F-805C-3A15187EEB7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8">
            <a:extLst>
              <a:ext uri="{FF2B5EF4-FFF2-40B4-BE49-F238E27FC236}">
                <a16:creationId xmlns:a16="http://schemas.microsoft.com/office/drawing/2014/main" id="{38F9A22B-5EAA-8F45-A9EA-AC1668638F2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6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9A7228FB-846F-7D46-B04C-C5300274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2D1548D0-8471-7E44-A186-73E6C937D618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5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89874-CB35-CE45-A0FC-A07984C8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0C354CC3-FDEE-594E-8B94-77E9DD9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79C1B71D-6907-304D-938F-0A3E6451CE92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0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4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951308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9513088" cy="77912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02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3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3" r:id="rId4"/>
    <p:sldLayoutId id="2147483704" r:id="rId5"/>
    <p:sldLayoutId id="2147483706" r:id="rId6"/>
    <p:sldLayoutId id="2147483707" r:id="rId7"/>
    <p:sldLayoutId id="2147483710" r:id="rId8"/>
    <p:sldLayoutId id="2147483711" r:id="rId9"/>
    <p:sldLayoutId id="2147483712" r:id="rId10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ge_table" TargetMode="External"/><Relationship Id="rId4" Type="http://schemas.openxmlformats.org/officeDocument/2006/relationships/hyperlink" Target="https://en.wikipedia.org/wiki/Virtual_mem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2018/08/29/tune-linux-kernel-parameters-for-postgresql-optimization/" TargetMode="External"/><Relationship Id="rId2" Type="http://schemas.openxmlformats.org/officeDocument/2006/relationships/hyperlink" Target="https://www.percona.com/blog/2018/08/31/tuning-postgresql-database-parameters-to-optimize-performance/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hyperlink" Target="https://ja.wikipedia.org/wiki/Linux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pixabay.com/en/dialog-tip-advice-hint-speaking-14881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pngimg.com/download/27010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hyperlink" Target="https://en.wikipedia.org/wiki/PostgreSQL" TargetMode="External"/><Relationship Id="rId5" Type="http://schemas.openxmlformats.org/officeDocument/2006/relationships/hyperlink" Target="https://simple.wikipedia.org/wiki/Windows_2000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3159" y="2743567"/>
            <a:ext cx="9479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a typeface="Arial"/>
                <a:cs typeface="Arial"/>
                <a:sym typeface="Arial"/>
              </a:rPr>
              <a:t>PostgreSQL Performance Tuning</a:t>
            </a:r>
            <a:endParaRPr lang="zh-CN" altLang="en-US" sz="4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0219" y="4308509"/>
            <a:ext cx="945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Ibrar Ahmed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Database Architect</a:t>
            </a:r>
          </a:p>
          <a:p>
            <a:pPr>
              <a:buClrTx/>
              <a:buFontTx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358660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2BB37E-0021-6843-B7AE-0206CC5C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PostgreSQL’ configuration file (</a:t>
            </a:r>
            <a:r>
              <a:rPr lang="en-US">
                <a:solidFill>
                  <a:srgbClr val="0070C0"/>
                </a:solidFill>
                <a:sym typeface="Calibri"/>
              </a:rPr>
              <a:t>postgresql.conf</a:t>
            </a:r>
            <a:r>
              <a:rPr lang="en-US">
                <a:solidFill>
                  <a:schemeClr val="tx1"/>
                </a:solidFill>
                <a:sym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Memory Related Parameter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shared_buffers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wal_buffers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effective_cache_size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work_mem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maintenance_work_mem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I/O Based Parameters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checkpoint_timeout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checkpoint_completion_target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synchronous_commit</a:t>
            </a:r>
            <a:endParaRPr lang="en-US">
              <a:solidFill>
                <a:schemeClr val="tx1"/>
              </a:solidFill>
            </a:endParaRPr>
          </a:p>
          <a:p>
            <a:endParaRPr lang="en-P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39BD52-11D6-654A-BD02-EA807924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PostgreSQL Tuning Parameters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32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FB3A6-65B7-AD4A-A0CA-A47E35BB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7CC54A-3820-3248-B60B-DC441B46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</a:t>
            </a:r>
            <a:r>
              <a:rPr lang="en-US" dirty="0" err="1">
                <a:solidFill>
                  <a:schemeClr val="tx1"/>
                </a:solidFill>
              </a:rPr>
              <a:t>buffer</a:t>
            </a:r>
            <a:endParaRPr lang="en-PK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484189" y="2884133"/>
            <a:ext cx="7024129" cy="2597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>
              <a:buClr>
                <a:srgbClr val="993F3D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postgresql=# 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shared_buffers;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shared_buffers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128MB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08545" y="6214239"/>
            <a:ext cx="11414511" cy="50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proper size for the POSTGRESQL shared buffer cache is the largest useful size that does not adversely affect other activity.</a:t>
            </a:r>
            <a:endParaRPr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—Bruce Momjian</a:t>
            </a:r>
            <a:endParaRPr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674B0-D255-FA40-959E-152AFD20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8211" y="1916704"/>
            <a:ext cx="2263222" cy="218881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CC87569D-92CD-1949-8BF3-452923052F75}"/>
              </a:ext>
            </a:extLst>
          </p:cNvPr>
          <p:cNvSpPr/>
          <p:nvPr/>
        </p:nvSpPr>
        <p:spPr>
          <a:xfrm rot="16200000" flipH="1">
            <a:off x="160593" y="6243975"/>
            <a:ext cx="378996" cy="31952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CF88FE3-A685-814A-B925-A1E0F7076F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shared_buffer</a:t>
            </a:r>
            <a:endParaRPr lang="en-PK" dirty="0"/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015515"/>
              </p:ext>
            </p:extLst>
          </p:nvPr>
        </p:nvGraphicFramePr>
        <p:xfrm>
          <a:off x="492983" y="1633626"/>
          <a:ext cx="6891829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7745308" y="1504952"/>
            <a:ext cx="3937659" cy="422539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2783634" y="1233516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cs typeface="Arial" pitchFamily="34" charset="0"/>
              </a:rPr>
              <a:t>Shared_buffer vs TPS</a:t>
            </a:r>
            <a:endParaRPr lang="ko-KR" altLang="en-US" sz="20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7917248" y="2265046"/>
            <a:ext cx="142974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cs typeface="Arial" pitchFamily="34" charset="0"/>
              </a:rPr>
              <a:t>Shared_buffer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8392324" y="1654113"/>
            <a:ext cx="2643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Shared_buffer vs TPS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7968136" y="2668351"/>
            <a:ext cx="3492000" cy="457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7915710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7915710" y="3287785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7915710" y="3629554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7915710" y="3971323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7915710" y="4313092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2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7915710" y="465486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4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10099423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500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10099423" y="3287785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3023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10099423" y="3629554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6801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10099423" y="3971323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12898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10099423" y="4313092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30987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10099423" y="465486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54536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10201996" y="2263092"/>
            <a:ext cx="100811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TPS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BDAAB-97A4-A545-B034-7E7105ADB10A}"/>
              </a:ext>
            </a:extLst>
          </p:cNvPr>
          <p:cNvSpPr txBox="1"/>
          <p:nvPr/>
        </p:nvSpPr>
        <p:spPr>
          <a:xfrm>
            <a:off x="7915710" y="4996630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8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1A63B-B6F9-3341-8ABF-BCE4125CEDEA}"/>
              </a:ext>
            </a:extLst>
          </p:cNvPr>
          <p:cNvSpPr txBox="1"/>
          <p:nvPr/>
        </p:nvSpPr>
        <p:spPr>
          <a:xfrm>
            <a:off x="7915710" y="533840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16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BAA7-B40A-484C-9D34-A37F4E2B43A7}"/>
              </a:ext>
            </a:extLst>
          </p:cNvPr>
          <p:cNvSpPr txBox="1"/>
          <p:nvPr/>
        </p:nvSpPr>
        <p:spPr>
          <a:xfrm>
            <a:off x="10099423" y="4996630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55352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EF9BD-F33E-B547-9C98-F334482A4C87}"/>
              </a:ext>
            </a:extLst>
          </p:cNvPr>
          <p:cNvSpPr txBox="1"/>
          <p:nvPr/>
        </p:nvSpPr>
        <p:spPr>
          <a:xfrm>
            <a:off x="10099423" y="533840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55364</a:t>
            </a:r>
            <a:endParaRPr lang="ko-KR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71B6-D251-BE4F-AA7F-D1D62EC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wal_buffer</a:t>
            </a:r>
            <a:endParaRPr lang="en-PK" dirty="0"/>
          </a:p>
        </p:txBody>
      </p:sp>
      <p:sp>
        <p:nvSpPr>
          <p:cNvPr id="6" name="Google Shape;110;p14">
            <a:extLst>
              <a:ext uri="{FF2B5EF4-FFF2-40B4-BE49-F238E27FC236}">
                <a16:creationId xmlns:a16="http://schemas.microsoft.com/office/drawing/2014/main" id="{32894597-8A94-B841-8C57-BBFB14386767}"/>
              </a:ext>
            </a:extLst>
          </p:cNvPr>
          <p:cNvSpPr txBox="1"/>
          <p:nvPr/>
        </p:nvSpPr>
        <p:spPr>
          <a:xfrm>
            <a:off x="625495" y="6288185"/>
            <a:ext cx="11276571" cy="4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Bigger value for wal_buffer in case of lot of concurrent connection gives better performance. 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E9F0CE3F-CA08-E841-AE37-DEC959D21549}"/>
              </a:ext>
            </a:extLst>
          </p:cNvPr>
          <p:cNvSpPr/>
          <p:nvPr/>
        </p:nvSpPr>
        <p:spPr>
          <a:xfrm rot="16200000" flipH="1">
            <a:off x="268054" y="6273280"/>
            <a:ext cx="317404" cy="39747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1DC0-9A6E-8E49-BD66-418685EA3A4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68845"/>
            <a:ext cx="11846763" cy="5512037"/>
          </a:xfrm>
        </p:spPr>
        <p:txBody>
          <a:bodyPr/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 you have Transaction?  Obviously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WAL – (Write Ahead LOG) Log your transactions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Size of WAL files 16MB  with 8K Block size (can be changed at compile time) 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writes WAL into the buffers(</a:t>
            </a:r>
            <a:r>
              <a:rPr lang="en-US" i="1" dirty="0" err="1"/>
              <a:t>wal_buffer</a:t>
            </a:r>
            <a:r>
              <a:rPr lang="en-US" i="1" dirty="0"/>
              <a:t> </a:t>
            </a:r>
            <a:r>
              <a:rPr lang="en-US" dirty="0"/>
              <a:t>) and then these buffers are flushed to disk.</a:t>
            </a:r>
          </a:p>
          <a:p>
            <a:endParaRPr lang="en-PK" dirty="0"/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0AE15AF-0ED6-614F-823F-455D5A1232B3}"/>
              </a:ext>
            </a:extLst>
          </p:cNvPr>
          <p:cNvSpPr/>
          <p:nvPr/>
        </p:nvSpPr>
        <p:spPr>
          <a:xfrm>
            <a:off x="4231347" y="842848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ED64-0E7D-3F4A-886B-D64F7A85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5720"/>
            <a:ext cx="11821673" cy="454214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PostgreSQL Tuning </a:t>
            </a:r>
            <a:r>
              <a:rPr lang="en-US" sz="3200" dirty="0" err="1">
                <a:sym typeface="Calibri"/>
              </a:rPr>
              <a:t>effective_cache_size</a:t>
            </a:r>
            <a:r>
              <a:rPr lang="en-US" sz="3200" dirty="0">
                <a:sym typeface="Calibri"/>
              </a:rPr>
              <a:t> 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F831-D083-634D-A199-FE3B2273F0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000" y="728527"/>
            <a:ext cx="11821673" cy="5319473"/>
          </a:xfrm>
        </p:spPr>
        <p:txBody>
          <a:bodyPr/>
          <a:lstStyle/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used by the optimizer to estimate the size of the kernel's disk buffer cache.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The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effective_cache_size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 provides an estimate of the memory available for disk caching. 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It is just a guideline, not the exact allocated memory or cache size.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471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494-922D-674A-BE67-06C7E804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406B5-795C-CD46-9228-6F6D8B1CCFE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configuration is used for complex sorting.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GB" dirty="0"/>
              <a:t>It allows PostgreSQL to do larger in-memory sorts.</a:t>
            </a:r>
            <a:endParaRPr lang="en-US" dirty="0">
              <a:sym typeface="Calibri"/>
            </a:endParaRP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Each value is per session based, that means if you set that value to 10MB and 10 users issue sort queries then 100MB will be allocated.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 case of merge sort, if x number of tables are involved in the sort then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x * work_mem</a:t>
            </a:r>
            <a:r>
              <a:rPr lang="en-US" dirty="0">
                <a:sym typeface="Calibri"/>
              </a:rPr>
              <a:t> will be used.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It will allocate when required.</a:t>
            </a:r>
            <a:r>
              <a:rPr lang="en-GB" dirty="0"/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n-GB" dirty="0"/>
              <a:t>Line in </a:t>
            </a:r>
            <a:r>
              <a:rPr lang="en-GB" dirty="0">
                <a:solidFill>
                  <a:srgbClr val="0070C0"/>
                </a:solidFill>
              </a:rPr>
              <a:t>EXPLAIN ANALYZE </a:t>
            </a:r>
            <a:r>
              <a:rPr lang="en-GB" dirty="0"/>
              <a:t>“Sort Method: external merge  Disk: 70208kB”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714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31570-B6E3-1844-A2F6-90FABD10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29275"/>
            <a:ext cx="11997731" cy="54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3C9E8D-1196-594B-B724-2689885C4CEF}"/>
              </a:ext>
            </a:extLst>
          </p:cNvPr>
          <p:cNvSpPr/>
          <p:nvPr/>
        </p:nvSpPr>
        <p:spPr>
          <a:xfrm>
            <a:off x="186653" y="872934"/>
            <a:ext cx="11780059" cy="25545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2MB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            QUERY PLAN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Gather Merge  (cost=848382.53..1917901.57 rows=9166666 width=9) (actual time=5646.575..12567.495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Planned: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Launched: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Sort  (cost=847382.51..858840.84 rows=4583333 width=9) (actual time=5568.049..7110.789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Method: external merge  Disk: 74304kB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0: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1: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-&gt;  Parallel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(cost=0.00..105293.33 rows=4583333 width=9) (actual time=0.018..985.524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0.055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13724.353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 rows)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31A3-0F8C-5F4D-94AD-A60C9BB55789}"/>
              </a:ext>
            </a:extLst>
          </p:cNvPr>
          <p:cNvSpPr/>
          <p:nvPr/>
        </p:nvSpPr>
        <p:spPr>
          <a:xfrm>
            <a:off x="186653" y="3581053"/>
            <a:ext cx="11780059" cy="224676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1GB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  (cost=1455965.01..1483465.01 rows=11000000 width=9) (actual time=5346.423..6554.609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Method: quicksort  Memory: 916136kB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(cost=0.00..169460.00 rows=11000000 width=9) (actual time=0.011..1794.912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0.049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7756.950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rows)</a:t>
            </a:r>
          </a:p>
          <a:p>
            <a:b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7757.595 ms (00:07.758)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12590029-1F46-7944-BA30-F55F075E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043" y="4778841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64EEB31E-A9CA-5E4B-80D9-51B43A85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0137" y="2284006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A6A9EE-6C30-074D-8625-7AEC9EE7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maintenance_work_mem is a memory setting used for maintenance tasks.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default value is 64MB.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Setting a large value helps in tasks like VACUUM, RESTORE, CREATE INDEX, ADD FOREIGN KEY and ALTER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  <a:p>
            <a:endParaRPr lang="en-PK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F4571C-4C2F-6941-8DDA-7D91272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maintenance_work_mem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24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6CAC0-A028-1743-8DD7-10A01665E1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maintenance_work_mem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5AAEB-2473-6541-BC20-73C30B4A7BCC}"/>
              </a:ext>
            </a:extLst>
          </p:cNvPr>
          <p:cNvSpPr/>
          <p:nvPr/>
        </p:nvSpPr>
        <p:spPr>
          <a:xfrm>
            <a:off x="158475" y="898491"/>
            <a:ext cx="11843025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maintenance_work_mem='10MB';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10MB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12374.931 ms (00:12.375)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395F-D209-E040-B77D-0EC41EFBD566}"/>
              </a:ext>
            </a:extLst>
          </p:cNvPr>
          <p:cNvSpPr/>
          <p:nvPr/>
        </p:nvSpPr>
        <p:spPr>
          <a:xfrm>
            <a:off x="174488" y="3429000"/>
            <a:ext cx="11843024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maintenance_work_mem='1GB';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1GB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9550.766 ms (00:09.551)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5C3F56D0-CD73-3547-8A68-B4E89110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687" y="2052653"/>
            <a:ext cx="914400" cy="521898"/>
          </a:xfrm>
          <a:prstGeom prst="rect">
            <a:avLst/>
          </a:prstGeom>
        </p:spPr>
      </p:pic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4C822F65-E4EB-304F-B8C9-69FEF6DA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348" y="4583162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5746CE-2ABF-F14C-96C6-5F566E6C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used to enforce that commit will wait for WAL to be written on disk before returning a success status to the client. 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a trade-off between performance and reliability.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Increasing reliability decreases performance and vice versa.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EB6C-F19D-4C49-8BEC-AE9A485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synchronous_commit</a:t>
            </a:r>
            <a:endParaRPr lang="en-PK" dirty="0"/>
          </a:p>
        </p:txBody>
      </p:sp>
      <p:sp>
        <p:nvSpPr>
          <p:cNvPr id="4" name="Google Shape;110;p14">
            <a:extLst>
              <a:ext uri="{FF2B5EF4-FFF2-40B4-BE49-F238E27FC236}">
                <a16:creationId xmlns:a16="http://schemas.microsoft.com/office/drawing/2014/main" id="{536C045B-8B12-DE49-A5A9-B4371B6AC609}"/>
              </a:ext>
            </a:extLst>
          </p:cNvPr>
          <p:cNvSpPr txBox="1"/>
          <p:nvPr/>
        </p:nvSpPr>
        <p:spPr>
          <a:xfrm>
            <a:off x="760521" y="6213768"/>
            <a:ext cx="1127657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0070C0"/>
                </a:solidFill>
              </a:rPr>
              <a:t>Synchronous commit doesn't introduce the risk of </a:t>
            </a:r>
            <a:r>
              <a:rPr lang="en-GB" sz="1200" i="1" dirty="0">
                <a:solidFill>
                  <a:srgbClr val="0070C0"/>
                </a:solidFill>
              </a:rPr>
              <a:t>corruption</a:t>
            </a:r>
            <a:r>
              <a:rPr lang="en-GB" sz="1200" dirty="0">
                <a:solidFill>
                  <a:srgbClr val="0070C0"/>
                </a:solidFill>
              </a:rPr>
              <a:t>, which is really bad, just some risk of data </a:t>
            </a:r>
            <a:r>
              <a:rPr lang="en-GB" sz="1200" i="1" dirty="0">
                <a:solidFill>
                  <a:srgbClr val="0070C0"/>
                </a:solidFill>
              </a:rPr>
              <a:t>loss</a:t>
            </a:r>
            <a:r>
              <a:rPr lang="en-GB" sz="12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https://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wiki.postgresql.org</a:t>
            </a: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/wiki/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Tuning_Your_PostgreSQL_Server</a:t>
            </a:r>
            <a:endParaRPr lang="en-US" sz="800" i="1" dirty="0">
              <a:solidFill>
                <a:schemeClr val="bg2">
                  <a:lumMod val="75000"/>
                </a:schemeClr>
              </a:solidFill>
              <a:sym typeface="Calibri"/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ABED5271-FF12-3E45-B45E-71A13C0E9036}"/>
              </a:ext>
            </a:extLst>
          </p:cNvPr>
          <p:cNvSpPr/>
          <p:nvPr/>
        </p:nvSpPr>
        <p:spPr>
          <a:xfrm rot="16200000" flipH="1">
            <a:off x="408980" y="6274815"/>
            <a:ext cx="293369" cy="28998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905522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Senior Software Architect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Percona LLC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9890463-B869-E645-9066-8D05B4322A1F}"/>
              </a:ext>
            </a:extLst>
          </p:cNvPr>
          <p:cNvSpPr/>
          <p:nvPr/>
        </p:nvSpPr>
        <p:spPr>
          <a:xfrm>
            <a:off x="4221742" y="555283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6089FCE7-8884-9741-80B8-4AC63C71AB34}"/>
              </a:ext>
            </a:extLst>
          </p:cNvPr>
          <p:cNvSpPr/>
          <p:nvPr/>
        </p:nvSpPr>
        <p:spPr>
          <a:xfrm>
            <a:off x="4221743" y="365873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2B6A6525-EA87-A045-B029-29A5211C880F}"/>
              </a:ext>
            </a:extLst>
          </p:cNvPr>
          <p:cNvSpPr>
            <a:spLocks noChangeAspect="1"/>
          </p:cNvSpPr>
          <p:nvPr/>
        </p:nvSpPr>
        <p:spPr>
          <a:xfrm>
            <a:off x="4221742" y="466204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@</a:t>
            </a:r>
            <a:r>
              <a:rPr lang="en-GB" sz="1200" dirty="0" err="1"/>
              <a:t>ibrar_ahmad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https://www.linkedin.com/in/ibrarahmed74/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PostgreSQL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98057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0E76-0239-8B4A-A9C1-C10E5F6F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checkpoint_timeout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E223B-3D27-CA4E-A9D5-036C0EA772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754063"/>
            <a:ext cx="11845925" cy="55118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PostgreSQL writes changes into WAL. The checkpoint process flushes the data into the data files.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More checkpoints have a negative impact on performance.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Frequent checkpoint reduce the recovery time</a:t>
            </a:r>
          </a:p>
          <a:p>
            <a:pPr marL="457200" indent="-457200">
              <a:lnSpc>
                <a:spcPct val="200000"/>
              </a:lnSpc>
              <a:buChar char="•"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23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ABDD-80FB-D149-997B-B3EA5916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Linux Tuning for PostgreSQL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5BC3B9-EC9C-6243-BFF9-954353D21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554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6F0C-847B-194F-BB59-58226A83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Input Output Handling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0B1B-8697-9748-BC62-4F6541F86B0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754063"/>
            <a:ext cx="11845925" cy="55118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 IO, Buffered IO and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believes that the Operating system (Kernel) knows much better about storage and IO scheduling.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has its own buffering; and also needs the pages cache. 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Increase the use of memory.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different kernel and setting behave differently.</a:t>
            </a:r>
          </a:p>
        </p:txBody>
      </p:sp>
    </p:spTree>
    <p:extLst>
      <p:ext uri="{BB962C8B-B14F-4D97-AF65-F5344CB8AC3E}">
        <p14:creationId xmlns:p14="http://schemas.microsoft.com/office/powerpoint/2010/main" val="34095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19E0-5167-964D-B2B2-321AF09C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Every process is given the impression that it is working with large, contiguous sections of memory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Each process runs in its own dedicated address space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Pages Table are used to translate the virtual addresses seen by the application into Physical Address</a:t>
            </a:r>
            <a:br>
              <a:rPr lang="en-US" dirty="0"/>
            </a:b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6FED-E565-6740-A6A9-E3C1C03F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Virtual Memory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6C91F-0853-3743-8ED7-AEF6F387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2536466"/>
            <a:ext cx="2263472" cy="35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2B692D-DB90-5441-AA6A-6FC9C814715C}"/>
              </a:ext>
            </a:extLst>
          </p:cNvPr>
          <p:cNvSpPr/>
          <p:nvPr/>
        </p:nvSpPr>
        <p:spPr>
          <a:xfrm>
            <a:off x="161763" y="6256473"/>
            <a:ext cx="1189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hlinkClick r:id="rId4"/>
              </a:rPr>
              <a:t>https://en.wikipedia.org/wiki/Virtual_memory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hlinkClick r:id="rId5"/>
              </a:rPr>
              <a:t>https://en.wikipedia.org/wiki/Page_table</a:t>
            </a:r>
            <a:endParaRPr lang="en-US" sz="1200" dirty="0">
              <a:latin typeface="+mj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2C3B6AE-6E2D-5044-B0B1-D5DAF96D61C6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D288-729E-E74A-9E56-21C03736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/>
              <a:t>Translation Lookaside Buffer (TLB)</a:t>
            </a:r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A19334-87FE-B54A-86DC-A92361FC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09" y="1657148"/>
            <a:ext cx="4908163" cy="33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E81597-CFCB-CD49-9083-4A04813B0F07}"/>
              </a:ext>
            </a:extLst>
          </p:cNvPr>
          <p:cNvSpPr/>
          <p:nvPr/>
        </p:nvSpPr>
        <p:spPr>
          <a:xfrm>
            <a:off x="861988" y="6364951"/>
            <a:ext cx="3302955" cy="335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Small page size bigger </a:t>
            </a:r>
            <a:r>
              <a:rPr lang="en-US" sz="1200" i="1" u="sng" dirty="0">
                <a:solidFill>
                  <a:srgbClr val="0070C0"/>
                </a:solidFill>
              </a:rPr>
              <a:t>TLB</a:t>
            </a:r>
            <a:r>
              <a:rPr lang="en-US" sz="1200" i="1" dirty="0">
                <a:solidFill>
                  <a:srgbClr val="0070C0"/>
                </a:solidFill>
              </a:rPr>
              <a:t> size → expensive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86208BBD-894C-4E4E-B32C-82DEA306F401}"/>
              </a:ext>
            </a:extLst>
          </p:cNvPr>
          <p:cNvSpPr/>
          <p:nvPr/>
        </p:nvSpPr>
        <p:spPr>
          <a:xfrm rot="16200000" flipH="1">
            <a:off x="402840" y="6347509"/>
            <a:ext cx="335091" cy="3699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110F-0B18-9648-A182-64FE7F7E093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Translation Lookaside Buffer is a memory cache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reduce the time to  access a user memory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match is found the physical address of the page is returned → </a:t>
            </a:r>
            <a:r>
              <a:rPr lang="en-US" dirty="0">
                <a:solidFill>
                  <a:srgbClr val="FF4100"/>
                </a:solidFill>
              </a:rPr>
              <a:t>TLB hit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match not found scan the page table (</a:t>
            </a:r>
            <a:r>
              <a:rPr lang="en-US" i="1" dirty="0"/>
              <a:t>walk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looking for the address mapping (entry) → </a:t>
            </a:r>
            <a:r>
              <a:rPr lang="en-US" dirty="0">
                <a:solidFill>
                  <a:srgbClr val="FF4100"/>
                </a:solidFill>
              </a:rPr>
              <a:t>TLB miss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4100"/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26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7C5EEC-C4AA-8748-BF42-7B27998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sym typeface="Calibri"/>
              </a:rPr>
              <a:t>Memory Pages</a:t>
            </a:r>
            <a:endParaRPr lang="en-PK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A7A9BFF-5007-6441-9F28-469BD54A817A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2B0E7-70BA-8741-A0EB-D094F584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</p:txBody>
      </p:sp>
    </p:spTree>
    <p:extLst>
      <p:ext uri="{BB962C8B-B14F-4D97-AF65-F5344CB8AC3E}">
        <p14:creationId xmlns:p14="http://schemas.microsoft.com/office/powerpoint/2010/main" val="35926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E67685-B7AB-404C-AA0D-1D2D74E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Linux Page sizes</a:t>
            </a:r>
            <a:endParaRPr lang="en-PK" dirty="0"/>
          </a:p>
        </p:txBody>
      </p:sp>
      <p:graphicFrame>
        <p:nvGraphicFramePr>
          <p:cNvPr id="277" name="Google Shape;277;p37"/>
          <p:cNvGraphicFramePr/>
          <p:nvPr>
            <p:extLst>
              <p:ext uri="{D42A27DB-BD31-4B8C-83A1-F6EECF244321}">
                <p14:modId xmlns:p14="http://schemas.microsoft.com/office/powerpoint/2010/main" val="2568393062"/>
              </p:ext>
            </p:extLst>
          </p:nvPr>
        </p:nvGraphicFramePr>
        <p:xfrm>
          <a:off x="8461839" y="3176507"/>
          <a:ext cx="2611733" cy="219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4K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67108864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2M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131072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1G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256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37"/>
          <p:cNvSpPr/>
          <p:nvPr/>
        </p:nvSpPr>
        <p:spPr>
          <a:xfrm>
            <a:off x="8283089" y="3575968"/>
            <a:ext cx="1299800" cy="1166335"/>
          </a:xfrm>
          <a:custGeom>
            <a:avLst/>
            <a:gdLst/>
            <a:ahLst/>
            <a:cxnLst/>
            <a:rect l="l" t="t" r="r" b="b"/>
            <a:pathLst>
              <a:path w="38994" h="40339" extrusionOk="0">
                <a:moveTo>
                  <a:pt x="20025" y="2275"/>
                </a:moveTo>
                <a:cubicBezTo>
                  <a:pt x="13696" y="2275"/>
                  <a:pt x="5541" y="4406"/>
                  <a:pt x="2711" y="10067"/>
                </a:cubicBezTo>
                <a:cubicBezTo>
                  <a:pt x="47" y="15397"/>
                  <a:pt x="-297" y="21914"/>
                  <a:pt x="546" y="27813"/>
                </a:cubicBezTo>
                <a:cubicBezTo>
                  <a:pt x="1879" y="37141"/>
                  <a:pt x="16790" y="41483"/>
                  <a:pt x="26085" y="39933"/>
                </a:cubicBezTo>
                <a:cubicBezTo>
                  <a:pt x="29019" y="39444"/>
                  <a:pt x="29886" y="35356"/>
                  <a:pt x="31712" y="33008"/>
                </a:cubicBezTo>
                <a:cubicBezTo>
                  <a:pt x="37377" y="25724"/>
                  <a:pt x="42009" y="13120"/>
                  <a:pt x="36473" y="5738"/>
                </a:cubicBezTo>
                <a:cubicBezTo>
                  <a:pt x="30670" y="-1999"/>
                  <a:pt x="11797" y="-2046"/>
                  <a:pt x="7472" y="66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Google Shape;279;p37"/>
          <p:cNvSpPr txBox="1"/>
          <p:nvPr/>
        </p:nvSpPr>
        <p:spPr>
          <a:xfrm rot="-1148617">
            <a:off x="5552181" y="4291583"/>
            <a:ext cx="2625628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ea typeface="Caveat"/>
                <a:cs typeface="Arial" panose="020B0604020202020204" pitchFamily="34" charset="0"/>
                <a:sym typeface="Caveat"/>
              </a:rPr>
              <a:t>large/huge pages</a:t>
            </a:r>
            <a:endParaRPr sz="2400" dirty="0">
              <a:latin typeface="Arial" panose="020B0604020202020204" pitchFamily="34" charset="0"/>
              <a:ea typeface="Caveat"/>
              <a:cs typeface="Arial" panose="020B0604020202020204" pitchFamily="34" charset="0"/>
              <a:sym typeface="Cavea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E057F5-CAD0-DF4C-B693-71AC6907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Page size is 4K</a:t>
            </a:r>
          </a:p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modern processors support other page sizes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consider a server with 256G of RAM: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876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109C3-361B-574B-AC5A-DBF2D8E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Classic Huge Pages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BCF774-FC98-274B-A31F-72F868C082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746" y="827251"/>
            <a:ext cx="11845925" cy="548163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MemTotal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264041660 kB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Hugepagesize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2048 kB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DirectMap4k:      128116 kB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DirectMap2M:     3956736 kB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DirectMap1G:    266338304 kB</a:t>
            </a:r>
          </a:p>
          <a:p>
            <a:pPr marL="0" indent="0">
              <a:lnSpc>
                <a:spcPct val="115000"/>
              </a:lnSpc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vm.nr_hugepages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=256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indent="0">
              <a:lnSpc>
                <a:spcPct val="115000"/>
              </a:lnSpc>
              <a:buNone/>
            </a:pPr>
            <a:endParaRPr lang="en-GB" sz="2000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93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189EA-29E4-E04B-B419-7E8BD87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vi /etc/default/grub</a:t>
            </a:r>
          </a:p>
          <a:p>
            <a:pPr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GRUB_CMDLINE_LINUX_DEFAULT="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=1GB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default_hugepagesz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=1G”</a:t>
            </a:r>
          </a:p>
          <a:p>
            <a:pPr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update-grub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Generating grub configuration file ...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/boot/vmlinuz-4.4.0-75-generic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initrd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/boot/initrd.img-4.4.0-75-generic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/memtest86+.elf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/memtest86+.bin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</a:p>
          <a:p>
            <a:pPr lvl="1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shutdown -r now</a:t>
            </a: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7CC48-770B-E54F-B504-F4C0C8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814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D293-85A3-8D4A-BB37-D72B01B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vim /etc/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/10/main/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postgresql.conf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huge_pages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=ON # default is try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service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restart</a:t>
            </a:r>
          </a:p>
          <a:p>
            <a:pPr lvl="0"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/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F8578-3F75-6144-BFFA-C558627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508" name="Google Shape;508;p65"/>
          <p:cNvSpPr txBox="1"/>
          <p:nvPr/>
        </p:nvSpPr>
        <p:spPr>
          <a:xfrm>
            <a:off x="5163033" y="1986641"/>
            <a:ext cx="83108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933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1980916" y="2223460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</a:rPr>
              <a:t>PostgreSQL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cs typeface="Arial" pitchFamily="34" charset="0"/>
              </a:rPr>
              <a:t>Modules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1023067" y="208862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1980916" y="3232856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PostgreSQL Performance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1023067" y="309801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1998494" y="4216154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Linux Kernel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1040645" y="408131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1A44F-A6E8-0B48-AFBE-FE622DC4C495}"/>
              </a:ext>
            </a:extLst>
          </p:cNvPr>
          <p:cNvSpPr txBox="1"/>
          <p:nvPr/>
        </p:nvSpPr>
        <p:spPr>
          <a:xfrm>
            <a:off x="1998494" y="5276821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Questions and Answers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91D6C-052F-804A-A981-942C08639366}"/>
              </a:ext>
            </a:extLst>
          </p:cNvPr>
          <p:cNvSpPr txBox="1"/>
          <p:nvPr/>
        </p:nvSpPr>
        <p:spPr>
          <a:xfrm>
            <a:off x="1040645" y="51419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cs typeface="Arial" pitchFamily="34" charset="0"/>
              </a:rPr>
              <a:t>05</a:t>
            </a:r>
            <a:endParaRPr lang="ko-KR" altLang="en-US" sz="4400" b="1" dirty="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68D7F-79BD-2B4B-B649-B85EF4413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Agenda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5718-6968-EF44-9BFE-21C61D3DF563}"/>
              </a:ext>
            </a:extLst>
          </p:cNvPr>
          <p:cNvSpPr txBox="1"/>
          <p:nvPr/>
        </p:nvSpPr>
        <p:spPr>
          <a:xfrm>
            <a:off x="1924490" y="1330007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200" b="1" dirty="0">
                <a:cs typeface="Arial" pitchFamily="34" charset="0"/>
              </a:rPr>
              <a:t>Database Performance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DD258-1ED6-CA49-BC62-CEF06014D081}"/>
              </a:ext>
            </a:extLst>
          </p:cNvPr>
          <p:cNvSpPr txBox="1"/>
          <p:nvPr/>
        </p:nvSpPr>
        <p:spPr>
          <a:xfrm>
            <a:off x="966641" y="11951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6C3A-AF90-6947-B67A-A2401A2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Transparent Huge pages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7DAEF-B022-4C47-8105-A90EA0EC5A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10" y="838146"/>
            <a:ext cx="11845925" cy="55118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" dirty="0"/>
              <a:t>The kernel works in the background (</a:t>
            </a:r>
            <a:r>
              <a:rPr lang="en" dirty="0" err="1">
                <a:sym typeface="Courier New"/>
              </a:rPr>
              <a:t>khugepaged</a:t>
            </a:r>
            <a:r>
              <a:rPr lang="en" dirty="0"/>
              <a:t>) trying to: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"create" huge pages.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Find enough contiguous blocks of memory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Convert them into a huge page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Transparently allocate them to processes when</a:t>
            </a:r>
            <a:r>
              <a:rPr lang="en-US" dirty="0">
                <a:sym typeface="Arial"/>
              </a:rPr>
              <a:t> </a:t>
            </a:r>
            <a:r>
              <a:rPr lang="en-US" dirty="0"/>
              <a:t>there is a "fit"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7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C4FF6-7C78-E740-98D7-6B09F854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Disabling Transparent Huge pages</a:t>
            </a:r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342F0-7879-C746-B56F-C05B2C0FF5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746" y="837762"/>
            <a:ext cx="11845925" cy="5481638"/>
          </a:xfrm>
        </p:spPr>
        <p:txBody>
          <a:bodyPr/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| grep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AnonHugePages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2048 kB</a:t>
            </a:r>
          </a:p>
          <a:p>
            <a:pPr marL="0" indent="0">
              <a:lnSpc>
                <a:spcPct val="115000"/>
              </a:lnSpc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</a:t>
            </a: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aux | </a:t>
            </a:r>
            <a:r>
              <a:rPr lang="en-GB" b="1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grep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huge</a:t>
            </a: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root        42  0.0  0.0      0     0 ?        SN   Jan17   0:00 [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khugepaged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 disable 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85" lvl="1" indent="0">
              <a:lnSpc>
                <a:spcPct val="115000"/>
              </a:lnSpc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runtime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/enabled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/defrag</a:t>
            </a: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609585" lvl="1" indent="0">
              <a:lnSpc>
                <a:spcPct val="115000"/>
              </a:lnSpc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boot 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GRUB_CMDLINE_LINUX_DEFAULT="(...) </a:t>
            </a: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=never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48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D42-AC7A-D648-B519-E979FFEA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GB" dirty="0" err="1"/>
              <a:t>vm.swappines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300D3C-20CA-DD47-A7E3-ABD4C39B306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 This is another kernel parameter that can affect the performance of the database. 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Used to control the </a:t>
            </a:r>
            <a:r>
              <a:rPr lang="en-US" dirty="0" err="1">
                <a:sym typeface="Calibri"/>
              </a:rPr>
              <a:t>swappiness</a:t>
            </a:r>
            <a:r>
              <a:rPr lang="en-US" dirty="0">
                <a:sym typeface="Calibri"/>
              </a:rPr>
              <a:t> (swapping pages to swap memory into RAM) behavior on a Linux system. 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parameter can take anything from “0” to “100”.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default value is 60.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Higher value means more aggressively swap.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839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2D7B-3BD2-E345-B7B2-5B6985F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vm.overcommit_memory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vm.overcommit_ratio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E3DE-C7DA-5341-8F92-CE84184BB8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910" y="816742"/>
            <a:ext cx="11845925" cy="5481638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Applications acquire memory and free that memory when it is no longer needed. </a:t>
            </a:r>
            <a:endParaRPr lang="en-US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But in some cases an application acquires too much memory and does not release it.  This can invoke the OOM killer.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used to control the memory over-commit.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has three options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Heuristic overcommit, Do it intelligently (default); based kernel heuristics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Allow overcommit anyway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Don’t over commit beyond the overcommit ratio.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69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75343-601E-2C44-B848-7A1F8C30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background.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 The value of this parameter ranges from 0 to 100;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91609-27EA-A04F-A706-5BC6040B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vm.dirty_background_ratio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vm.dirty_background_bytes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674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B03D8-D504-2949-8C7B-9F5065C7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foreground.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value of this parameter ranges from 0 to 100;</a:t>
            </a: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973D-7409-584D-8F51-92408274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vm.dirty_ratio</a:t>
            </a:r>
            <a:r>
              <a:rPr lang="en-US" dirty="0">
                <a:latin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</a:rPr>
              <a:t>vm.dirty_bytes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08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9068-761C-4B4C-BFCA-ABAD72D98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PK" dirty="0"/>
              <a:t>Blogs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28F17-9BA3-8041-8F63-105ED95D6CE6}"/>
              </a:ext>
            </a:extLst>
          </p:cNvPr>
          <p:cNvSpPr/>
          <p:nvPr/>
        </p:nvSpPr>
        <p:spPr>
          <a:xfrm>
            <a:off x="381663" y="1296064"/>
            <a:ext cx="11515063" cy="248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Tuning PostgreSQL Database Parameters to Optimize Performance.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https://www.percona.com/blog/2018/08/31/tuning-postgresql-database-parameters-to-optimize-performance/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Tune Linux Kernel Parameters For PostgreSQL Optimization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https://www.percona.com/blog/2018/08/29/tune-linux-kernel-parameters-for-postgresql-optimization/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9165" y="2486850"/>
            <a:ext cx="5147511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+mj-lt"/>
                <a:ea typeface="+mj-ea"/>
              </a:rPr>
              <a:t>THANKS</a:t>
            </a:r>
            <a:endParaRPr lang="zh-CN" altLang="en-US" sz="4800" b="1" dirty="0">
              <a:latin typeface="+mj-lt"/>
              <a:ea typeface="+mj-ea"/>
            </a:endParaRPr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 txBox="1">
            <a:spLocks/>
          </p:cNvSpPr>
          <p:nvPr/>
        </p:nvSpPr>
        <p:spPr>
          <a:xfrm>
            <a:off x="1159167" y="3395386"/>
            <a:ext cx="5147510" cy="88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Ibrar.ahmad@gmail.com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911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1540052" y="2131802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Database Performance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043796" y="3585440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1" y="3585440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237437" y="3585440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5210954" y="2024208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1196782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Modules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077333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Linux Kernel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8034888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Question Answers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601005" y="19756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7272" y="4779032"/>
            <a:ext cx="456185" cy="470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8626" y="4670775"/>
            <a:ext cx="452887" cy="543464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6BB836F1-52BE-F74A-879E-1A0B9340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069" y="4681274"/>
            <a:ext cx="638632" cy="638632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5408" y="1837646"/>
            <a:ext cx="715371" cy="508957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857D67B4-21A4-334F-9118-657853E40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262" y="1754613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505B0-0F34-CD4A-9865-9F53588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Database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Performance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4A408-2352-0C4D-9257-33745F0E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13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Database Performance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0224"/>
            <a:chOff x="29243" y="1819282"/>
            <a:chExt cx="4511942" cy="4220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03307"/>
              <a:chOff x="2254894" y="4283314"/>
              <a:chExt cx="2357001" cy="6033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b="1" dirty="0"/>
                  <a:t>Operating System </a:t>
                </a:r>
                <a:r>
                  <a:rPr lang="en-US" sz="900" dirty="0"/>
                  <a:t>Selection and  </a:t>
                </a:r>
                <a:r>
                  <a:rPr lang="en-US" sz="900" b="1" dirty="0"/>
                  <a:t>Tuning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Operating System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603307"/>
              <a:chOff x="2551705" y="4283314"/>
              <a:chExt cx="2357003" cy="6033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Choose better </a:t>
                </a:r>
                <a:r>
                  <a:rPr lang="en-US" sz="900" b="1" dirty="0"/>
                  <a:t>Hardware</a:t>
                </a:r>
                <a:r>
                  <a:rPr lang="en-US" sz="900" dirty="0"/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Hardware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214685" y="5120641"/>
              <a:ext cx="2919201" cy="629340"/>
              <a:chOff x="1989507" y="4283314"/>
              <a:chExt cx="2919201" cy="62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1989507" y="4560313"/>
                <a:ext cx="2919201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000" dirty="0"/>
                  <a:t>Choose </a:t>
                </a:r>
                <a:r>
                  <a:rPr lang="en-US" sz="1000" b="1" dirty="0"/>
                  <a:t>Database</a:t>
                </a:r>
                <a:r>
                  <a:rPr lang="en-US" sz="1000" dirty="0"/>
                  <a:t> Depend based on </a:t>
                </a:r>
                <a:r>
                  <a:rPr lang="en-US" sz="1000" b="1" dirty="0"/>
                  <a:t>Workload</a:t>
                </a:r>
                <a:r>
                  <a:rPr lang="en-US" sz="1000" dirty="0"/>
                  <a:t>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Workload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0224"/>
            <a:chOff x="6871568" y="1802665"/>
            <a:chExt cx="4543549" cy="42202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Query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485512" cy="523220"/>
              <a:chOff x="2551705" y="4283314"/>
              <a:chExt cx="2485512" cy="5232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485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database (PostgreSQL)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Database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23220"/>
              <a:chOff x="2551705" y="4283314"/>
              <a:chExt cx="2357003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client application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523220"/>
              <a:chOff x="2551705" y="4283314"/>
              <a:chExt cx="2357003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query properly.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SELECT</a:t>
                </a:r>
                <a:r>
                  <a:rPr lang="en-US" sz="1400" dirty="0"/>
                  <a:t> * </a:t>
                </a:r>
                <a:r>
                  <a:rPr lang="en-US" sz="1400" dirty="0">
                    <a:solidFill>
                      <a:srgbClr val="0070C0"/>
                    </a:solidFill>
                  </a:rPr>
                  <a:t>FROM</a:t>
                </a:r>
                <a:r>
                  <a:rPr lang="en-US" sz="1400" dirty="0"/>
                  <a:t> foo</a:t>
                </a: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75C2E13B-EA01-F744-B19E-BA3E5BB5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4370" y="3584902"/>
            <a:ext cx="623346" cy="307777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close up of a building&#10;&#10;Description automatically generated">
            <a:extLst>
              <a:ext uri="{FF2B5EF4-FFF2-40B4-BE49-F238E27FC236}">
                <a16:creationId xmlns:a16="http://schemas.microsoft.com/office/drawing/2014/main" id="{F2C45E80-9720-7044-8817-191BD2EC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93374" y="3944538"/>
            <a:ext cx="585337" cy="293436"/>
          </a:xfrm>
          <a:prstGeom prst="rect">
            <a:avLst/>
          </a:prstGeom>
          <a:ln>
            <a:noFill/>
          </a:ln>
        </p:spPr>
      </p:pic>
      <p:pic>
        <p:nvPicPr>
          <p:cNvPr id="4" name="Graphic 3" descr="Spinning Plates">
            <a:extLst>
              <a:ext uri="{FF2B5EF4-FFF2-40B4-BE49-F238E27FC236}">
                <a16:creationId xmlns:a16="http://schemas.microsoft.com/office/drawing/2014/main" id="{B5E20584-7FAC-7C44-9274-1C25332A1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963" y="5248881"/>
            <a:ext cx="591197" cy="591197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09F84C07-CF03-2940-957B-BA85FC535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963" y="1935911"/>
            <a:ext cx="553725" cy="5537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DCF64-21F5-1D42-B0BB-080D6A9E7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759720" y="1988151"/>
            <a:ext cx="494290" cy="509943"/>
          </a:xfrm>
          <a:prstGeom prst="rect">
            <a:avLst/>
          </a:prstGeom>
        </p:spPr>
      </p:pic>
      <p:sp>
        <p:nvSpPr>
          <p:cNvPr id="70" name="Donut 8">
            <a:extLst>
              <a:ext uri="{FF2B5EF4-FFF2-40B4-BE49-F238E27FC236}">
                <a16:creationId xmlns:a16="http://schemas.microsoft.com/office/drawing/2014/main" id="{65B8DA80-9F62-3B4B-8C7A-E35CD0F71231}"/>
              </a:ext>
            </a:extLst>
          </p:cNvPr>
          <p:cNvSpPr/>
          <p:nvPr/>
        </p:nvSpPr>
        <p:spPr>
          <a:xfrm>
            <a:off x="8588479" y="3631590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944E2-81B4-1140-A5F2-80BDC88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Modules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94671-B685-3740-815A-613E9ECDC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14:cNvPr>
              <p14:cNvContentPartPr/>
              <p14:nvPr/>
            </p14:nvContentPartPr>
            <p14:xfrm>
              <a:off x="9661244" y="-320693"/>
              <a:ext cx="480" cy="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244" y="-344693"/>
                <a:ext cx="48000" cy="4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3FEB13-38FA-734E-B9AB-FD1D59A7D0E6}"/>
              </a:ext>
            </a:extLst>
          </p:cNvPr>
          <p:cNvSpPr/>
          <p:nvPr/>
        </p:nvSpPr>
        <p:spPr>
          <a:xfrm>
            <a:off x="96000" y="1124719"/>
            <a:ext cx="12000000" cy="5291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218A2-4E60-B048-A64F-7669A1827ECF}"/>
              </a:ext>
            </a:extLst>
          </p:cNvPr>
          <p:cNvSpPr/>
          <p:nvPr/>
        </p:nvSpPr>
        <p:spPr>
          <a:xfrm>
            <a:off x="158496" y="1185680"/>
            <a:ext cx="5937505" cy="8030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69F9-8582-184A-A183-04DFB8E98C46}"/>
              </a:ext>
            </a:extLst>
          </p:cNvPr>
          <p:cNvSpPr/>
          <p:nvPr/>
        </p:nvSpPr>
        <p:spPr>
          <a:xfrm>
            <a:off x="146253" y="2071650"/>
            <a:ext cx="5937492" cy="21852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E5D78-0D3E-4F43-8969-EFD8A8E0E22D}"/>
              </a:ext>
            </a:extLst>
          </p:cNvPr>
          <p:cNvSpPr/>
          <p:nvPr/>
        </p:nvSpPr>
        <p:spPr>
          <a:xfrm>
            <a:off x="6178270" y="3842064"/>
            <a:ext cx="5874997" cy="2481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622E1-3152-1842-95C7-7FC5C3E05E93}"/>
              </a:ext>
            </a:extLst>
          </p:cNvPr>
          <p:cNvSpPr/>
          <p:nvPr/>
        </p:nvSpPr>
        <p:spPr>
          <a:xfrm>
            <a:off x="158477" y="4308608"/>
            <a:ext cx="5937473" cy="2022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23EF4-43C4-6645-9FE0-CCFFCD88762D}"/>
              </a:ext>
            </a:extLst>
          </p:cNvPr>
          <p:cNvSpPr/>
          <p:nvPr/>
        </p:nvSpPr>
        <p:spPr>
          <a:xfrm>
            <a:off x="6158474" y="1210063"/>
            <a:ext cx="5875005" cy="2546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B73CC-83F0-3146-9975-7424F594B651}"/>
              </a:ext>
            </a:extLst>
          </p:cNvPr>
          <p:cNvSpPr txBox="1"/>
          <p:nvPr/>
        </p:nvSpPr>
        <p:spPr>
          <a:xfrm>
            <a:off x="95974" y="1153330"/>
            <a:ext cx="70724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9ADA0-B756-2F4C-A4B6-3A0FFA5645D3}"/>
              </a:ext>
            </a:extLst>
          </p:cNvPr>
          <p:cNvSpPr txBox="1"/>
          <p:nvPr/>
        </p:nvSpPr>
        <p:spPr>
          <a:xfrm>
            <a:off x="131139" y="2086534"/>
            <a:ext cx="97975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D9626-2356-E04B-B2E4-1FC9C237425C}"/>
              </a:ext>
            </a:extLst>
          </p:cNvPr>
          <p:cNvSpPr txBox="1"/>
          <p:nvPr/>
        </p:nvSpPr>
        <p:spPr>
          <a:xfrm>
            <a:off x="6095952" y="1164962"/>
            <a:ext cx="177330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4F5D4-3A41-304C-B8DF-D263B697853A}"/>
              </a:ext>
            </a:extLst>
          </p:cNvPr>
          <p:cNvSpPr txBox="1"/>
          <p:nvPr/>
        </p:nvSpPr>
        <p:spPr>
          <a:xfrm>
            <a:off x="6133996" y="3846309"/>
            <a:ext cx="1343638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893AB-7CE9-1C4E-A6F7-662388BF279D}"/>
              </a:ext>
            </a:extLst>
          </p:cNvPr>
          <p:cNvSpPr txBox="1"/>
          <p:nvPr/>
        </p:nvSpPr>
        <p:spPr>
          <a:xfrm>
            <a:off x="131139" y="4308607"/>
            <a:ext cx="1560042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066312-88F4-5747-B7AA-0E795831AB7A}"/>
              </a:ext>
            </a:extLst>
          </p:cNvPr>
          <p:cNvSpPr/>
          <p:nvPr/>
        </p:nvSpPr>
        <p:spPr>
          <a:xfrm>
            <a:off x="2160000" y="3814603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Writer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D614A5-B3D8-C945-88AD-471DE20CAE80}"/>
              </a:ext>
            </a:extLst>
          </p:cNvPr>
          <p:cNvSpPr/>
          <p:nvPr/>
        </p:nvSpPr>
        <p:spPr>
          <a:xfrm>
            <a:off x="6247398" y="1572784"/>
            <a:ext cx="2950191" cy="7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128MB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3FE78-2BB0-9A4E-BD71-DA305C6F6B9D}"/>
              </a:ext>
            </a:extLst>
          </p:cNvPr>
          <p:cNvSpPr/>
          <p:nvPr/>
        </p:nvSpPr>
        <p:spPr>
          <a:xfrm>
            <a:off x="9327930" y="1284768"/>
            <a:ext cx="2568924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36EB24-3C26-384F-9490-25B5782F589E}"/>
              </a:ext>
            </a:extLst>
          </p:cNvPr>
          <p:cNvSpPr/>
          <p:nvPr/>
        </p:nvSpPr>
        <p:spPr>
          <a:xfrm>
            <a:off x="9428497" y="1607835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084DF-F43A-3540-9E95-736B27E2553D}"/>
              </a:ext>
            </a:extLst>
          </p:cNvPr>
          <p:cNvSpPr/>
          <p:nvPr/>
        </p:nvSpPr>
        <p:spPr>
          <a:xfrm>
            <a:off x="9660056" y="1846923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B1B348-DC4C-2848-AFD4-09F02192424C}"/>
              </a:ext>
            </a:extLst>
          </p:cNvPr>
          <p:cNvSpPr/>
          <p:nvPr/>
        </p:nvSpPr>
        <p:spPr>
          <a:xfrm>
            <a:off x="2160000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Writer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25140A-14A3-CA40-9688-5A55995E7434}"/>
              </a:ext>
            </a:extLst>
          </p:cNvPr>
          <p:cNvSpPr/>
          <p:nvPr/>
        </p:nvSpPr>
        <p:spPr>
          <a:xfrm>
            <a:off x="240000" y="3824171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3B0C3-0953-464F-A643-1B099AB3CA7A}"/>
              </a:ext>
            </a:extLst>
          </p:cNvPr>
          <p:cNvSpPr/>
          <p:nvPr/>
        </p:nvSpPr>
        <p:spPr>
          <a:xfrm>
            <a:off x="4135397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C8CD8-A574-B14B-AA30-93751CBA78B4}"/>
              </a:ext>
            </a:extLst>
          </p:cNvPr>
          <p:cNvSpPr/>
          <p:nvPr/>
        </p:nvSpPr>
        <p:spPr>
          <a:xfrm>
            <a:off x="4135397" y="3821895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AAF725-078D-1F40-BCD7-0F25AE82B636}"/>
              </a:ext>
            </a:extLst>
          </p:cNvPr>
          <p:cNvSpPr/>
          <p:nvPr/>
        </p:nvSpPr>
        <p:spPr>
          <a:xfrm>
            <a:off x="239999" y="2432522"/>
            <a:ext cx="1824000" cy="129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Postmaster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= 5432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7CBF-4B38-8D49-B34F-559003CAC21E}"/>
              </a:ext>
            </a:extLst>
          </p:cNvPr>
          <p:cNvSpPr/>
          <p:nvPr/>
        </p:nvSpPr>
        <p:spPr>
          <a:xfrm>
            <a:off x="2160000" y="2432522"/>
            <a:ext cx="1824000" cy="8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AB496-711C-6447-BB22-06D06962BD27}"/>
              </a:ext>
            </a:extLst>
          </p:cNvPr>
          <p:cNvSpPr/>
          <p:nvPr/>
        </p:nvSpPr>
        <p:spPr>
          <a:xfrm>
            <a:off x="4135397" y="2432522"/>
            <a:ext cx="1824000" cy="804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8FBE3-8CA1-354F-A68A-C3D63E96340A}"/>
              </a:ext>
            </a:extLst>
          </p:cNvPr>
          <p:cNvSpPr/>
          <p:nvPr/>
        </p:nvSpPr>
        <p:spPr>
          <a:xfrm>
            <a:off x="239999" y="1518394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psql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FA166F-6E83-5A44-9638-B92C0DD170A3}"/>
              </a:ext>
            </a:extLst>
          </p:cNvPr>
          <p:cNvSpPr/>
          <p:nvPr/>
        </p:nvSpPr>
        <p:spPr>
          <a:xfrm>
            <a:off x="2159999" y="1513495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JDBC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90949-E0FF-A24C-BDE0-8E342B0EB8C5}"/>
              </a:ext>
            </a:extLst>
          </p:cNvPr>
          <p:cNvSpPr/>
          <p:nvPr/>
        </p:nvSpPr>
        <p:spPr>
          <a:xfrm>
            <a:off x="4135397" y="1515042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- ODBC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B254A-3EDC-CC45-8B90-52E8879FDC34}"/>
              </a:ext>
            </a:extLst>
          </p:cNvPr>
          <p:cNvSpPr/>
          <p:nvPr/>
        </p:nvSpPr>
        <p:spPr>
          <a:xfrm>
            <a:off x="311999" y="4996003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base/ Datafiles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968A9A-D6E5-D34E-81B4-3E319F577741}"/>
              </a:ext>
            </a:extLst>
          </p:cNvPr>
          <p:cNvSpPr/>
          <p:nvPr/>
        </p:nvSpPr>
        <p:spPr>
          <a:xfrm>
            <a:off x="30238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pg_wal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WAL files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C1575F-E05C-1642-961C-B8905075DAA5}"/>
              </a:ext>
            </a:extLst>
          </p:cNvPr>
          <p:cNvSpPr/>
          <p:nvPr/>
        </p:nvSpPr>
        <p:spPr>
          <a:xfrm>
            <a:off x="2160000" y="4991630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7CE3D1-3DD1-6640-A55D-618454C66C4F}"/>
              </a:ext>
            </a:extLst>
          </p:cNvPr>
          <p:cNvSpPr/>
          <p:nvPr/>
        </p:nvSpPr>
        <p:spPr>
          <a:xfrm>
            <a:off x="216000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2FEFDD-A035-4442-AAD1-FCF479D24A91}"/>
              </a:ext>
            </a:extLst>
          </p:cNvPr>
          <p:cNvSpPr/>
          <p:nvPr/>
        </p:nvSpPr>
        <p:spPr>
          <a:xfrm>
            <a:off x="4135397" y="4596679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Spaces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6A7A0-BA55-314D-8586-5DE77DEF14A9}"/>
              </a:ext>
            </a:extLst>
          </p:cNvPr>
          <p:cNvSpPr/>
          <p:nvPr/>
        </p:nvSpPr>
        <p:spPr>
          <a:xfrm>
            <a:off x="240000" y="4607418"/>
            <a:ext cx="3773907" cy="1319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89D7D-7071-1345-A1DA-BD5FE4BDC40F}"/>
              </a:ext>
            </a:extLst>
          </p:cNvPr>
          <p:cNvSpPr txBox="1"/>
          <p:nvPr/>
        </p:nvSpPr>
        <p:spPr>
          <a:xfrm>
            <a:off x="194117" y="4570543"/>
            <a:ext cx="955967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$PGDATA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C2289C-0C92-FF44-82B3-95F7208912F0}"/>
              </a:ext>
            </a:extLst>
          </p:cNvPr>
          <p:cNvSpPr/>
          <p:nvPr/>
        </p:nvSpPr>
        <p:spPr>
          <a:xfrm>
            <a:off x="230992" y="6050234"/>
            <a:ext cx="457265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/dev/sda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0ADA03-C55E-8B43-BC70-62794BB434DF}"/>
              </a:ext>
            </a:extLst>
          </p:cNvPr>
          <p:cNvSpPr/>
          <p:nvPr/>
        </p:nvSpPr>
        <p:spPr>
          <a:xfrm>
            <a:off x="4846299" y="6050234"/>
            <a:ext cx="117201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034955-B5E2-BA4F-A89B-6197B57D2CDA}"/>
              </a:ext>
            </a:extLst>
          </p:cNvPr>
          <p:cNvSpPr/>
          <p:nvPr/>
        </p:nvSpPr>
        <p:spPr>
          <a:xfrm>
            <a:off x="6382781" y="450928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9DC146-381E-AB4A-928E-C4A318379018}"/>
              </a:ext>
            </a:extLst>
          </p:cNvPr>
          <p:cNvSpPr/>
          <p:nvPr/>
        </p:nvSpPr>
        <p:spPr>
          <a:xfrm>
            <a:off x="6247398" y="2396823"/>
            <a:ext cx="2950191" cy="753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9AF777-F082-244C-95D5-4E1116E170AF}"/>
              </a:ext>
            </a:extLst>
          </p:cNvPr>
          <p:cNvSpPr/>
          <p:nvPr/>
        </p:nvSpPr>
        <p:spPr>
          <a:xfrm>
            <a:off x="9801214" y="2105427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5C86A-9100-964E-9C94-356B9BD4175D}"/>
              </a:ext>
            </a:extLst>
          </p:cNvPr>
          <p:cNvSpPr/>
          <p:nvPr/>
        </p:nvSpPr>
        <p:spPr>
          <a:xfrm>
            <a:off x="9327931" y="1237429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work_mem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FD0EB4-588F-1E4F-8589-BCA5D1609231}"/>
              </a:ext>
            </a:extLst>
          </p:cNvPr>
          <p:cNvSpPr/>
          <p:nvPr/>
        </p:nvSpPr>
        <p:spPr>
          <a:xfrm>
            <a:off x="9327931" y="2451914"/>
            <a:ext cx="2568923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6CAB98-86B7-E148-81F8-3C75424F425B}"/>
              </a:ext>
            </a:extLst>
          </p:cNvPr>
          <p:cNvSpPr/>
          <p:nvPr/>
        </p:nvSpPr>
        <p:spPr>
          <a:xfrm>
            <a:off x="9428497" y="2774980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6A3CA5-0487-3A46-B643-79D40129AC78}"/>
              </a:ext>
            </a:extLst>
          </p:cNvPr>
          <p:cNvSpPr/>
          <p:nvPr/>
        </p:nvSpPr>
        <p:spPr>
          <a:xfrm>
            <a:off x="9660054" y="3014808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4FEC1-08BB-B146-B82A-ED88DEB0DFD7}"/>
              </a:ext>
            </a:extLst>
          </p:cNvPr>
          <p:cNvSpPr/>
          <p:nvPr/>
        </p:nvSpPr>
        <p:spPr>
          <a:xfrm>
            <a:off x="9801214" y="3272572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5D03B0-FDC8-CE4A-A97A-4DA89FEC0482}"/>
              </a:ext>
            </a:extLst>
          </p:cNvPr>
          <p:cNvSpPr/>
          <p:nvPr/>
        </p:nvSpPr>
        <p:spPr>
          <a:xfrm>
            <a:off x="9327931" y="2404575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maintancework_mem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B8C391-5AA1-144A-BDCD-6B818B55DA38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6382781" y="53445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6DB2E-90D7-284F-8650-2DC2F2C07F76}"/>
              </a:ext>
            </a:extLst>
          </p:cNvPr>
          <p:cNvCxnSpPr/>
          <p:nvPr/>
        </p:nvCxnSpPr>
        <p:spPr>
          <a:xfrm>
            <a:off x="6382781" y="4648795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5E1D23-937F-9841-9D50-12E5850E3C9E}"/>
              </a:ext>
            </a:extLst>
          </p:cNvPr>
          <p:cNvCxnSpPr/>
          <p:nvPr/>
        </p:nvCxnSpPr>
        <p:spPr>
          <a:xfrm>
            <a:off x="6382779" y="576279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D43906-A054-E440-95F0-AF4F8132DAA4}"/>
              </a:ext>
            </a:extLst>
          </p:cNvPr>
          <p:cNvCxnSpPr/>
          <p:nvPr/>
        </p:nvCxnSpPr>
        <p:spPr>
          <a:xfrm>
            <a:off x="6382779" y="478804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A712BA-DD31-E945-BA6B-C68E0D2D693D}"/>
              </a:ext>
            </a:extLst>
          </p:cNvPr>
          <p:cNvCxnSpPr/>
          <p:nvPr/>
        </p:nvCxnSpPr>
        <p:spPr>
          <a:xfrm>
            <a:off x="6382779" y="492729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123982-2B06-594E-B124-B08C29343E11}"/>
              </a:ext>
            </a:extLst>
          </p:cNvPr>
          <p:cNvCxnSpPr/>
          <p:nvPr/>
        </p:nvCxnSpPr>
        <p:spPr>
          <a:xfrm>
            <a:off x="6382779" y="506654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FE320D-DA56-1148-AA4B-661EB6F9CEA1}"/>
              </a:ext>
            </a:extLst>
          </p:cNvPr>
          <p:cNvCxnSpPr/>
          <p:nvPr/>
        </p:nvCxnSpPr>
        <p:spPr>
          <a:xfrm>
            <a:off x="6382779" y="520579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3FD381-C47E-A747-8B6D-639ABC73EC81}"/>
              </a:ext>
            </a:extLst>
          </p:cNvPr>
          <p:cNvCxnSpPr/>
          <p:nvPr/>
        </p:nvCxnSpPr>
        <p:spPr>
          <a:xfrm>
            <a:off x="6382779" y="534504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B87EF5-8B31-AC47-9BA1-CE6C76EE3077}"/>
              </a:ext>
            </a:extLst>
          </p:cNvPr>
          <p:cNvCxnSpPr/>
          <p:nvPr/>
        </p:nvCxnSpPr>
        <p:spPr>
          <a:xfrm>
            <a:off x="6382779" y="5484291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486A22-0537-FF4E-B5C1-FE17610117A7}"/>
              </a:ext>
            </a:extLst>
          </p:cNvPr>
          <p:cNvCxnSpPr/>
          <p:nvPr/>
        </p:nvCxnSpPr>
        <p:spPr>
          <a:xfrm>
            <a:off x="6382779" y="590203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E6349-929C-174D-8EF1-56CEBBD6A91D}"/>
              </a:ext>
            </a:extLst>
          </p:cNvPr>
          <p:cNvCxnSpPr/>
          <p:nvPr/>
        </p:nvCxnSpPr>
        <p:spPr>
          <a:xfrm>
            <a:off x="6382779" y="562354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8FA22A0-A9EA-6E48-BB19-96F1DDEB3046}"/>
              </a:ext>
            </a:extLst>
          </p:cNvPr>
          <p:cNvSpPr/>
          <p:nvPr/>
        </p:nvSpPr>
        <p:spPr>
          <a:xfrm>
            <a:off x="6263951" y="423995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8BA3A4-5FDA-E64E-AEB1-59FCFDD943AD}"/>
              </a:ext>
            </a:extLst>
          </p:cNvPr>
          <p:cNvCxnSpPr/>
          <p:nvPr/>
        </p:nvCxnSpPr>
        <p:spPr>
          <a:xfrm>
            <a:off x="6382779" y="6041287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059561-BD9E-8E48-8B6E-02AF712DE9E5}"/>
              </a:ext>
            </a:extLst>
          </p:cNvPr>
          <p:cNvSpPr txBox="1"/>
          <p:nvPr/>
        </p:nvSpPr>
        <p:spPr>
          <a:xfrm>
            <a:off x="6243847" y="4206391"/>
            <a:ext cx="39305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ECF86F-1D4F-E24A-892A-76624C516A43}"/>
              </a:ext>
            </a:extLst>
          </p:cNvPr>
          <p:cNvCxnSpPr>
            <a:cxnSpLocks/>
          </p:cNvCxnSpPr>
          <p:nvPr/>
        </p:nvCxnSpPr>
        <p:spPr>
          <a:xfrm>
            <a:off x="6660815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38B4D1-F9D2-9A44-BB8C-AB3BCFC8B6D8}"/>
              </a:ext>
            </a:extLst>
          </p:cNvPr>
          <p:cNvCxnSpPr>
            <a:cxnSpLocks/>
          </p:cNvCxnSpPr>
          <p:nvPr/>
        </p:nvCxnSpPr>
        <p:spPr>
          <a:xfrm>
            <a:off x="688568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3CB742-E79B-F943-88C0-68B51F5A51BE}"/>
              </a:ext>
            </a:extLst>
          </p:cNvPr>
          <p:cNvCxnSpPr>
            <a:cxnSpLocks/>
          </p:cNvCxnSpPr>
          <p:nvPr/>
        </p:nvCxnSpPr>
        <p:spPr>
          <a:xfrm>
            <a:off x="7110564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A0B645-87E4-414A-8451-9DD47B32B477}"/>
              </a:ext>
            </a:extLst>
          </p:cNvPr>
          <p:cNvCxnSpPr>
            <a:cxnSpLocks/>
          </p:cNvCxnSpPr>
          <p:nvPr/>
        </p:nvCxnSpPr>
        <p:spPr>
          <a:xfrm>
            <a:off x="733543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751510-D78B-D340-A3DF-C7CB0269029F}"/>
              </a:ext>
            </a:extLst>
          </p:cNvPr>
          <p:cNvCxnSpPr>
            <a:cxnSpLocks/>
          </p:cNvCxnSpPr>
          <p:nvPr/>
        </p:nvCxnSpPr>
        <p:spPr>
          <a:xfrm>
            <a:off x="756031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4219AC-364E-7D45-AEF5-64BD705E99BE}"/>
              </a:ext>
            </a:extLst>
          </p:cNvPr>
          <p:cNvCxnSpPr>
            <a:cxnSpLocks/>
          </p:cNvCxnSpPr>
          <p:nvPr/>
        </p:nvCxnSpPr>
        <p:spPr>
          <a:xfrm>
            <a:off x="7785188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6A538C-7ED4-4D49-822D-FD46B85FAB9C}"/>
              </a:ext>
            </a:extLst>
          </p:cNvPr>
          <p:cNvCxnSpPr>
            <a:cxnSpLocks/>
          </p:cNvCxnSpPr>
          <p:nvPr/>
        </p:nvCxnSpPr>
        <p:spPr>
          <a:xfrm>
            <a:off x="801006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FF88A2-3135-4940-B685-D2FDFEAB8F1B}"/>
              </a:ext>
            </a:extLst>
          </p:cNvPr>
          <p:cNvSpPr/>
          <p:nvPr/>
        </p:nvSpPr>
        <p:spPr>
          <a:xfrm>
            <a:off x="8719581" y="452960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93117E-08BB-3D4D-BBED-BD5605C1C765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8719581" y="536487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538312-877A-604B-BD2F-52ED05BDF0C3}"/>
              </a:ext>
            </a:extLst>
          </p:cNvPr>
          <p:cNvCxnSpPr/>
          <p:nvPr/>
        </p:nvCxnSpPr>
        <p:spPr>
          <a:xfrm>
            <a:off x="8719579" y="480836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A2F88A-6CB0-B44C-9175-AA02A385BD87}"/>
              </a:ext>
            </a:extLst>
          </p:cNvPr>
          <p:cNvCxnSpPr/>
          <p:nvPr/>
        </p:nvCxnSpPr>
        <p:spPr>
          <a:xfrm>
            <a:off x="8719579" y="508686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46FF8-28FB-F048-BF2B-E51B763181E4}"/>
              </a:ext>
            </a:extLst>
          </p:cNvPr>
          <p:cNvCxnSpPr/>
          <p:nvPr/>
        </p:nvCxnSpPr>
        <p:spPr>
          <a:xfrm>
            <a:off x="8719579" y="536536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520D89-B29B-C34C-8CE0-871B4B10CB65}"/>
              </a:ext>
            </a:extLst>
          </p:cNvPr>
          <p:cNvCxnSpPr/>
          <p:nvPr/>
        </p:nvCxnSpPr>
        <p:spPr>
          <a:xfrm>
            <a:off x="8719579" y="59223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BCDD5-DC64-DB44-9B91-3AA1B164245C}"/>
              </a:ext>
            </a:extLst>
          </p:cNvPr>
          <p:cNvCxnSpPr/>
          <p:nvPr/>
        </p:nvCxnSpPr>
        <p:spPr>
          <a:xfrm>
            <a:off x="8719579" y="564386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32CBD-568C-534D-A1E4-1BBEFEAB3D06}"/>
              </a:ext>
            </a:extLst>
          </p:cNvPr>
          <p:cNvSpPr/>
          <p:nvPr/>
        </p:nvSpPr>
        <p:spPr>
          <a:xfrm>
            <a:off x="8600751" y="426027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883B02-B44F-2545-88B7-F625B8B737E0}"/>
              </a:ext>
            </a:extLst>
          </p:cNvPr>
          <p:cNvSpPr txBox="1"/>
          <p:nvPr/>
        </p:nvSpPr>
        <p:spPr>
          <a:xfrm>
            <a:off x="8580647" y="4226711"/>
            <a:ext cx="1911101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2MB/1GB Huge Pages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99EC96-B69A-8C4C-B750-42CDB7B8F03B}"/>
              </a:ext>
            </a:extLst>
          </p:cNvPr>
          <p:cNvCxnSpPr>
            <a:cxnSpLocks/>
          </p:cNvCxnSpPr>
          <p:nvPr/>
        </p:nvCxnSpPr>
        <p:spPr>
          <a:xfrm>
            <a:off x="9166948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77FB62-BFAC-824B-B906-91306C7CB0CB}"/>
              </a:ext>
            </a:extLst>
          </p:cNvPr>
          <p:cNvCxnSpPr>
            <a:cxnSpLocks/>
          </p:cNvCxnSpPr>
          <p:nvPr/>
        </p:nvCxnSpPr>
        <p:spPr>
          <a:xfrm>
            <a:off x="9702041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0EB8696-B116-C54D-95C2-5CC971BED4A0}"/>
              </a:ext>
            </a:extLst>
          </p:cNvPr>
          <p:cNvCxnSpPr>
            <a:cxnSpLocks/>
          </p:cNvCxnSpPr>
          <p:nvPr/>
        </p:nvCxnSpPr>
        <p:spPr>
          <a:xfrm>
            <a:off x="10224943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0267E4-C3AA-0343-9496-EECFD27E9F84}"/>
              </a:ext>
            </a:extLst>
          </p:cNvPr>
          <p:cNvSpPr/>
          <p:nvPr/>
        </p:nvSpPr>
        <p:spPr>
          <a:xfrm>
            <a:off x="10885919" y="4268407"/>
            <a:ext cx="1003701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AD63DC-C1DD-A149-9038-E935F00C8CBD}"/>
              </a:ext>
            </a:extLst>
          </p:cNvPr>
          <p:cNvCxnSpPr>
            <a:cxnSpLocks/>
          </p:cNvCxnSpPr>
          <p:nvPr/>
        </p:nvCxnSpPr>
        <p:spPr>
          <a:xfrm>
            <a:off x="10885918" y="4898838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C6A9493-8E70-3F41-99CC-3C47DD47D363}"/>
              </a:ext>
            </a:extLst>
          </p:cNvPr>
          <p:cNvCxnSpPr>
            <a:cxnSpLocks/>
          </p:cNvCxnSpPr>
          <p:nvPr/>
        </p:nvCxnSpPr>
        <p:spPr>
          <a:xfrm>
            <a:off x="10873972" y="51034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516EB94-0AEB-FC42-91B0-53EE40A52CCD}"/>
              </a:ext>
            </a:extLst>
          </p:cNvPr>
          <p:cNvCxnSpPr>
            <a:cxnSpLocks/>
          </p:cNvCxnSpPr>
          <p:nvPr/>
        </p:nvCxnSpPr>
        <p:spPr>
          <a:xfrm>
            <a:off x="10882398" y="54842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DA4F2C7-1550-114B-8BEB-E32E2A2CE875}"/>
              </a:ext>
            </a:extLst>
          </p:cNvPr>
          <p:cNvSpPr txBox="1"/>
          <p:nvPr/>
        </p:nvSpPr>
        <p:spPr>
          <a:xfrm>
            <a:off x="10803599" y="4245665"/>
            <a:ext cx="665173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024B4-5EB8-8940-9A54-66DB3DC1D86D}"/>
              </a:ext>
            </a:extLst>
          </p:cNvPr>
          <p:cNvSpPr/>
          <p:nvPr/>
        </p:nvSpPr>
        <p:spPr>
          <a:xfrm>
            <a:off x="77953" y="143074"/>
            <a:ext cx="38220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PostgreSQL Modules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29865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B663A6-8E30-C041-A418-60D7A6B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18BA6-3647-1342-ABBD-4CA5CEB4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2410</Words>
  <Application>Microsoft Macintosh PowerPoint</Application>
  <PresentationFormat>Widescreen</PresentationFormat>
  <Paragraphs>366</Paragraphs>
  <Slides>37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黑体</vt:lpstr>
      <vt:lpstr>Arial</vt:lpstr>
      <vt:lpstr>Calibri</vt:lpstr>
      <vt:lpstr>Courier New</vt:lpstr>
      <vt:lpstr>Roboto</vt:lpstr>
      <vt:lpstr>Wingdings</vt:lpstr>
      <vt:lpstr>PLE19 Master</vt:lpstr>
      <vt:lpstr>think-cell Slide</vt:lpstr>
      <vt:lpstr>PowerPoint Presentation</vt:lpstr>
      <vt:lpstr>PowerPoint Presentation</vt:lpstr>
      <vt:lpstr>PowerPoint Presentation</vt:lpstr>
      <vt:lpstr>PowerPoint Presentation</vt:lpstr>
      <vt:lpstr>Database Performance</vt:lpstr>
      <vt:lpstr>PowerPoint Presentation</vt:lpstr>
      <vt:lpstr>PostgreSQL Modules</vt:lpstr>
      <vt:lpstr>PowerPoint Presentation</vt:lpstr>
      <vt:lpstr>PostgreSQL Performance Tuning</vt:lpstr>
      <vt:lpstr>PostgreSQL Tuning Parameters</vt:lpstr>
      <vt:lpstr>PostgreSQL Tuning / shared_buffer</vt:lpstr>
      <vt:lpstr>PostgreSQL Tuning / shared_buffer</vt:lpstr>
      <vt:lpstr>PostgreSQL Tuning / wal_buffer</vt:lpstr>
      <vt:lpstr>PostgreSQL Tuning effective_cache_size </vt:lpstr>
      <vt:lpstr>PostgreSQL Tuning / work_mem</vt:lpstr>
      <vt:lpstr>PostgreSQL Tuning / work_mem</vt:lpstr>
      <vt:lpstr>maintenance_work_mem</vt:lpstr>
      <vt:lpstr>maintenance_work_mem</vt:lpstr>
      <vt:lpstr>synchronous_commit</vt:lpstr>
      <vt:lpstr>checkpoint_timeout</vt:lpstr>
      <vt:lpstr>Linux Tuning for PostgreSQL</vt:lpstr>
      <vt:lpstr>Input Output Handling</vt:lpstr>
      <vt:lpstr>Virtual Memory</vt:lpstr>
      <vt:lpstr>Translation Lookaside Buffer (TLB)</vt:lpstr>
      <vt:lpstr>Memory Pages</vt:lpstr>
      <vt:lpstr>Linux Page sizes</vt:lpstr>
      <vt:lpstr>Classic Huge Pages</vt:lpstr>
      <vt:lpstr>Classic Huge Pages</vt:lpstr>
      <vt:lpstr>Classic Huge Pages</vt:lpstr>
      <vt:lpstr>Transparent Huge pages</vt:lpstr>
      <vt:lpstr>Disabling Transparent Huge pages</vt:lpstr>
      <vt:lpstr>vm.swappines</vt:lpstr>
      <vt:lpstr>vm.overcommit_memory and vm.overcommit_ratio</vt:lpstr>
      <vt:lpstr>vm.dirty_background_ratio and vm.dirty_background_bytes</vt:lpstr>
      <vt:lpstr>vm.dirty_ratio / vm.dirty_bytes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Ibrar Ahmed</cp:lastModifiedBy>
  <cp:revision>161</cp:revision>
  <dcterms:created xsi:type="dcterms:W3CDTF">2019-01-14T06:35:35Z</dcterms:created>
  <dcterms:modified xsi:type="dcterms:W3CDTF">2020-11-18T14:29:11Z</dcterms:modified>
</cp:coreProperties>
</file>