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8D1699-DB9C-4D63-B4B5-3BC49F49BD22}" v="3" dt="2021-11-30T06:02:29.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t Nawaz" userId="b10e51e4-b719-461e-b846-dcb3038d17ff" providerId="ADAL" clId="{ED8D1699-DB9C-4D63-B4B5-3BC49F49BD22}"/>
    <pc:docChg chg="undo custSel addSld delSld modSld sldOrd">
      <pc:chgData name="Ibrat Nawaz" userId="b10e51e4-b719-461e-b846-dcb3038d17ff" providerId="ADAL" clId="{ED8D1699-DB9C-4D63-B4B5-3BC49F49BD22}" dt="2021-11-30T06:23:12.695" v="95" actId="113"/>
      <pc:docMkLst>
        <pc:docMk/>
      </pc:docMkLst>
      <pc:sldChg chg="modSp mod">
        <pc:chgData name="Ibrat Nawaz" userId="b10e51e4-b719-461e-b846-dcb3038d17ff" providerId="ADAL" clId="{ED8D1699-DB9C-4D63-B4B5-3BC49F49BD22}" dt="2021-11-30T05:38:49.533" v="1" actId="20577"/>
        <pc:sldMkLst>
          <pc:docMk/>
          <pc:sldMk cId="3876713157" sldId="261"/>
        </pc:sldMkLst>
        <pc:spChg chg="mod">
          <ac:chgData name="Ibrat Nawaz" userId="b10e51e4-b719-461e-b846-dcb3038d17ff" providerId="ADAL" clId="{ED8D1699-DB9C-4D63-B4B5-3BC49F49BD22}" dt="2021-11-30T05:38:49.533" v="1" actId="20577"/>
          <ac:spMkLst>
            <pc:docMk/>
            <pc:sldMk cId="3876713157" sldId="261"/>
            <ac:spMk id="3" creationId="{A07B1625-6781-458F-B9BC-D3B92C72F3C6}"/>
          </ac:spMkLst>
        </pc:spChg>
      </pc:sldChg>
      <pc:sldChg chg="addSp modSp new mod">
        <pc:chgData name="Ibrat Nawaz" userId="b10e51e4-b719-461e-b846-dcb3038d17ff" providerId="ADAL" clId="{ED8D1699-DB9C-4D63-B4B5-3BC49F49BD22}" dt="2021-11-30T05:41:07.031" v="33" actId="1076"/>
        <pc:sldMkLst>
          <pc:docMk/>
          <pc:sldMk cId="3460113624" sldId="262"/>
        </pc:sldMkLst>
        <pc:spChg chg="mod">
          <ac:chgData name="Ibrat Nawaz" userId="b10e51e4-b719-461e-b846-dcb3038d17ff" providerId="ADAL" clId="{ED8D1699-DB9C-4D63-B4B5-3BC49F49BD22}" dt="2021-11-30T05:39:05.680" v="12" actId="20577"/>
          <ac:spMkLst>
            <pc:docMk/>
            <pc:sldMk cId="3460113624" sldId="262"/>
            <ac:spMk id="2" creationId="{678162EB-5CFF-409B-A68F-A20144E56ED5}"/>
          </ac:spMkLst>
        </pc:spChg>
        <pc:spChg chg="mod">
          <ac:chgData name="Ibrat Nawaz" userId="b10e51e4-b719-461e-b846-dcb3038d17ff" providerId="ADAL" clId="{ED8D1699-DB9C-4D63-B4B5-3BC49F49BD22}" dt="2021-11-30T05:40:44.314" v="29" actId="15"/>
          <ac:spMkLst>
            <pc:docMk/>
            <pc:sldMk cId="3460113624" sldId="262"/>
            <ac:spMk id="3" creationId="{D0C0B1CA-5033-4702-9F01-73376C62DB3D}"/>
          </ac:spMkLst>
        </pc:spChg>
        <pc:picChg chg="add mod">
          <ac:chgData name="Ibrat Nawaz" userId="b10e51e4-b719-461e-b846-dcb3038d17ff" providerId="ADAL" clId="{ED8D1699-DB9C-4D63-B4B5-3BC49F49BD22}" dt="2021-11-30T05:41:07.031" v="33" actId="1076"/>
          <ac:picMkLst>
            <pc:docMk/>
            <pc:sldMk cId="3460113624" sldId="262"/>
            <ac:picMk id="5" creationId="{F2AF9612-762B-44AC-95AC-EFF294A7CD9B}"/>
          </ac:picMkLst>
        </pc:picChg>
      </pc:sldChg>
      <pc:sldChg chg="modSp new mod">
        <pc:chgData name="Ibrat Nawaz" userId="b10e51e4-b719-461e-b846-dcb3038d17ff" providerId="ADAL" clId="{ED8D1699-DB9C-4D63-B4B5-3BC49F49BD22}" dt="2021-11-30T05:55:21.598" v="51"/>
        <pc:sldMkLst>
          <pc:docMk/>
          <pc:sldMk cId="3462736008" sldId="263"/>
        </pc:sldMkLst>
        <pc:spChg chg="mod">
          <ac:chgData name="Ibrat Nawaz" userId="b10e51e4-b719-461e-b846-dcb3038d17ff" providerId="ADAL" clId="{ED8D1699-DB9C-4D63-B4B5-3BC49F49BD22}" dt="2021-11-30T05:50:52.435" v="35"/>
          <ac:spMkLst>
            <pc:docMk/>
            <pc:sldMk cId="3462736008" sldId="263"/>
            <ac:spMk id="2" creationId="{94CB6DB7-95E6-4748-81ED-5F38D52A1FA8}"/>
          </ac:spMkLst>
        </pc:spChg>
        <pc:spChg chg="mod">
          <ac:chgData name="Ibrat Nawaz" userId="b10e51e4-b719-461e-b846-dcb3038d17ff" providerId="ADAL" clId="{ED8D1699-DB9C-4D63-B4B5-3BC49F49BD22}" dt="2021-11-30T05:55:21.598" v="51"/>
          <ac:spMkLst>
            <pc:docMk/>
            <pc:sldMk cId="3462736008" sldId="263"/>
            <ac:spMk id="3" creationId="{A9651DEE-8769-4797-8258-846C526F974E}"/>
          </ac:spMkLst>
        </pc:spChg>
      </pc:sldChg>
      <pc:sldChg chg="addSp delSp modSp new mod ord">
        <pc:chgData name="Ibrat Nawaz" userId="b10e51e4-b719-461e-b846-dcb3038d17ff" providerId="ADAL" clId="{ED8D1699-DB9C-4D63-B4B5-3BC49F49BD22}" dt="2021-11-30T06:14:16.772" v="79"/>
        <pc:sldMkLst>
          <pc:docMk/>
          <pc:sldMk cId="421518354" sldId="264"/>
        </pc:sldMkLst>
        <pc:spChg chg="del">
          <ac:chgData name="Ibrat Nawaz" userId="b10e51e4-b719-461e-b846-dcb3038d17ff" providerId="ADAL" clId="{ED8D1699-DB9C-4D63-B4B5-3BC49F49BD22}" dt="2021-11-30T06:02:36.954" v="58" actId="478"/>
          <ac:spMkLst>
            <pc:docMk/>
            <pc:sldMk cId="421518354" sldId="264"/>
            <ac:spMk id="2" creationId="{CE7EACE8-1A29-4F27-8A8D-0D8471816ECA}"/>
          </ac:spMkLst>
        </pc:spChg>
        <pc:spChg chg="del">
          <ac:chgData name="Ibrat Nawaz" userId="b10e51e4-b719-461e-b846-dcb3038d17ff" providerId="ADAL" clId="{ED8D1699-DB9C-4D63-B4B5-3BC49F49BD22}" dt="2021-11-30T06:02:29.796" v="57"/>
          <ac:spMkLst>
            <pc:docMk/>
            <pc:sldMk cId="421518354" sldId="264"/>
            <ac:spMk id="3" creationId="{E37C7CBB-1CB4-4AAE-9F55-359B18B5D7D8}"/>
          </ac:spMkLst>
        </pc:spChg>
        <pc:picChg chg="add mod">
          <ac:chgData name="Ibrat Nawaz" userId="b10e51e4-b719-461e-b846-dcb3038d17ff" providerId="ADAL" clId="{ED8D1699-DB9C-4D63-B4B5-3BC49F49BD22}" dt="2021-11-30T06:02:50.638" v="61" actId="1076"/>
          <ac:picMkLst>
            <pc:docMk/>
            <pc:sldMk cId="421518354" sldId="264"/>
            <ac:picMk id="5" creationId="{D910824C-7B7B-4562-883F-DAFD9C1FD793}"/>
          </ac:picMkLst>
        </pc:picChg>
      </pc:sldChg>
      <pc:sldChg chg="addSp delSp modSp new del mod">
        <pc:chgData name="Ibrat Nawaz" userId="b10e51e4-b719-461e-b846-dcb3038d17ff" providerId="ADAL" clId="{ED8D1699-DB9C-4D63-B4B5-3BC49F49BD22}" dt="2021-11-30T06:02:26.816" v="55" actId="47"/>
        <pc:sldMkLst>
          <pc:docMk/>
          <pc:sldMk cId="3344515602" sldId="264"/>
        </pc:sldMkLst>
        <pc:spChg chg="del">
          <ac:chgData name="Ibrat Nawaz" userId="b10e51e4-b719-461e-b846-dcb3038d17ff" providerId="ADAL" clId="{ED8D1699-DB9C-4D63-B4B5-3BC49F49BD22}" dt="2021-11-30T06:02:05.820" v="53"/>
          <ac:spMkLst>
            <pc:docMk/>
            <pc:sldMk cId="3344515602" sldId="264"/>
            <ac:spMk id="3" creationId="{088B8C87-3F61-4732-B74B-05386D9E6AFF}"/>
          </ac:spMkLst>
        </pc:spChg>
        <pc:picChg chg="add mod">
          <ac:chgData name="Ibrat Nawaz" userId="b10e51e4-b719-461e-b846-dcb3038d17ff" providerId="ADAL" clId="{ED8D1699-DB9C-4D63-B4B5-3BC49F49BD22}" dt="2021-11-30T06:02:12.785" v="54" actId="1076"/>
          <ac:picMkLst>
            <pc:docMk/>
            <pc:sldMk cId="3344515602" sldId="264"/>
            <ac:picMk id="5" creationId="{1667D675-440E-4459-B1CC-E722D5EECED6}"/>
          </ac:picMkLst>
        </pc:picChg>
      </pc:sldChg>
      <pc:sldChg chg="delSp modSp new mod">
        <pc:chgData name="Ibrat Nawaz" userId="b10e51e4-b719-461e-b846-dcb3038d17ff" providerId="ADAL" clId="{ED8D1699-DB9C-4D63-B4B5-3BC49F49BD22}" dt="2021-11-30T06:14:03.356" v="77" actId="20577"/>
        <pc:sldMkLst>
          <pc:docMk/>
          <pc:sldMk cId="1380853387" sldId="265"/>
        </pc:sldMkLst>
        <pc:spChg chg="del mod">
          <ac:chgData name="Ibrat Nawaz" userId="b10e51e4-b719-461e-b846-dcb3038d17ff" providerId="ADAL" clId="{ED8D1699-DB9C-4D63-B4B5-3BC49F49BD22}" dt="2021-11-30T06:13:23.866" v="73" actId="478"/>
          <ac:spMkLst>
            <pc:docMk/>
            <pc:sldMk cId="1380853387" sldId="265"/>
            <ac:spMk id="2" creationId="{DC579139-6E14-4323-8A6D-CE23593DDCE1}"/>
          </ac:spMkLst>
        </pc:spChg>
        <pc:spChg chg="mod">
          <ac:chgData name="Ibrat Nawaz" userId="b10e51e4-b719-461e-b846-dcb3038d17ff" providerId="ADAL" clId="{ED8D1699-DB9C-4D63-B4B5-3BC49F49BD22}" dt="2021-11-30T06:14:03.356" v="77" actId="20577"/>
          <ac:spMkLst>
            <pc:docMk/>
            <pc:sldMk cId="1380853387" sldId="265"/>
            <ac:spMk id="3" creationId="{E596D9EC-4511-4773-98FE-527A4D4EB3C7}"/>
          </ac:spMkLst>
        </pc:spChg>
      </pc:sldChg>
      <pc:sldChg chg="modSp new mod">
        <pc:chgData name="Ibrat Nawaz" userId="b10e51e4-b719-461e-b846-dcb3038d17ff" providerId="ADAL" clId="{ED8D1699-DB9C-4D63-B4B5-3BC49F49BD22}" dt="2021-11-30T06:23:12.695" v="95" actId="113"/>
        <pc:sldMkLst>
          <pc:docMk/>
          <pc:sldMk cId="878280398" sldId="266"/>
        </pc:sldMkLst>
        <pc:spChg chg="mod">
          <ac:chgData name="Ibrat Nawaz" userId="b10e51e4-b719-461e-b846-dcb3038d17ff" providerId="ADAL" clId="{ED8D1699-DB9C-4D63-B4B5-3BC49F49BD22}" dt="2021-11-30T06:21:46.221" v="81"/>
          <ac:spMkLst>
            <pc:docMk/>
            <pc:sldMk cId="878280398" sldId="266"/>
            <ac:spMk id="2" creationId="{668FF597-AFB4-4858-9BEF-01DD1375F621}"/>
          </ac:spMkLst>
        </pc:spChg>
        <pc:spChg chg="mod">
          <ac:chgData name="Ibrat Nawaz" userId="b10e51e4-b719-461e-b846-dcb3038d17ff" providerId="ADAL" clId="{ED8D1699-DB9C-4D63-B4B5-3BC49F49BD22}" dt="2021-11-30T06:23:12.695" v="95" actId="113"/>
          <ac:spMkLst>
            <pc:docMk/>
            <pc:sldMk cId="878280398" sldId="266"/>
            <ac:spMk id="3" creationId="{83A43011-0435-4E85-B608-2B36539515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8A06-DE4F-4CAD-8B2B-6275D33CB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C38B67-ACF2-49DC-9578-C24A1CAD5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EC5EC1-CA7B-4A06-9F12-4C5F5F0EA1B0}"/>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5" name="Footer Placeholder 4">
            <a:extLst>
              <a:ext uri="{FF2B5EF4-FFF2-40B4-BE49-F238E27FC236}">
                <a16:creationId xmlns:a16="http://schemas.microsoft.com/office/drawing/2014/main" id="{D98EC7E8-9F77-49DF-81DC-5B8864003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C8A69-66A8-443B-801E-CF7928A95C6B}"/>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29867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128F-DACE-40EF-8B7E-2427A4F8A8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E824E4-97D1-4C6D-9288-AB04B7F14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EA1F4-EC3C-47EA-BB50-41CB08775E45}"/>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5" name="Footer Placeholder 4">
            <a:extLst>
              <a:ext uri="{FF2B5EF4-FFF2-40B4-BE49-F238E27FC236}">
                <a16:creationId xmlns:a16="http://schemas.microsoft.com/office/drawing/2014/main" id="{A17C3770-1474-4E6B-A40C-8B047DCBA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E2AA8-24A7-452C-8B81-07DAD93A8BC3}"/>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104267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F5E05-3231-4894-883B-EE1EFA028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2C870A-8B44-4798-9633-FF1E87028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2921F-CAAF-4E3E-B631-C32FC970A782}"/>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5" name="Footer Placeholder 4">
            <a:extLst>
              <a:ext uri="{FF2B5EF4-FFF2-40B4-BE49-F238E27FC236}">
                <a16:creationId xmlns:a16="http://schemas.microsoft.com/office/drawing/2014/main" id="{1219DBD1-AE9E-43CE-911C-2683FAF54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EE708-3ABC-402C-82A0-43ED04A83701}"/>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323336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4F12-0E47-4657-A0F2-7AF96D43B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4DC4E-FEB6-4AC1-91BB-00BDD8D725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454DE-04E3-4202-B905-6F143F6578B1}"/>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5" name="Footer Placeholder 4">
            <a:extLst>
              <a:ext uri="{FF2B5EF4-FFF2-40B4-BE49-F238E27FC236}">
                <a16:creationId xmlns:a16="http://schemas.microsoft.com/office/drawing/2014/main" id="{0BA1FE1F-C74C-4801-B617-EDF3125D6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1C9B3-ECBE-4694-9025-6C449B0E28FD}"/>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42677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7F5F-7521-46BE-9D9E-096F0FF44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BBACBD-2D16-4559-9C1E-3A25EE93F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FAF19-6D38-4CFD-8E68-D69671ED9025}"/>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5" name="Footer Placeholder 4">
            <a:extLst>
              <a:ext uri="{FF2B5EF4-FFF2-40B4-BE49-F238E27FC236}">
                <a16:creationId xmlns:a16="http://schemas.microsoft.com/office/drawing/2014/main" id="{A09193A0-803F-4596-8ABF-A3CB41002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B464F-E3C0-451C-86AA-E2231E98E2E7}"/>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196644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E532-1073-4090-A245-D11A49B3B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52E0F-3271-4A0E-9A86-90A1DF6E37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1B51D7-9D94-46D9-B83B-B93A30D49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BEFCA8-5CCC-4188-A32C-B78493AC9D6F}"/>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6" name="Footer Placeholder 5">
            <a:extLst>
              <a:ext uri="{FF2B5EF4-FFF2-40B4-BE49-F238E27FC236}">
                <a16:creationId xmlns:a16="http://schemas.microsoft.com/office/drawing/2014/main" id="{DE09B144-B429-44C7-8E51-EAD88B7B4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C8DF8-C837-411E-925D-EC7C781D5EA0}"/>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315234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5A03-60C3-4221-A12D-E6CFD2FB88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4F6D8-A1C5-49C4-86BC-7A44A630A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F239B3-4835-4806-BA7D-99E664C44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AF868D-82C4-466C-BBF0-EFBA376B1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EDBB8-5F17-45F4-B4E0-3D8B6AC06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AFF25C-C2FA-4431-8EF2-2C9449729990}"/>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8" name="Footer Placeholder 7">
            <a:extLst>
              <a:ext uri="{FF2B5EF4-FFF2-40B4-BE49-F238E27FC236}">
                <a16:creationId xmlns:a16="http://schemas.microsoft.com/office/drawing/2014/main" id="{F7BFD193-68B8-4299-915B-DA31D051DE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618A40-7CB7-4293-B8E0-B0D67BC222B3}"/>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989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80F3-1C08-4937-BFC1-B942841884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BE7AAE-5EDB-4597-B2A8-91613E6CDE5A}"/>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4" name="Footer Placeholder 3">
            <a:extLst>
              <a:ext uri="{FF2B5EF4-FFF2-40B4-BE49-F238E27FC236}">
                <a16:creationId xmlns:a16="http://schemas.microsoft.com/office/drawing/2014/main" id="{E42DC944-229B-4F8D-8BCD-6B63247FF3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12F63-336B-47D9-8E5B-E50ADEC65C95}"/>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25323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19D4A-3E9A-4CFC-8832-FA98AA6523C9}"/>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3" name="Footer Placeholder 2">
            <a:extLst>
              <a:ext uri="{FF2B5EF4-FFF2-40B4-BE49-F238E27FC236}">
                <a16:creationId xmlns:a16="http://schemas.microsoft.com/office/drawing/2014/main" id="{EB3FEF9E-ED68-4121-A996-578EEEF918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6CED1C-7A74-4CCF-9494-52A01BE57012}"/>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206091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E98C-3081-473B-A428-AC9877B54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251A0-A40A-48D3-B8E0-120EF3467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DD21B0-3AAE-4E7F-A199-C98FB5275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FD923C-2429-448A-95D7-08DC45B35853}"/>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6" name="Footer Placeholder 5">
            <a:extLst>
              <a:ext uri="{FF2B5EF4-FFF2-40B4-BE49-F238E27FC236}">
                <a16:creationId xmlns:a16="http://schemas.microsoft.com/office/drawing/2014/main" id="{90DDA1EB-FC4D-476C-B7B6-7A6D84A23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7A549-F198-417E-B971-67E3B302198B}"/>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294053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97C2-FB63-4531-8E58-5DD6D5620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5FC280-7459-48EF-99DF-81E8F2A1E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99017F-65DB-4DEA-A075-EE52DD56E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F1419-511A-464E-B756-DBA78203E3D8}"/>
              </a:ext>
            </a:extLst>
          </p:cNvPr>
          <p:cNvSpPr>
            <a:spLocks noGrp="1"/>
          </p:cNvSpPr>
          <p:nvPr>
            <p:ph type="dt" sz="half" idx="10"/>
          </p:nvPr>
        </p:nvSpPr>
        <p:spPr/>
        <p:txBody>
          <a:bodyPr/>
          <a:lstStyle/>
          <a:p>
            <a:fld id="{D1DF48B8-D34A-4F68-A946-808D0B84F36C}" type="datetimeFigureOut">
              <a:rPr lang="en-US" smtClean="0"/>
              <a:t>11/30/2021</a:t>
            </a:fld>
            <a:endParaRPr lang="en-US"/>
          </a:p>
        </p:txBody>
      </p:sp>
      <p:sp>
        <p:nvSpPr>
          <p:cNvPr id="6" name="Footer Placeholder 5">
            <a:extLst>
              <a:ext uri="{FF2B5EF4-FFF2-40B4-BE49-F238E27FC236}">
                <a16:creationId xmlns:a16="http://schemas.microsoft.com/office/drawing/2014/main" id="{5C3A7AEE-32BA-41FA-8465-19CAB92AB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9DEF5-0B09-4BC7-A68E-2FA72F66D224}"/>
              </a:ext>
            </a:extLst>
          </p:cNvPr>
          <p:cNvSpPr>
            <a:spLocks noGrp="1"/>
          </p:cNvSpPr>
          <p:nvPr>
            <p:ph type="sldNum" sz="quarter" idx="12"/>
          </p:nvPr>
        </p:nvSpPr>
        <p:spPr/>
        <p:txBody>
          <a:bodyPr/>
          <a:lstStyle/>
          <a:p>
            <a:fld id="{F5D2DD84-87BD-4F0A-B814-3C54903C6DE7}" type="slidenum">
              <a:rPr lang="en-US" smtClean="0"/>
              <a:t>‹#›</a:t>
            </a:fld>
            <a:endParaRPr lang="en-US"/>
          </a:p>
        </p:txBody>
      </p:sp>
    </p:spTree>
    <p:extLst>
      <p:ext uri="{BB962C8B-B14F-4D97-AF65-F5344CB8AC3E}">
        <p14:creationId xmlns:p14="http://schemas.microsoft.com/office/powerpoint/2010/main" val="344002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1272C-8F91-422E-9326-0F2CF6563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22393-E9D2-4EF1-8689-1680D7A62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9544C-043B-41C5-8228-25151D365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F48B8-D34A-4F68-A946-808D0B84F36C}" type="datetimeFigureOut">
              <a:rPr lang="en-US" smtClean="0"/>
              <a:t>11/30/2021</a:t>
            </a:fld>
            <a:endParaRPr lang="en-US"/>
          </a:p>
        </p:txBody>
      </p:sp>
      <p:sp>
        <p:nvSpPr>
          <p:cNvPr id="5" name="Footer Placeholder 4">
            <a:extLst>
              <a:ext uri="{FF2B5EF4-FFF2-40B4-BE49-F238E27FC236}">
                <a16:creationId xmlns:a16="http://schemas.microsoft.com/office/drawing/2014/main" id="{D70DEDAA-2DCB-4429-8ADD-142092D15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1CB08-1882-4C03-9AAD-547EA2AAC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2DD84-87BD-4F0A-B814-3C54903C6DE7}" type="slidenum">
              <a:rPr lang="en-US" smtClean="0"/>
              <a:t>‹#›</a:t>
            </a:fld>
            <a:endParaRPr lang="en-US"/>
          </a:p>
        </p:txBody>
      </p:sp>
    </p:spTree>
    <p:extLst>
      <p:ext uri="{BB962C8B-B14F-4D97-AF65-F5344CB8AC3E}">
        <p14:creationId xmlns:p14="http://schemas.microsoft.com/office/powerpoint/2010/main" val="541114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2F37-626D-44B9-871D-67CD5EFC8C8B}"/>
              </a:ext>
            </a:extLst>
          </p:cNvPr>
          <p:cNvSpPr>
            <a:spLocks noGrp="1"/>
          </p:cNvSpPr>
          <p:nvPr>
            <p:ph type="ctrTitle"/>
          </p:nvPr>
        </p:nvSpPr>
        <p:spPr>
          <a:xfrm>
            <a:off x="1524000" y="1539614"/>
            <a:ext cx="9144000" cy="2387600"/>
          </a:xfrm>
        </p:spPr>
        <p:txBody>
          <a:bodyPr/>
          <a:lstStyle/>
          <a:p>
            <a:r>
              <a:rPr lang="en-US" b="1" i="0" dirty="0">
                <a:solidFill>
                  <a:srgbClr val="464547"/>
                </a:solidFill>
                <a:effectLst/>
                <a:latin typeface="Source Sans Pro" panose="020B0503030403020204" pitchFamily="34" charset="0"/>
              </a:rPr>
              <a:t>Agile Methodology</a:t>
            </a:r>
            <a:endParaRPr lang="en-US" dirty="0"/>
          </a:p>
        </p:txBody>
      </p:sp>
    </p:spTree>
    <p:extLst>
      <p:ext uri="{BB962C8B-B14F-4D97-AF65-F5344CB8AC3E}">
        <p14:creationId xmlns:p14="http://schemas.microsoft.com/office/powerpoint/2010/main" val="353415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10824C-7B7B-4562-883F-DAFD9C1FD79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6206" y="639193"/>
            <a:ext cx="9019588" cy="5357042"/>
          </a:xfrm>
        </p:spPr>
      </p:pic>
    </p:spTree>
    <p:extLst>
      <p:ext uri="{BB962C8B-B14F-4D97-AF65-F5344CB8AC3E}">
        <p14:creationId xmlns:p14="http://schemas.microsoft.com/office/powerpoint/2010/main" val="42151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F597-AFB4-4858-9BEF-01DD1375F621}"/>
              </a:ext>
            </a:extLst>
          </p:cNvPr>
          <p:cNvSpPr>
            <a:spLocks noGrp="1"/>
          </p:cNvSpPr>
          <p:nvPr>
            <p:ph type="title"/>
          </p:nvPr>
        </p:nvSpPr>
        <p:spPr/>
        <p:txBody>
          <a:bodyPr/>
          <a:lstStyle/>
          <a:p>
            <a:r>
              <a:rPr lang="en-US" dirty="0"/>
              <a:t>Three Pillars of Scrum</a:t>
            </a:r>
          </a:p>
        </p:txBody>
      </p:sp>
      <p:sp>
        <p:nvSpPr>
          <p:cNvPr id="3" name="Content Placeholder 2">
            <a:extLst>
              <a:ext uri="{FF2B5EF4-FFF2-40B4-BE49-F238E27FC236}">
                <a16:creationId xmlns:a16="http://schemas.microsoft.com/office/drawing/2014/main" id="{83A43011-0435-4E85-B608-2B3653951531}"/>
              </a:ext>
            </a:extLst>
          </p:cNvPr>
          <p:cNvSpPr>
            <a:spLocks noGrp="1"/>
          </p:cNvSpPr>
          <p:nvPr>
            <p:ph idx="1"/>
          </p:nvPr>
        </p:nvSpPr>
        <p:spPr/>
        <p:txBody>
          <a:bodyPr>
            <a:normAutofit/>
          </a:bodyPr>
          <a:lstStyle/>
          <a:p>
            <a:r>
              <a:rPr lang="en-US" sz="2000" dirty="0"/>
              <a:t>All Scrum events support the three Scrum pillars: transparency, inspection, and adaptation.</a:t>
            </a:r>
          </a:p>
          <a:p>
            <a:r>
              <a:rPr lang="en-US" sz="2000" b="1" dirty="0"/>
              <a:t>Transparency</a:t>
            </a:r>
            <a:r>
              <a:rPr lang="en-US" sz="2000" dirty="0"/>
              <a:t> requires all team members to be included in all activities required for a project. Events like Daily Scrums support this pillar. This pillar requires all members of the team to embrace openness and trust, while working toward a common goal.</a:t>
            </a:r>
          </a:p>
          <a:p>
            <a:r>
              <a:rPr lang="en-US" sz="2000" b="1" dirty="0"/>
              <a:t>Inspection</a:t>
            </a:r>
            <a:r>
              <a:rPr lang="en-US" sz="2000" dirty="0"/>
              <a:t> ensures that teams prioritize tasks and that the product is of high quality. Events like Sprint Reviews support this pillar. This pillar requires flexibility and collaboration between the team and the customer to ensure the best possible product.</a:t>
            </a:r>
          </a:p>
          <a:p>
            <a:r>
              <a:rPr lang="en-US" sz="2000" b="1" dirty="0"/>
              <a:t>Adaptation</a:t>
            </a:r>
            <a:r>
              <a:rPr lang="en-US" sz="2000" dirty="0"/>
              <a:t> is apparent across all Scrum events. It focuses on one of the main aspects of being Agile, which is to always be flexible to accommodate the project and customers’ needs. Any changes identified in the Inspection pillar should be accommodated during Adaptation, with continued flexibility and collaboration between the team and the customer.</a:t>
            </a:r>
          </a:p>
        </p:txBody>
      </p:sp>
    </p:spTree>
    <p:extLst>
      <p:ext uri="{BB962C8B-B14F-4D97-AF65-F5344CB8AC3E}">
        <p14:creationId xmlns:p14="http://schemas.microsoft.com/office/powerpoint/2010/main" val="87828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4B2B-A380-4236-8B1C-B8E668FC84C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12AB5E7-64DC-4159-B439-25A640BF8A2B}"/>
              </a:ext>
            </a:extLst>
          </p:cNvPr>
          <p:cNvSpPr>
            <a:spLocks noGrp="1"/>
          </p:cNvSpPr>
          <p:nvPr>
            <p:ph idx="1"/>
          </p:nvPr>
        </p:nvSpPr>
        <p:spPr/>
        <p:txBody>
          <a:bodyPr>
            <a:normAutofit/>
          </a:bodyPr>
          <a:lstStyle/>
          <a:p>
            <a:r>
              <a:rPr lang="en-US" sz="2000" b="1" dirty="0"/>
              <a:t>Agile</a:t>
            </a:r>
            <a:r>
              <a:rPr lang="en-US" sz="2000" dirty="0"/>
              <a:t> is a value-driven approach to developing solutions. It is focused on people, adaptability, and providing maximum value to customers.</a:t>
            </a:r>
          </a:p>
          <a:p>
            <a:r>
              <a:rPr lang="en-US" sz="2000" dirty="0"/>
              <a:t>Although traditional approaches to development, like the waterfall methodology, have worked for organizations in the past, the future is Agile. </a:t>
            </a:r>
          </a:p>
          <a:p>
            <a:r>
              <a:rPr lang="en-US" sz="2000" dirty="0"/>
              <a:t>The Agile philosophy has become a vital part of many organizations, and there are good reasons for its wide adoption. </a:t>
            </a:r>
          </a:p>
          <a:p>
            <a:r>
              <a:rPr lang="en-US" sz="2000" dirty="0"/>
              <a:t>When you incorporate Agile ways of working, your team can respond to changing demands quickly and find efficiencies across your projects.</a:t>
            </a:r>
          </a:p>
        </p:txBody>
      </p:sp>
    </p:spTree>
    <p:extLst>
      <p:ext uri="{BB962C8B-B14F-4D97-AF65-F5344CB8AC3E}">
        <p14:creationId xmlns:p14="http://schemas.microsoft.com/office/powerpoint/2010/main" val="191525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B777-68B3-4440-9831-1049368BE32A}"/>
              </a:ext>
            </a:extLst>
          </p:cNvPr>
          <p:cNvSpPr>
            <a:spLocks noGrp="1"/>
          </p:cNvSpPr>
          <p:nvPr>
            <p:ph type="title"/>
          </p:nvPr>
        </p:nvSpPr>
        <p:spPr/>
        <p:txBody>
          <a:bodyPr/>
          <a:lstStyle/>
          <a:p>
            <a:r>
              <a:rPr lang="en-US" dirty="0"/>
              <a:t>Elements of Agile Development</a:t>
            </a:r>
          </a:p>
        </p:txBody>
      </p:sp>
      <p:sp>
        <p:nvSpPr>
          <p:cNvPr id="3" name="Content Placeholder 2">
            <a:extLst>
              <a:ext uri="{FF2B5EF4-FFF2-40B4-BE49-F238E27FC236}">
                <a16:creationId xmlns:a16="http://schemas.microsoft.com/office/drawing/2014/main" id="{32FFF6A9-23C0-4717-B07F-942CB73889A3}"/>
              </a:ext>
            </a:extLst>
          </p:cNvPr>
          <p:cNvSpPr>
            <a:spLocks noGrp="1"/>
          </p:cNvSpPr>
          <p:nvPr>
            <p:ph idx="1"/>
          </p:nvPr>
        </p:nvSpPr>
        <p:spPr/>
        <p:txBody>
          <a:bodyPr>
            <a:normAutofit/>
          </a:bodyPr>
          <a:lstStyle/>
          <a:p>
            <a:r>
              <a:rPr lang="en-US" sz="2000" dirty="0"/>
              <a:t>The Agile philosophy emphasizes quick releases, flexible planning, sustainable development, continuous attention to good design, and ongoing feedback from users. </a:t>
            </a:r>
          </a:p>
          <a:p>
            <a:r>
              <a:rPr lang="en-US" sz="2000" dirty="0"/>
              <a:t>Agility empowers your team to experiment and adapt to change quickly.</a:t>
            </a:r>
          </a:p>
        </p:txBody>
      </p:sp>
      <p:pic>
        <p:nvPicPr>
          <p:cNvPr id="5" name="Graphic 4">
            <a:extLst>
              <a:ext uri="{FF2B5EF4-FFF2-40B4-BE49-F238E27FC236}">
                <a16:creationId xmlns:a16="http://schemas.microsoft.com/office/drawing/2014/main" id="{C2B3C348-5851-4FF0-888E-7842AA56F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6088" y="3080551"/>
            <a:ext cx="6459824" cy="3507178"/>
          </a:xfrm>
          <a:prstGeom prst="rect">
            <a:avLst/>
          </a:prstGeom>
        </p:spPr>
      </p:pic>
    </p:spTree>
    <p:extLst>
      <p:ext uri="{BB962C8B-B14F-4D97-AF65-F5344CB8AC3E}">
        <p14:creationId xmlns:p14="http://schemas.microsoft.com/office/powerpoint/2010/main" val="266865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60C4-614C-4D01-B82B-1572F2582DE8}"/>
              </a:ext>
            </a:extLst>
          </p:cNvPr>
          <p:cNvSpPr>
            <a:spLocks noGrp="1"/>
          </p:cNvSpPr>
          <p:nvPr>
            <p:ph type="title"/>
          </p:nvPr>
        </p:nvSpPr>
        <p:spPr/>
        <p:txBody>
          <a:bodyPr/>
          <a:lstStyle/>
          <a:p>
            <a:r>
              <a:rPr lang="en-US" dirty="0"/>
              <a:t>The Agile Mindset</a:t>
            </a:r>
          </a:p>
        </p:txBody>
      </p:sp>
      <p:sp>
        <p:nvSpPr>
          <p:cNvPr id="3" name="Content Placeholder 2">
            <a:extLst>
              <a:ext uri="{FF2B5EF4-FFF2-40B4-BE49-F238E27FC236}">
                <a16:creationId xmlns:a16="http://schemas.microsoft.com/office/drawing/2014/main" id="{3117B4BF-06DD-460C-9B8D-AEC1DDF1E999}"/>
              </a:ext>
            </a:extLst>
          </p:cNvPr>
          <p:cNvSpPr>
            <a:spLocks noGrp="1"/>
          </p:cNvSpPr>
          <p:nvPr>
            <p:ph idx="1"/>
          </p:nvPr>
        </p:nvSpPr>
        <p:spPr/>
        <p:txBody>
          <a:bodyPr>
            <a:normAutofit/>
          </a:bodyPr>
          <a:lstStyle/>
          <a:p>
            <a:r>
              <a:rPr lang="en-US" sz="2000" dirty="0"/>
              <a:t>The Agile mindset—a set of attitudes and ways of thinking that support Agile practices—enables independence, creativity, and innovation. </a:t>
            </a:r>
          </a:p>
          <a:p>
            <a:r>
              <a:rPr lang="en-US" sz="2000" dirty="0"/>
              <a:t>It is the foundation that empowers average teams to transform into high-performing Agile teams.</a:t>
            </a:r>
          </a:p>
        </p:txBody>
      </p:sp>
    </p:spTree>
    <p:extLst>
      <p:ext uri="{BB962C8B-B14F-4D97-AF65-F5344CB8AC3E}">
        <p14:creationId xmlns:p14="http://schemas.microsoft.com/office/powerpoint/2010/main" val="306343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FC2C-DC98-4A84-9B63-CFDAC28FF416}"/>
              </a:ext>
            </a:extLst>
          </p:cNvPr>
          <p:cNvSpPr>
            <a:spLocks noGrp="1"/>
          </p:cNvSpPr>
          <p:nvPr>
            <p:ph type="title"/>
          </p:nvPr>
        </p:nvSpPr>
        <p:spPr/>
        <p:txBody>
          <a:bodyPr/>
          <a:lstStyle/>
          <a:p>
            <a:r>
              <a:rPr lang="en-US" dirty="0"/>
              <a:t>Agile Principles</a:t>
            </a:r>
          </a:p>
        </p:txBody>
      </p:sp>
      <p:sp>
        <p:nvSpPr>
          <p:cNvPr id="3" name="Content Placeholder 2">
            <a:extLst>
              <a:ext uri="{FF2B5EF4-FFF2-40B4-BE49-F238E27FC236}">
                <a16:creationId xmlns:a16="http://schemas.microsoft.com/office/drawing/2014/main" id="{B1373201-ABF1-43FE-B076-3194A19EB289}"/>
              </a:ext>
            </a:extLst>
          </p:cNvPr>
          <p:cNvSpPr>
            <a:spLocks noGrp="1"/>
          </p:cNvSpPr>
          <p:nvPr>
            <p:ph idx="1"/>
          </p:nvPr>
        </p:nvSpPr>
        <p:spPr/>
        <p:txBody>
          <a:bodyPr>
            <a:normAutofit/>
          </a:bodyPr>
          <a:lstStyle/>
          <a:p>
            <a:r>
              <a:rPr lang="en-US" sz="2000" dirty="0"/>
              <a:t>Our highest priority is to satisfy the customer through early and continuous delivery of valuable software.</a:t>
            </a:r>
          </a:p>
          <a:p>
            <a:r>
              <a:rPr lang="en-US" sz="2000" dirty="0"/>
              <a:t>Welcome changing requirements, even late in development. Agile processes harness change for the customer’s competitive advantage.</a:t>
            </a:r>
          </a:p>
          <a:p>
            <a:r>
              <a:rPr lang="en-US" sz="2000" dirty="0"/>
              <a:t>Build projects around motivated individuals. Give them the environment and support they need, and trust them to get the job done.</a:t>
            </a:r>
          </a:p>
          <a:p>
            <a:r>
              <a:rPr lang="en-US" sz="2000" dirty="0"/>
              <a:t>Working software is the primary measure of progress.</a:t>
            </a:r>
          </a:p>
          <a:p>
            <a:r>
              <a:rPr lang="en-US" sz="2000" dirty="0"/>
              <a:t>Agile processes promote sustainable development. The sponsors, developers, and users should be able to maintain a constant pace indefinitely.</a:t>
            </a:r>
          </a:p>
          <a:p>
            <a:r>
              <a:rPr lang="en-US" sz="2000" dirty="0"/>
              <a:t>The best architectures, requirements, and designs emerge from self-organizing teams.</a:t>
            </a:r>
          </a:p>
        </p:txBody>
      </p:sp>
    </p:spTree>
    <p:extLst>
      <p:ext uri="{BB962C8B-B14F-4D97-AF65-F5344CB8AC3E}">
        <p14:creationId xmlns:p14="http://schemas.microsoft.com/office/powerpoint/2010/main" val="256475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C9CE-A557-4B8C-B212-BBAB8E4C53FB}"/>
              </a:ext>
            </a:extLst>
          </p:cNvPr>
          <p:cNvSpPr>
            <a:spLocks noGrp="1"/>
          </p:cNvSpPr>
          <p:nvPr>
            <p:ph type="title"/>
          </p:nvPr>
        </p:nvSpPr>
        <p:spPr/>
        <p:txBody>
          <a:bodyPr/>
          <a:lstStyle/>
          <a:p>
            <a:r>
              <a:rPr lang="en-US" dirty="0"/>
              <a:t>Agile Ways of Working</a:t>
            </a:r>
          </a:p>
        </p:txBody>
      </p:sp>
      <p:sp>
        <p:nvSpPr>
          <p:cNvPr id="3" name="Content Placeholder 2">
            <a:extLst>
              <a:ext uri="{FF2B5EF4-FFF2-40B4-BE49-F238E27FC236}">
                <a16:creationId xmlns:a16="http://schemas.microsoft.com/office/drawing/2014/main" id="{A07B1625-6781-458F-B9BC-D3B92C72F3C6}"/>
              </a:ext>
            </a:extLst>
          </p:cNvPr>
          <p:cNvSpPr>
            <a:spLocks noGrp="1"/>
          </p:cNvSpPr>
          <p:nvPr>
            <p:ph idx="1"/>
          </p:nvPr>
        </p:nvSpPr>
        <p:spPr/>
        <p:txBody>
          <a:bodyPr>
            <a:normAutofit/>
          </a:bodyPr>
          <a:lstStyle/>
          <a:p>
            <a:r>
              <a:rPr lang="en-US" sz="2000" dirty="0"/>
              <a:t>As teams start to incorporate Agile—both the mindset and processes—they work in short iterations and focus on the what, how, and why of development work. </a:t>
            </a:r>
          </a:p>
          <a:p>
            <a:r>
              <a:rPr lang="en-US" sz="2000" dirty="0"/>
              <a:t>Each of these elements empowers teams to engage in rapid iteration and focus on a central goal.</a:t>
            </a:r>
          </a:p>
          <a:p>
            <a:r>
              <a:rPr lang="en-US" sz="2000" dirty="0"/>
              <a:t>Incorporating Agile into your projects starts by aligning on the “what, why, and how” and then putting those ideas into practice within your process and workflow. </a:t>
            </a:r>
          </a:p>
          <a:p>
            <a:r>
              <a:rPr lang="en-US" sz="2000" dirty="0"/>
              <a:t>For most teams, this requires pivoting away from the traditional waterfall development model.</a:t>
            </a:r>
          </a:p>
        </p:txBody>
      </p:sp>
    </p:spTree>
    <p:extLst>
      <p:ext uri="{BB962C8B-B14F-4D97-AF65-F5344CB8AC3E}">
        <p14:creationId xmlns:p14="http://schemas.microsoft.com/office/powerpoint/2010/main" val="387671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62EB-5CFF-409B-A68F-A20144E56ED5}"/>
              </a:ext>
            </a:extLst>
          </p:cNvPr>
          <p:cNvSpPr>
            <a:spLocks noGrp="1"/>
          </p:cNvSpPr>
          <p:nvPr>
            <p:ph type="title"/>
          </p:nvPr>
        </p:nvSpPr>
        <p:spPr/>
        <p:txBody>
          <a:bodyPr/>
          <a:lstStyle/>
          <a:p>
            <a:r>
              <a:rPr lang="en-US" dirty="0"/>
              <a:t>Traditional Waterfall Development Model</a:t>
            </a:r>
          </a:p>
        </p:txBody>
      </p:sp>
      <p:sp>
        <p:nvSpPr>
          <p:cNvPr id="3" name="Content Placeholder 2">
            <a:extLst>
              <a:ext uri="{FF2B5EF4-FFF2-40B4-BE49-F238E27FC236}">
                <a16:creationId xmlns:a16="http://schemas.microsoft.com/office/drawing/2014/main" id="{D0C0B1CA-5033-4702-9F01-73376C62DB3D}"/>
              </a:ext>
            </a:extLst>
          </p:cNvPr>
          <p:cNvSpPr>
            <a:spLocks noGrp="1"/>
          </p:cNvSpPr>
          <p:nvPr>
            <p:ph idx="1"/>
          </p:nvPr>
        </p:nvSpPr>
        <p:spPr/>
        <p:txBody>
          <a:bodyPr>
            <a:normAutofit/>
          </a:bodyPr>
          <a:lstStyle/>
          <a:p>
            <a:r>
              <a:rPr lang="en-US" sz="2000" dirty="0"/>
              <a:t>Until recently, many teams and companies used the traditional </a:t>
            </a:r>
            <a:r>
              <a:rPr lang="en-US" sz="2000" b="1" dirty="0"/>
              <a:t>waterfall</a:t>
            </a:r>
            <a:r>
              <a:rPr lang="en-US" sz="2000" dirty="0"/>
              <a:t> approach to develop solutions. This methodology contrasts with the modern Agile approach.</a:t>
            </a:r>
          </a:p>
          <a:p>
            <a:r>
              <a:rPr lang="en-US" sz="2000" dirty="0"/>
              <a:t>The waterfall development approach is to work sequentially from start to finish. Clients typically see results at the end of the project life cycle. </a:t>
            </a:r>
          </a:p>
          <a:p>
            <a:r>
              <a:rPr lang="en-US" sz="2000" dirty="0"/>
              <a:t>If there are errors or defects, the team has to work backward to address and correct them. </a:t>
            </a:r>
          </a:p>
          <a:p>
            <a:r>
              <a:rPr lang="en-US" sz="2000" dirty="0"/>
              <a:t>The development process is divided into five phases:</a:t>
            </a:r>
          </a:p>
          <a:p>
            <a:pPr lvl="1"/>
            <a:r>
              <a:rPr lang="en-US" sz="1600" dirty="0"/>
              <a:t>Requirements</a:t>
            </a:r>
          </a:p>
          <a:p>
            <a:pPr lvl="1"/>
            <a:r>
              <a:rPr lang="en-US" sz="1600" dirty="0"/>
              <a:t>Design</a:t>
            </a:r>
          </a:p>
          <a:p>
            <a:pPr lvl="1"/>
            <a:r>
              <a:rPr lang="en-US" sz="1600" dirty="0"/>
              <a:t>Develop</a:t>
            </a:r>
          </a:p>
          <a:p>
            <a:pPr lvl="1"/>
            <a:r>
              <a:rPr lang="en-US" sz="1600" dirty="0"/>
              <a:t>Test</a:t>
            </a:r>
          </a:p>
          <a:p>
            <a:pPr lvl="1"/>
            <a:r>
              <a:rPr lang="en-US" sz="1600" dirty="0"/>
              <a:t>Deploy</a:t>
            </a:r>
          </a:p>
          <a:p>
            <a:endParaRPr lang="en-US" sz="2000" dirty="0"/>
          </a:p>
        </p:txBody>
      </p:sp>
      <p:pic>
        <p:nvPicPr>
          <p:cNvPr id="5" name="Graphic 4">
            <a:extLst>
              <a:ext uri="{FF2B5EF4-FFF2-40B4-BE49-F238E27FC236}">
                <a16:creationId xmlns:a16="http://schemas.microsoft.com/office/drawing/2014/main" id="{F2AF9612-762B-44AC-95AC-EFF294A7C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8823" y="4882719"/>
            <a:ext cx="7641745" cy="537633"/>
          </a:xfrm>
          <a:prstGeom prst="rect">
            <a:avLst/>
          </a:prstGeom>
        </p:spPr>
      </p:pic>
    </p:spTree>
    <p:extLst>
      <p:ext uri="{BB962C8B-B14F-4D97-AF65-F5344CB8AC3E}">
        <p14:creationId xmlns:p14="http://schemas.microsoft.com/office/powerpoint/2010/main" val="346011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DB7-95E6-4748-81ED-5F38D52A1FA8}"/>
              </a:ext>
            </a:extLst>
          </p:cNvPr>
          <p:cNvSpPr>
            <a:spLocks noGrp="1"/>
          </p:cNvSpPr>
          <p:nvPr>
            <p:ph type="title"/>
          </p:nvPr>
        </p:nvSpPr>
        <p:spPr/>
        <p:txBody>
          <a:bodyPr/>
          <a:lstStyle/>
          <a:p>
            <a:r>
              <a:rPr lang="en-US" dirty="0"/>
              <a:t>Scrum Framework</a:t>
            </a:r>
          </a:p>
        </p:txBody>
      </p:sp>
      <p:sp>
        <p:nvSpPr>
          <p:cNvPr id="3" name="Content Placeholder 2">
            <a:extLst>
              <a:ext uri="{FF2B5EF4-FFF2-40B4-BE49-F238E27FC236}">
                <a16:creationId xmlns:a16="http://schemas.microsoft.com/office/drawing/2014/main" id="{A9651DEE-8769-4797-8258-846C526F974E}"/>
              </a:ext>
            </a:extLst>
          </p:cNvPr>
          <p:cNvSpPr>
            <a:spLocks noGrp="1"/>
          </p:cNvSpPr>
          <p:nvPr>
            <p:ph idx="1"/>
          </p:nvPr>
        </p:nvSpPr>
        <p:spPr/>
        <p:txBody>
          <a:bodyPr>
            <a:normAutofit/>
          </a:bodyPr>
          <a:lstStyle/>
          <a:p>
            <a:r>
              <a:rPr lang="en-US" sz="2000" dirty="0"/>
              <a:t>To support the transition, different frameworks have been developed that align with the Agile mindset, values, and principles. </a:t>
            </a:r>
          </a:p>
          <a:p>
            <a:r>
              <a:rPr lang="en-US" sz="2000" dirty="0"/>
              <a:t>Scrum is one example of a framework that can empower your team to put Agile ways of thinking and working into practice.</a:t>
            </a:r>
          </a:p>
          <a:p>
            <a:r>
              <a:rPr lang="en-US" sz="2000" dirty="0"/>
              <a:t>It unites </a:t>
            </a:r>
            <a:r>
              <a:rPr lang="en-US" sz="2000" b="1" dirty="0"/>
              <a:t>business</a:t>
            </a:r>
            <a:r>
              <a:rPr lang="en-US" sz="2000" dirty="0"/>
              <a:t> and </a:t>
            </a:r>
            <a:r>
              <a:rPr lang="en-US" sz="2000" b="1" dirty="0"/>
              <a:t>development</a:t>
            </a:r>
            <a:r>
              <a:rPr lang="en-US" sz="2000" dirty="0"/>
              <a:t>. </a:t>
            </a:r>
          </a:p>
          <a:p>
            <a:r>
              <a:rPr lang="en-US" sz="2000" dirty="0"/>
              <a:t>It focuses on teams delivering products of the highest value while also being productive and efficient.</a:t>
            </a:r>
          </a:p>
          <a:p>
            <a:r>
              <a:rPr lang="en-US" sz="2000" dirty="0"/>
              <a:t>The business side of the project is typically represented by a Product Owner (PO), who is accountable for maximizing the product's value resulting from the Scrum team’s work. The PO communicates with key stakeholders and is responsible for the product backlog.</a:t>
            </a:r>
          </a:p>
          <a:p>
            <a:r>
              <a:rPr lang="en-US" sz="2000" dirty="0"/>
              <a:t>The development side is represented by the whole development team, with the Scrum Master facilitating Scrum practices and helping the development team monitor and improve their workflow.</a:t>
            </a:r>
          </a:p>
        </p:txBody>
      </p:sp>
    </p:spTree>
    <p:extLst>
      <p:ext uri="{BB962C8B-B14F-4D97-AF65-F5344CB8AC3E}">
        <p14:creationId xmlns:p14="http://schemas.microsoft.com/office/powerpoint/2010/main" val="346273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6D9EC-4511-4773-98FE-527A4D4EB3C7}"/>
              </a:ext>
            </a:extLst>
          </p:cNvPr>
          <p:cNvSpPr>
            <a:spLocks noGrp="1"/>
          </p:cNvSpPr>
          <p:nvPr>
            <p:ph idx="1"/>
          </p:nvPr>
        </p:nvSpPr>
        <p:spPr>
          <a:xfrm>
            <a:off x="838200" y="852256"/>
            <a:ext cx="10515600" cy="5324707"/>
          </a:xfrm>
        </p:spPr>
        <p:txBody>
          <a:bodyPr>
            <a:normAutofit/>
          </a:bodyPr>
          <a:lstStyle/>
          <a:p>
            <a:r>
              <a:rPr lang="en-US" sz="2000" dirty="0"/>
              <a:t>Implementing the Scrum framework means adhering to short, timeboxed iterations called Sprints. </a:t>
            </a:r>
          </a:p>
          <a:p>
            <a:r>
              <a:rPr lang="en-US" sz="2000" dirty="0"/>
              <a:t>Working in Sprints gives teams multiple opportunities to get fast feedback at different levels. </a:t>
            </a:r>
          </a:p>
          <a:p>
            <a:r>
              <a:rPr lang="en-US" sz="2000" dirty="0"/>
              <a:t>During each Sprint, teams participate in multiple events. Daily Scrums—brief check-ins that occur each day—enable team members to assess how successfully they are moving toward the Sprint goal. </a:t>
            </a:r>
          </a:p>
          <a:p>
            <a:r>
              <a:rPr lang="en-US" sz="2000" dirty="0"/>
              <a:t>Other events that occur once per Sprint include:</a:t>
            </a:r>
          </a:p>
          <a:p>
            <a:r>
              <a:rPr lang="en-US" sz="2000" b="1" dirty="0"/>
              <a:t>Sprint Planning</a:t>
            </a:r>
            <a:r>
              <a:rPr lang="en-US" sz="2000" dirty="0"/>
              <a:t>: an event when all team members initiate the Sprint by laying out the work to perform</a:t>
            </a:r>
          </a:p>
          <a:p>
            <a:r>
              <a:rPr lang="en-US" sz="2000" b="1" dirty="0"/>
              <a:t>Sprint Review</a:t>
            </a:r>
            <a:r>
              <a:rPr lang="en-US" sz="2000" dirty="0"/>
              <a:t>: a timeboxed working session when the team and key stakeholders review the outcomes of a Sprint and identify future steps</a:t>
            </a:r>
          </a:p>
          <a:p>
            <a:r>
              <a:rPr lang="en-US" sz="2000" b="1" dirty="0"/>
              <a:t>Sprint Retrospective</a:t>
            </a:r>
            <a:r>
              <a:rPr lang="en-US" sz="2000" dirty="0"/>
              <a:t>: an event when team members discuss what went well, what could be improved, and commit to improvements in the next Sprint</a:t>
            </a:r>
          </a:p>
          <a:p>
            <a:r>
              <a:rPr lang="en-US" sz="2000" dirty="0"/>
              <a:t>Engaging in these events enables your team to communicate openly about your progress, share and discuss feedback, and remain adaptive to changing needs and requirements.</a:t>
            </a:r>
          </a:p>
        </p:txBody>
      </p:sp>
    </p:spTree>
    <p:extLst>
      <p:ext uri="{BB962C8B-B14F-4D97-AF65-F5344CB8AC3E}">
        <p14:creationId xmlns:p14="http://schemas.microsoft.com/office/powerpoint/2010/main" val="138085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955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Source Sans Pro</vt:lpstr>
      <vt:lpstr>Office Theme</vt:lpstr>
      <vt:lpstr>Agile Methodology</vt:lpstr>
      <vt:lpstr>Introduction</vt:lpstr>
      <vt:lpstr>Elements of Agile Development</vt:lpstr>
      <vt:lpstr>The Agile Mindset</vt:lpstr>
      <vt:lpstr>Agile Principles</vt:lpstr>
      <vt:lpstr>Agile Ways of Working</vt:lpstr>
      <vt:lpstr>Traditional Waterfall Development Model</vt:lpstr>
      <vt:lpstr>Scrum Framework</vt:lpstr>
      <vt:lpstr>PowerPoint Presentation</vt:lpstr>
      <vt:lpstr>PowerPoint Presentation</vt:lpstr>
      <vt:lpstr>Three Pillars of 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Ibrat Nawaz</dc:creator>
  <cp:lastModifiedBy>Ibrat Nawaz</cp:lastModifiedBy>
  <cp:revision>1</cp:revision>
  <dcterms:created xsi:type="dcterms:W3CDTF">2021-11-30T05:12:21Z</dcterms:created>
  <dcterms:modified xsi:type="dcterms:W3CDTF">2021-11-30T06:23:16Z</dcterms:modified>
</cp:coreProperties>
</file>