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2" r:id="rId4"/>
    <p:sldId id="261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6" r:id="rId16"/>
    <p:sldId id="275" r:id="rId17"/>
    <p:sldId id="281" r:id="rId18"/>
    <p:sldId id="279" r:id="rId19"/>
    <p:sldId id="278" r:id="rId20"/>
    <p:sldId id="280" r:id="rId21"/>
    <p:sldId id="282" r:id="rId22"/>
    <p:sldId id="258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2" autoAdjust="0"/>
    <p:restoredTop sz="78159" autoAdjust="0"/>
  </p:normalViewPr>
  <p:slideViewPr>
    <p:cSldViewPr snapToGrid="0">
      <p:cViewPr>
        <p:scale>
          <a:sx n="113" d="100"/>
          <a:sy n="113" d="100"/>
        </p:scale>
        <p:origin x="144" y="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9E99A-1EDB-4136-9D5F-9FF7BEE11AF6}" type="datetimeFigureOut">
              <a:rPr lang="en-GB" smtClean="0"/>
              <a:t>31/10/2015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F4BAE-F270-44B3-8016-C34BF7C18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34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F4BAE-F270-44B3-8016-C34BF7C1875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900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</a:t>
            </a:r>
            <a:r>
              <a:rPr lang="en-US" baseline="0" dirty="0" smtClean="0"/>
              <a:t>w demo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F4BAE-F270-44B3-8016-C34BF7C1875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658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demo</a:t>
            </a:r>
            <a:r>
              <a:rPr lang="en-US" baseline="0" dirty="0" smtClean="0"/>
              <a:t> 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F4BAE-F270-44B3-8016-C34BF7C1875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729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F4BAE-F270-44B3-8016-C34BF7C1875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534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Show demo 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F4BAE-F270-44B3-8016-C34BF7C1875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392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F4BAE-F270-44B3-8016-C34BF7C1875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753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demo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F4BAE-F270-44B3-8016-C34BF7C1875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750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demo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F4BAE-F270-44B3-8016-C34BF7C1875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711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F4BAE-F270-44B3-8016-C34BF7C1875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93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88"/>
          <a:stretch/>
        </p:blipFill>
        <p:spPr>
          <a:xfrm>
            <a:off x="23446" y="4906108"/>
            <a:ext cx="12192000" cy="1951892"/>
          </a:xfrm>
          <a:prstGeom prst="rect">
            <a:avLst/>
          </a:prstGeom>
          <a:solidFill>
            <a:schemeClr val="accent4"/>
          </a:solidFill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4579" y="2807506"/>
            <a:ext cx="11855047" cy="1945612"/>
          </a:xfrm>
        </p:spPr>
        <p:txBody>
          <a:bodyPr anchor="ctr"/>
          <a:lstStyle>
            <a:lvl1pPr algn="l">
              <a:defRPr sz="60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&lt;Session Title&gt;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3768" y="5039312"/>
            <a:ext cx="9179169" cy="1710882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4000" b="1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&lt;Speaker name&gt;</a:t>
            </a:r>
          </a:p>
          <a:p>
            <a:r>
              <a:rPr lang="en-US" dirty="0" smtClean="0"/>
              <a:t>&lt;Position&gt;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4029"/>
          <a:stretch/>
        </p:blipFill>
        <p:spPr>
          <a:xfrm>
            <a:off x="0" y="-87925"/>
            <a:ext cx="12192000" cy="2795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9899135" y="6288529"/>
            <a:ext cx="2180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www.ase.bg</a:t>
            </a:r>
            <a:endParaRPr 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937" y="5918645"/>
            <a:ext cx="1177422" cy="78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4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2AF5-C1E0-495B-BCA0-E94FDF7B6CE3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748A-CAF1-4152-B3AB-C49C32F4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5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2AF5-C1E0-495B-BCA0-E94FDF7B6CE3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748A-CAF1-4152-B3AB-C49C32F4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8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2AF5-C1E0-495B-BCA0-E94FDF7B6CE3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7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2AF5-C1E0-495B-BCA0-E94FDF7B6CE3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748A-CAF1-4152-B3AB-C49C32F4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2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2AF5-C1E0-495B-BCA0-E94FDF7B6CE3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748A-CAF1-4152-B3AB-C49C32F4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6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2AF5-C1E0-495B-BCA0-E94FDF7B6CE3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748A-CAF1-4152-B3AB-C49C32F4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2AF5-C1E0-495B-BCA0-E94FDF7B6CE3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748A-CAF1-4152-B3AB-C49C32F4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1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2AF5-C1E0-495B-BCA0-E94FDF7B6CE3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748A-CAF1-4152-B3AB-C49C32F4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9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2AF5-C1E0-495B-BCA0-E94FDF7B6CE3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748A-CAF1-4152-B3AB-C49C32F4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0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2AF5-C1E0-495B-BCA0-E94FDF7B6CE3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748A-CAF1-4152-B3AB-C49C32F4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4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23" y="365125"/>
            <a:ext cx="116259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823" y="1825625"/>
            <a:ext cx="11625943" cy="4213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E2AF5-C1E0-495B-BCA0-E94FDF7B6CE3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748A-CAF1-4152-B3AB-C49C32F4A89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5" b="84840"/>
          <a:stretch/>
        </p:blipFill>
        <p:spPr>
          <a:xfrm>
            <a:off x="0" y="-133169"/>
            <a:ext cx="12192000" cy="5802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18" b="12853"/>
          <a:stretch/>
        </p:blipFill>
        <p:spPr>
          <a:xfrm>
            <a:off x="0" y="6101862"/>
            <a:ext cx="12192000" cy="75613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493935" y="6396434"/>
            <a:ext cx="2661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www.ase.bg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215" y="6141051"/>
            <a:ext cx="925361" cy="61802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78823" y="6356350"/>
            <a:ext cx="3659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#IamSoftEng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01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b="1" kern="120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4400" b="1" kern="120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4000" b="1" kern="120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b="1" kern="120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b="1" kern="120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alaxy.ansible.com/" TargetMode="External"/><Relationship Id="rId4" Type="http://schemas.openxmlformats.org/officeDocument/2006/relationships/hyperlink" Target="http://docs.ansible.com/ansible/" TargetMode="External"/><Relationship Id="rId5" Type="http://schemas.openxmlformats.org/officeDocument/2006/relationships/hyperlink" Target="https://github.com/ansible/ansible" TargetMode="External"/><Relationship Id="rId6" Type="http://schemas.openxmlformats.org/officeDocument/2006/relationships/hyperlink" Target="https://groups.google.com/forum/#!forum/ansible-project" TargetMode="External"/><Relationship Id="rId7" Type="http://schemas.openxmlformats.org/officeDocument/2006/relationships/hyperlink" Target="https://groups.google.com/forum/#!forum/ansible-deve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ratoev/ansible-demos" TargetMode="External"/><Relationship Id="rId4" Type="http://schemas.openxmlformats.org/officeDocument/2006/relationships/hyperlink" Target="https://twitter.com/ibratoev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ivaylo.bratoev@gmail.co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ansible/list_of_all_module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Easy yet powerful automation with </a:t>
            </a:r>
            <a:r>
              <a:rPr lang="en-US" dirty="0" err="1">
                <a:effectLst/>
              </a:rPr>
              <a:t>Ansible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Ivaylo</a:t>
            </a:r>
            <a:r>
              <a:rPr lang="en-US" dirty="0" smtClean="0"/>
              <a:t> </a:t>
            </a:r>
            <a:r>
              <a:rPr lang="en-US" dirty="0" err="1" smtClean="0"/>
              <a:t>Bratoev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001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 smtClean="0"/>
              <a:t>Ansible’s</a:t>
            </a:r>
            <a:r>
              <a:rPr lang="en-US" sz="3600" dirty="0" smtClean="0"/>
              <a:t> language for configuration, deployment and orchestration</a:t>
            </a:r>
          </a:p>
          <a:p>
            <a:r>
              <a:rPr lang="en-US" sz="3600" dirty="0" smtClean="0"/>
              <a:t>YAML based DSL</a:t>
            </a:r>
          </a:p>
          <a:p>
            <a:r>
              <a:rPr lang="en-US" sz="3600" dirty="0" smtClean="0"/>
              <a:t>Simple yet powerful</a:t>
            </a:r>
          </a:p>
          <a:p>
            <a:endParaRPr lang="en-US" sz="3600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 smtClean="0"/>
              <a:t>	              </a:t>
            </a:r>
            <a:r>
              <a:rPr lang="en-US" sz="2800" dirty="0" err="1" smtClean="0"/>
              <a:t>ansible</a:t>
            </a:r>
            <a:r>
              <a:rPr lang="en-US" sz="2800" dirty="0" smtClean="0"/>
              <a:t>-playbook –</a:t>
            </a:r>
            <a:r>
              <a:rPr lang="en-US" sz="2800" dirty="0" err="1" smtClean="0"/>
              <a:t>i</a:t>
            </a:r>
            <a:r>
              <a:rPr lang="en-US" sz="2800" dirty="0" smtClean="0"/>
              <a:t> hosts </a:t>
            </a:r>
            <a:r>
              <a:rPr lang="en-US" sz="2800" dirty="0" err="1" smtClean="0"/>
              <a:t>site.yml</a:t>
            </a:r>
            <a:endParaRPr lang="en-US" sz="2800" dirty="0"/>
          </a:p>
          <a:p>
            <a:pPr marL="0" indent="0">
              <a:buNone/>
            </a:pPr>
            <a:endParaRPr lang="en-GB" sz="3600" dirty="0"/>
          </a:p>
        </p:txBody>
      </p:sp>
      <p:sp>
        <p:nvSpPr>
          <p:cNvPr id="4" name="Down Arrow Callout 3"/>
          <p:cNvSpPr/>
          <p:nvPr/>
        </p:nvSpPr>
        <p:spPr>
          <a:xfrm>
            <a:off x="5192754" y="4080931"/>
            <a:ext cx="1134507" cy="794291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</a:t>
            </a:r>
            <a:endParaRPr lang="en-GB" dirty="0"/>
          </a:p>
        </p:txBody>
      </p:sp>
      <p:sp>
        <p:nvSpPr>
          <p:cNvPr id="5" name="Down Arrow Callout 4"/>
          <p:cNvSpPr/>
          <p:nvPr/>
        </p:nvSpPr>
        <p:spPr>
          <a:xfrm>
            <a:off x="6541750" y="4080931"/>
            <a:ext cx="1134507" cy="794291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playbook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214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 - demo</a:t>
            </a:r>
            <a:endParaRPr lang="en-GB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682683" y="2325157"/>
            <a:ext cx="9137710" cy="19656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name: Example play</a:t>
            </a:r>
            <a:b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hosts: </a:t>
            </a:r>
            <a:r>
              <a:rPr lang="en-US" sz="1800" b="0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ubuntu</a:t>
            </a: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tasks:</a:t>
            </a:r>
            <a:b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- name: Update apt-get cache</a:t>
            </a:r>
            <a:b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apt:</a:t>
            </a:r>
            <a:b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b="0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update_cache</a:t>
            </a: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yes</a:t>
            </a:r>
          </a:p>
          <a:p>
            <a:pPr marL="0" indent="0">
              <a:buNone/>
            </a:pPr>
            <a:endParaRPr lang="en-US" sz="1800" b="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68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{{ variables }}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Express differences between hosts</a:t>
            </a:r>
          </a:p>
          <a:p>
            <a:r>
              <a:rPr lang="en-US" sz="3600" dirty="0" smtClean="0"/>
              <a:t>Allows for reusability</a:t>
            </a:r>
          </a:p>
          <a:p>
            <a:r>
              <a:rPr lang="en-US" sz="3600" dirty="0"/>
              <a:t>Variable names should be letters, numbers, and underscores. Variables should always start with a letter</a:t>
            </a:r>
            <a:r>
              <a:rPr lang="en-US" sz="3600" dirty="0" smtClean="0"/>
              <a:t>. Ex: </a:t>
            </a:r>
            <a:r>
              <a:rPr lang="en-US" sz="3600" dirty="0" err="1" smtClean="0"/>
              <a:t>foo_port</a:t>
            </a:r>
            <a:r>
              <a:rPr lang="en-US" sz="3600" dirty="0" smtClean="0"/>
              <a:t>, foo, </a:t>
            </a:r>
            <a:r>
              <a:rPr lang="en-US" sz="3600" strike="sngStrike" dirty="0" smtClean="0"/>
              <a:t>foo-port</a:t>
            </a:r>
            <a:r>
              <a:rPr lang="en-US" sz="3600" dirty="0" smtClean="0"/>
              <a:t>, </a:t>
            </a:r>
            <a:r>
              <a:rPr lang="en-US" sz="3600" strike="sngStrike" dirty="0" err="1" smtClean="0"/>
              <a:t>foo.port</a:t>
            </a:r>
            <a:endParaRPr lang="en-US" sz="3600" strike="sngStrike" dirty="0" smtClean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839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{{ variables }}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Referenced using Jinja2 templates – {{ </a:t>
            </a:r>
            <a:r>
              <a:rPr lang="en-US" sz="3600" dirty="0" err="1" smtClean="0"/>
              <a:t>var_name</a:t>
            </a:r>
            <a:r>
              <a:rPr lang="en-US" sz="3600" dirty="0"/>
              <a:t> </a:t>
            </a:r>
            <a:r>
              <a:rPr lang="en-US" sz="3600" dirty="0" smtClean="0"/>
              <a:t>}}</a:t>
            </a:r>
          </a:p>
          <a:p>
            <a:r>
              <a:rPr lang="en-US" sz="3600" dirty="0" smtClean="0"/>
              <a:t>YAML Gotcha – if you start a value with ‘{{‘ you should quote it. Ex: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207613" y="3738058"/>
            <a:ext cx="7842317" cy="15881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400" b="1" kern="120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1" kern="120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b="1" kern="120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b="1" kern="120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name: Example play</a:t>
            </a:r>
            <a:b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hosts: </a:t>
            </a:r>
            <a:r>
              <a:rPr lang="en-US" sz="1800" b="0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ubuntu</a:t>
            </a: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tasks:</a:t>
            </a:r>
            <a:b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- name: Install package</a:t>
            </a:r>
            <a:b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apt:</a:t>
            </a:r>
            <a:b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name: </a:t>
            </a:r>
            <a:r>
              <a:rPr lang="en-US" sz="18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sz="1800" b="0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lang="en-US" sz="18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}}"</a:t>
            </a:r>
          </a:p>
        </p:txBody>
      </p:sp>
    </p:spTree>
    <p:extLst>
      <p:ext uri="{BB962C8B-B14F-4D97-AF65-F5344CB8AC3E}">
        <p14:creationId xmlns:p14="http://schemas.microsoft.com/office/powerpoint/2010/main" val="2865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{{ </a:t>
            </a:r>
            <a:r>
              <a:rPr lang="en-US" dirty="0" smtClean="0"/>
              <a:t>variables }} -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Variables can be defined in: </a:t>
            </a:r>
          </a:p>
          <a:p>
            <a:pPr lvl="1"/>
            <a:r>
              <a:rPr lang="en-US" sz="3200" dirty="0" smtClean="0"/>
              <a:t>host facts</a:t>
            </a:r>
          </a:p>
          <a:p>
            <a:pPr lvl="1"/>
            <a:r>
              <a:rPr lang="en-US" sz="3200" dirty="0" smtClean="0"/>
              <a:t>inventory </a:t>
            </a:r>
            <a:r>
              <a:rPr lang="en-US" sz="3200" dirty="0" err="1" smtClean="0"/>
              <a:t>vars</a:t>
            </a:r>
            <a:endParaRPr lang="en-US" sz="3200" dirty="0" smtClean="0"/>
          </a:p>
          <a:p>
            <a:pPr lvl="1"/>
            <a:r>
              <a:rPr lang="en-US" sz="3200" dirty="0" smtClean="0"/>
              <a:t>play </a:t>
            </a:r>
            <a:r>
              <a:rPr lang="en-US" sz="3200" dirty="0" err="1" smtClean="0"/>
              <a:t>vars</a:t>
            </a:r>
            <a:endParaRPr lang="en-US" sz="3200" dirty="0" smtClean="0"/>
          </a:p>
          <a:p>
            <a:pPr lvl="1"/>
            <a:r>
              <a:rPr lang="en-US" sz="3200" dirty="0" err="1" smtClean="0"/>
              <a:t>group_vars</a:t>
            </a:r>
            <a:r>
              <a:rPr lang="en-US" sz="3200" dirty="0" smtClean="0"/>
              <a:t> and </a:t>
            </a:r>
            <a:r>
              <a:rPr lang="en-US" sz="3200" dirty="0" err="1" smtClean="0"/>
              <a:t>host_vars</a:t>
            </a:r>
            <a:endParaRPr lang="en-US" sz="3200" dirty="0" smtClean="0"/>
          </a:p>
          <a:p>
            <a:pPr lvl="1"/>
            <a:r>
              <a:rPr lang="en-US" sz="3200" dirty="0" smtClean="0"/>
              <a:t>registered from tasks</a:t>
            </a:r>
          </a:p>
          <a:p>
            <a:pPr lvl="1"/>
            <a:r>
              <a:rPr lang="en-US" sz="3200" dirty="0" smtClean="0"/>
              <a:t>user prompts</a:t>
            </a:r>
          </a:p>
          <a:p>
            <a:pPr lvl="1"/>
            <a:r>
              <a:rPr lang="en-US" sz="3200" dirty="0" smtClean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14044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Files with variables using the </a:t>
            </a:r>
            <a:r>
              <a:rPr lang="en-US" sz="3600" i="1" dirty="0" smtClean="0"/>
              <a:t>template </a:t>
            </a:r>
            <a:r>
              <a:rPr lang="en-US" sz="3600" dirty="0" smtClean="0"/>
              <a:t>module</a:t>
            </a:r>
          </a:p>
          <a:p>
            <a:r>
              <a:rPr lang="en-US" sz="3600" dirty="0" smtClean="0"/>
              <a:t>Use Jinja2 template system</a:t>
            </a:r>
            <a:endParaRPr lang="en-GB" sz="360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510867" y="3242761"/>
            <a:ext cx="5367866" cy="15881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400" b="1" kern="120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1" kern="120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b="1" kern="120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b="1" kern="120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tasks:</a:t>
            </a:r>
            <a:b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- name: copy </a:t>
            </a:r>
            <a:r>
              <a:rPr lang="en-US" sz="1800" b="0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file</a:t>
            </a:r>
            <a:b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template:</a:t>
            </a:r>
            <a:b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0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my.conf.j2</a:t>
            </a:r>
            <a:b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b="0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/</a:t>
            </a:r>
            <a:r>
              <a:rPr lang="en-US" sz="1800" b="0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/www/</a:t>
            </a:r>
            <a:r>
              <a:rPr lang="en-US" sz="1800" b="0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myservice</a:t>
            </a: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b="0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my.conf</a:t>
            </a: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b="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92668" y="3242761"/>
            <a:ext cx="5359400" cy="15881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400" b="1" kern="120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1" kern="120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b="1" kern="120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b="1" kern="120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my.conf.j2 file:</a:t>
            </a:r>
            <a:b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0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service_vars</a:t>
            </a:r>
            <a:r>
              <a:rPr lang="en-US" sz="18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name: {{ </a:t>
            </a:r>
            <a:r>
              <a:rPr lang="en-US" sz="1800" b="0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service_name</a:t>
            </a:r>
            <a:r>
              <a:rPr lang="en-US" sz="18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b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max_users</a:t>
            </a: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{{ </a:t>
            </a:r>
            <a:r>
              <a:rPr lang="en-US" sz="1800" b="0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max_users</a:t>
            </a:r>
            <a:r>
              <a:rPr lang="en-US" sz="18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b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b="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26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Group tasks, files, templates, handlers and default variables in a single reusable role</a:t>
            </a:r>
          </a:p>
          <a:p>
            <a:r>
              <a:rPr lang="en-US" sz="3600" dirty="0" err="1"/>
              <a:t>Ansible</a:t>
            </a:r>
            <a:r>
              <a:rPr lang="en-US" sz="3600" dirty="0"/>
              <a:t> way for sharing code and behavior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6732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- demo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432779" y="2639906"/>
            <a:ext cx="7018867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400" b="1" kern="120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1" kern="120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b="1" kern="120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b="1" kern="120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site.yml</a:t>
            </a: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- playbook</a:t>
            </a:r>
            <a:b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roles/                    - default roles folder</a:t>
            </a:r>
            <a:b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webserver/             - webserver role</a:t>
            </a:r>
            <a:b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files/</a:t>
            </a:r>
            <a:b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templates/</a:t>
            </a:r>
            <a:b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tasks/</a:t>
            </a:r>
            <a:b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handlers/           </a:t>
            </a:r>
            <a:b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b="0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vars</a:t>
            </a: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defaults/</a:t>
            </a:r>
            <a:b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meta</a:t>
            </a:r>
            <a:r>
              <a:rPr lang="en-US" sz="18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sz="1800" b="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98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Ansible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</a:t>
            </a:r>
            <a:r>
              <a:rPr lang="en-US" sz="3600" dirty="0" smtClean="0"/>
              <a:t>ynamic inventory</a:t>
            </a:r>
          </a:p>
          <a:p>
            <a:r>
              <a:rPr lang="en-US" sz="3600" dirty="0" smtClean="0"/>
              <a:t>Task delegation</a:t>
            </a:r>
          </a:p>
          <a:p>
            <a:r>
              <a:rPr lang="en-US" sz="3600" dirty="0" smtClean="0"/>
              <a:t>Coming in 2.0:</a:t>
            </a:r>
          </a:p>
          <a:p>
            <a:pPr lvl="1"/>
            <a:r>
              <a:rPr lang="en-US" sz="3200" dirty="0" smtClean="0"/>
              <a:t>Blocks – group multiple tasks and error handling</a:t>
            </a:r>
          </a:p>
          <a:p>
            <a:pPr lvl="1"/>
            <a:r>
              <a:rPr lang="en-US" sz="3200" dirty="0" smtClean="0"/>
              <a:t>Strategies – control play execution</a:t>
            </a:r>
          </a:p>
          <a:p>
            <a:r>
              <a:rPr lang="en-US" sz="3600" dirty="0" smtClean="0"/>
              <a:t>Tags – run a specific part of the playbook</a:t>
            </a:r>
          </a:p>
          <a:p>
            <a:r>
              <a:rPr lang="en-US" sz="3600" dirty="0" smtClean="0"/>
              <a:t>Vault – encrypt your secrets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47799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Ansible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ansible.cfg</a:t>
            </a:r>
            <a:r>
              <a:rPr lang="en-US" sz="3600" dirty="0" smtClean="0"/>
              <a:t> </a:t>
            </a:r>
            <a:r>
              <a:rPr lang="en-US" sz="3600" dirty="0"/>
              <a:t>– lots of useful options</a:t>
            </a:r>
          </a:p>
          <a:p>
            <a:r>
              <a:rPr lang="en-US" sz="3600" dirty="0" err="1" smtClean="0">
                <a:hlinkClick r:id="rId3"/>
              </a:rPr>
              <a:t>Ansible</a:t>
            </a:r>
            <a:r>
              <a:rPr lang="en-US" sz="3600" dirty="0" smtClean="0">
                <a:hlinkClick r:id="rId3"/>
              </a:rPr>
              <a:t> </a:t>
            </a:r>
            <a:r>
              <a:rPr lang="en-US" sz="3600" dirty="0">
                <a:hlinkClick r:id="rId3"/>
              </a:rPr>
              <a:t>Galaxy</a:t>
            </a:r>
            <a:r>
              <a:rPr lang="en-US" sz="3600" dirty="0"/>
              <a:t> </a:t>
            </a:r>
            <a:r>
              <a:rPr lang="en-US" sz="3600" dirty="0" smtClean="0"/>
              <a:t>– the place to find and share roles</a:t>
            </a:r>
          </a:p>
          <a:p>
            <a:r>
              <a:rPr lang="en-GB" sz="3600" dirty="0">
                <a:hlinkClick r:id="rId4"/>
              </a:rPr>
              <a:t>http://</a:t>
            </a:r>
            <a:r>
              <a:rPr lang="en-GB" sz="3600" dirty="0" smtClean="0">
                <a:hlinkClick r:id="rId4"/>
              </a:rPr>
              <a:t>docs.ansible.com/ansible/</a:t>
            </a:r>
            <a:r>
              <a:rPr lang="en-GB" sz="3600" dirty="0"/>
              <a:t> </a:t>
            </a:r>
            <a:r>
              <a:rPr lang="en-GB" sz="3600" dirty="0" smtClean="0"/>
              <a:t>- very good docs</a:t>
            </a:r>
            <a:endParaRPr lang="bg-BG" sz="3600" dirty="0" smtClean="0"/>
          </a:p>
          <a:p>
            <a:r>
              <a:rPr lang="en-US" sz="3600" dirty="0" err="1" smtClean="0"/>
              <a:t>Ansible</a:t>
            </a:r>
            <a:r>
              <a:rPr lang="en-US" sz="3600" dirty="0" smtClean="0"/>
              <a:t> Tower – the commercial part of </a:t>
            </a:r>
            <a:r>
              <a:rPr lang="en-US" sz="3600" dirty="0" err="1" smtClean="0"/>
              <a:t>Ansible</a:t>
            </a:r>
            <a:r>
              <a:rPr lang="en-US" sz="3600" dirty="0" smtClean="0"/>
              <a:t>, manage and run </a:t>
            </a:r>
            <a:r>
              <a:rPr lang="en-US" sz="3600" dirty="0" err="1" smtClean="0"/>
              <a:t>Ansible</a:t>
            </a:r>
            <a:r>
              <a:rPr lang="en-US" sz="3600" dirty="0" smtClean="0"/>
              <a:t> automation with great UI</a:t>
            </a:r>
          </a:p>
          <a:p>
            <a:r>
              <a:rPr lang="en-US" sz="3600" dirty="0">
                <a:hlinkClick r:id="rId5"/>
              </a:rPr>
              <a:t>https://</a:t>
            </a:r>
            <a:r>
              <a:rPr lang="en-US" sz="3600" dirty="0" smtClean="0">
                <a:hlinkClick r:id="rId5"/>
              </a:rPr>
              <a:t>github.com/ansible/ansible</a:t>
            </a:r>
            <a:endParaRPr lang="en-US" sz="3600" dirty="0" smtClean="0"/>
          </a:p>
          <a:p>
            <a:r>
              <a:rPr lang="en-US" sz="3600" dirty="0" smtClean="0">
                <a:hlinkClick r:id="rId6"/>
              </a:rPr>
              <a:t>Project</a:t>
            </a:r>
            <a:r>
              <a:rPr lang="en-US" sz="3600" dirty="0" smtClean="0"/>
              <a:t> and </a:t>
            </a:r>
            <a:r>
              <a:rPr lang="en-US" sz="3600" dirty="0" smtClean="0">
                <a:hlinkClick r:id="rId7"/>
              </a:rPr>
              <a:t>devlopmet</a:t>
            </a:r>
            <a:r>
              <a:rPr lang="en-US" sz="3600" dirty="0" smtClean="0"/>
              <a:t> google groups</a:t>
            </a:r>
            <a:endParaRPr lang="en-US" sz="3600" dirty="0" smtClean="0"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0277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am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Sr. Manager, Software Engineering in </a:t>
            </a:r>
            <a:r>
              <a:rPr lang="en-US" sz="3600" dirty="0" err="1" smtClean="0"/>
              <a:t>Telerik</a:t>
            </a:r>
            <a:r>
              <a:rPr lang="en-US" sz="3600" dirty="0" smtClean="0"/>
              <a:t>, a Progress Company</a:t>
            </a:r>
          </a:p>
          <a:p>
            <a:r>
              <a:rPr lang="en-US" sz="3600" dirty="0" smtClean="0"/>
              <a:t>More than 10 years experience in software development and leading agile teams to success</a:t>
            </a:r>
          </a:p>
          <a:p>
            <a:r>
              <a:rPr lang="en-US" sz="3600" dirty="0"/>
              <a:t>L</a:t>
            </a:r>
            <a:r>
              <a:rPr lang="en-US" sz="3600" dirty="0" smtClean="0"/>
              <a:t>eading a </a:t>
            </a:r>
            <a:r>
              <a:rPr lang="en-US" sz="3600" dirty="0" err="1" smtClean="0"/>
              <a:t>DevOps</a:t>
            </a:r>
            <a:r>
              <a:rPr lang="en-US" sz="3600" dirty="0" smtClean="0"/>
              <a:t> team for the last 1.5 years in the </a:t>
            </a:r>
            <a:r>
              <a:rPr lang="en-US" sz="3600" dirty="0" err="1" smtClean="0"/>
              <a:t>Telerik</a:t>
            </a:r>
            <a:r>
              <a:rPr lang="en-US" sz="3600" dirty="0" smtClean="0"/>
              <a:t> Platform SAAS product division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45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use </a:t>
            </a:r>
            <a:r>
              <a:rPr lang="en-US" dirty="0" err="1" smtClean="0"/>
              <a:t>Ansible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err="1" smtClean="0"/>
              <a:t>Devs</a:t>
            </a:r>
            <a:r>
              <a:rPr lang="en-GB" sz="3600" dirty="0" smtClean="0"/>
              <a:t> + Ops contribute in shared git repos:</a:t>
            </a:r>
          </a:p>
          <a:p>
            <a:pPr lvl="1"/>
            <a:r>
              <a:rPr lang="en-GB" sz="3200" dirty="0" smtClean="0"/>
              <a:t>Configuration management:</a:t>
            </a:r>
          </a:p>
          <a:p>
            <a:pPr lvl="2"/>
            <a:r>
              <a:rPr lang="en-GB" sz="2800" dirty="0" smtClean="0"/>
              <a:t>Common roles</a:t>
            </a:r>
          </a:p>
          <a:p>
            <a:pPr lvl="2"/>
            <a:r>
              <a:rPr lang="en-GB" sz="2800" dirty="0"/>
              <a:t>S</a:t>
            </a:r>
            <a:r>
              <a:rPr lang="en-GB" sz="2800" dirty="0" smtClean="0"/>
              <a:t>ervice specific roles</a:t>
            </a:r>
          </a:p>
          <a:p>
            <a:pPr lvl="1"/>
            <a:r>
              <a:rPr lang="en-GB" sz="3200" dirty="0" smtClean="0"/>
              <a:t>Deployment automation</a:t>
            </a:r>
          </a:p>
          <a:p>
            <a:pPr lvl="1"/>
            <a:r>
              <a:rPr lang="en-GB" sz="3200" dirty="0" smtClean="0"/>
              <a:t>VM Provisioning</a:t>
            </a:r>
          </a:p>
          <a:p>
            <a:pPr lvl="1"/>
            <a:r>
              <a:rPr lang="en-GB" sz="3200" dirty="0" smtClean="0"/>
              <a:t>Base images are created with </a:t>
            </a:r>
            <a:r>
              <a:rPr lang="en-GB" sz="3200" dirty="0" err="1" smtClean="0"/>
              <a:t>Ansible</a:t>
            </a:r>
            <a:endParaRPr lang="en-GB" sz="3200" dirty="0" smtClean="0"/>
          </a:p>
          <a:p>
            <a:r>
              <a:rPr lang="en-GB" sz="3600" dirty="0" smtClean="0"/>
              <a:t>Jenkins is used for running </a:t>
            </a:r>
            <a:r>
              <a:rPr lang="en-GB" sz="3600" dirty="0" err="1" smtClean="0"/>
              <a:t>Ansible</a:t>
            </a:r>
            <a:r>
              <a:rPr lang="en-GB" sz="3600" dirty="0" smtClean="0"/>
              <a:t> nightly and </a:t>
            </a:r>
            <a:r>
              <a:rPr lang="en-GB" sz="3600" dirty="0" err="1" smtClean="0"/>
              <a:t>ondemand</a:t>
            </a:r>
            <a:endParaRPr lang="en-GB" sz="3600" dirty="0" smtClean="0"/>
          </a:p>
          <a:p>
            <a:pPr lvl="1"/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8606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hlinkClick r:id="rId2"/>
              </a:rPr>
              <a:t>ivaylo.bratoev@gmail.com</a:t>
            </a:r>
            <a:endParaRPr lang="en-US" sz="3600" dirty="0" smtClean="0"/>
          </a:p>
          <a:p>
            <a:r>
              <a:rPr lang="en-US" sz="3600" dirty="0">
                <a:hlinkClick r:id="rId3"/>
              </a:rPr>
              <a:t>https://</a:t>
            </a:r>
            <a:r>
              <a:rPr lang="en-US" sz="3600" dirty="0" smtClean="0">
                <a:hlinkClick r:id="rId3"/>
              </a:rPr>
              <a:t>github.com/ibratoev/ansible-demos</a:t>
            </a:r>
            <a:r>
              <a:rPr lang="en-US" sz="3600" dirty="0"/>
              <a:t> </a:t>
            </a:r>
            <a:r>
              <a:rPr lang="en-US" sz="3600" dirty="0" smtClean="0"/>
              <a:t>- demos used in the presentation</a:t>
            </a:r>
          </a:p>
          <a:p>
            <a:r>
              <a:rPr lang="en-US" sz="3600" dirty="0">
                <a:hlinkClick r:id="rId4"/>
              </a:rPr>
              <a:t>https://</a:t>
            </a:r>
            <a:r>
              <a:rPr lang="en-US" sz="3600" dirty="0" smtClean="0">
                <a:hlinkClick r:id="rId4"/>
              </a:rPr>
              <a:t>twitter.com/ibratoev</a:t>
            </a:r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We are </a:t>
            </a:r>
            <a:r>
              <a:rPr lang="en-US" sz="3600" dirty="0" smtClean="0"/>
              <a:t>hiring!</a:t>
            </a:r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076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712731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Please fill the survey form to win great prizes!</a:t>
            </a:r>
            <a:endParaRPr lang="en-US" sz="40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199" y="610194"/>
            <a:ext cx="4193177" cy="41931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0006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is an IT automation tool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Infrastructure as code</a:t>
            </a:r>
          </a:p>
          <a:p>
            <a:r>
              <a:rPr lang="en-US" sz="3600" dirty="0" smtClean="0"/>
              <a:t>Machine configuration management</a:t>
            </a:r>
          </a:p>
          <a:p>
            <a:r>
              <a:rPr lang="en-US" sz="3600" dirty="0" smtClean="0"/>
              <a:t>Application deployment</a:t>
            </a:r>
          </a:p>
          <a:p>
            <a:r>
              <a:rPr lang="en-US" sz="3600" dirty="0" smtClean="0"/>
              <a:t>Infrastructure provisioning</a:t>
            </a:r>
          </a:p>
          <a:p>
            <a:r>
              <a:rPr lang="en-US" sz="3600" dirty="0" smtClean="0"/>
              <a:t>Orchestration</a:t>
            </a:r>
          </a:p>
        </p:txBody>
      </p:sp>
      <p:pic>
        <p:nvPicPr>
          <p:cNvPr id="4" name="Picture 5" descr="H:\Dropbox\manuals\buena vista\Ansible-Official-Logo-Bl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708" y="1825625"/>
            <a:ext cx="3400425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29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</a:t>
            </a:r>
            <a:r>
              <a:rPr lang="en-US" sz="3600" dirty="0" smtClean="0"/>
              <a:t>pen source </a:t>
            </a:r>
            <a:r>
              <a:rPr lang="en-US" sz="3600" dirty="0" smtClean="0"/>
              <a:t>with </a:t>
            </a:r>
            <a:r>
              <a:rPr lang="en-US" sz="3600" dirty="0" smtClean="0"/>
              <a:t>active community</a:t>
            </a:r>
          </a:p>
          <a:p>
            <a:r>
              <a:rPr lang="en-US" sz="3600" dirty="0" smtClean="0"/>
              <a:t>Written in Python (mostly)</a:t>
            </a:r>
          </a:p>
          <a:p>
            <a:r>
              <a:rPr lang="en-US" sz="3600" dirty="0" smtClean="0"/>
              <a:t>Recently acquired by </a:t>
            </a:r>
            <a:r>
              <a:rPr lang="en-US" sz="3600" dirty="0" err="1" smtClean="0"/>
              <a:t>RedHat</a:t>
            </a:r>
            <a:endParaRPr lang="en-US" sz="3600" dirty="0" smtClean="0"/>
          </a:p>
          <a:p>
            <a:r>
              <a:rPr lang="en-US" sz="3600" dirty="0" smtClean="0"/>
              <a:t>Used by many top companies: Twitter, Evernote, Verisign, </a:t>
            </a:r>
            <a:r>
              <a:rPr lang="en-US" sz="3600" dirty="0" err="1" smtClean="0"/>
              <a:t>Atlasian</a:t>
            </a:r>
            <a:r>
              <a:rPr lang="en-US" sz="3600" dirty="0" smtClean="0"/>
              <a:t>, </a:t>
            </a:r>
            <a:r>
              <a:rPr lang="en-US" sz="3600" dirty="0" smtClean="0"/>
              <a:t>Harvard </a:t>
            </a:r>
            <a:r>
              <a:rPr lang="en-US" sz="3600" dirty="0" smtClean="0"/>
              <a:t>University, </a:t>
            </a:r>
            <a:r>
              <a:rPr lang="en-US" sz="3600" dirty="0" err="1" smtClean="0"/>
              <a:t>GoPro</a:t>
            </a:r>
            <a:r>
              <a:rPr lang="en-US" sz="3600" dirty="0" smtClean="0"/>
              <a:t>, Verizon, </a:t>
            </a:r>
            <a:r>
              <a:rPr lang="en-US" sz="3600" dirty="0" err="1" smtClean="0"/>
              <a:t>etc</a:t>
            </a:r>
            <a:endParaRPr lang="en-US" sz="3600" dirty="0"/>
          </a:p>
          <a:p>
            <a:r>
              <a:rPr lang="en-US" sz="3600" dirty="0" smtClean="0"/>
              <a:t>Competitors – Puppet, Chef, Salt</a:t>
            </a:r>
          </a:p>
        </p:txBody>
      </p:sp>
    </p:spTree>
    <p:extLst>
      <p:ext uri="{BB962C8B-B14F-4D97-AF65-F5344CB8AC3E}">
        <p14:creationId xmlns:p14="http://schemas.microsoft.com/office/powerpoint/2010/main" val="156873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is agentless</a:t>
            </a:r>
            <a:endParaRPr lang="en-GB" dirty="0"/>
          </a:p>
        </p:txBody>
      </p:sp>
      <p:pic>
        <p:nvPicPr>
          <p:cNvPr id="6" name="Picture 4" descr="C:\Users\Bratoevi\Downloads\ansible agentless (2)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444" y="1727204"/>
            <a:ext cx="6325957" cy="375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2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Controller</a:t>
            </a:r>
          </a:p>
          <a:p>
            <a:pPr lvl="1"/>
            <a:r>
              <a:rPr lang="en-US" sz="2800" dirty="0" smtClean="0"/>
              <a:t>Python 2.6 or 2.7</a:t>
            </a:r>
          </a:p>
          <a:p>
            <a:pPr lvl="1"/>
            <a:r>
              <a:rPr lang="en-US" sz="2800" dirty="0" smtClean="0"/>
              <a:t>Red </a:t>
            </a:r>
            <a:r>
              <a:rPr lang="en-US" sz="2800" dirty="0"/>
              <a:t>Hat, </a:t>
            </a:r>
            <a:r>
              <a:rPr lang="en-US" sz="2800" dirty="0" err="1"/>
              <a:t>Debian</a:t>
            </a:r>
            <a:r>
              <a:rPr lang="en-US" sz="2800" dirty="0"/>
              <a:t>, CentOS, OS X, any of the </a:t>
            </a:r>
            <a:r>
              <a:rPr lang="en-US" sz="2800" dirty="0" smtClean="0"/>
              <a:t>BSDs,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pPr lvl="1"/>
            <a:r>
              <a:rPr lang="en-US" sz="2800" dirty="0" smtClean="0"/>
              <a:t>Windows not supported</a:t>
            </a:r>
          </a:p>
          <a:p>
            <a:pPr lvl="1"/>
            <a:r>
              <a:rPr lang="en-US" sz="2800" dirty="0" err="1" smtClean="0"/>
              <a:t>Ansible</a:t>
            </a:r>
            <a:r>
              <a:rPr lang="en-US" sz="2800" dirty="0" smtClean="0"/>
              <a:t> installation from APT, YUM, </a:t>
            </a:r>
            <a:r>
              <a:rPr lang="en-US" sz="2800" dirty="0" err="1" smtClean="0"/>
              <a:t>pkg</a:t>
            </a:r>
            <a:r>
              <a:rPr lang="en-US" sz="2800" dirty="0" smtClean="0"/>
              <a:t>, PIP, </a:t>
            </a:r>
            <a:r>
              <a:rPr lang="en-US" sz="2800" dirty="0" err="1" smtClean="0"/>
              <a:t>git</a:t>
            </a:r>
            <a:r>
              <a:rPr lang="en-US" sz="2800" dirty="0" smtClean="0"/>
              <a:t> source,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r>
              <a:rPr lang="en-US" sz="3200" dirty="0" smtClean="0"/>
              <a:t>Linux/OSX targets - Python </a:t>
            </a:r>
            <a:r>
              <a:rPr lang="en-US" sz="3200" dirty="0"/>
              <a:t>2.4 (with </a:t>
            </a:r>
            <a:r>
              <a:rPr lang="en-US" sz="3200" dirty="0" smtClean="0"/>
              <a:t>python-</a:t>
            </a:r>
            <a:r>
              <a:rPr lang="en-US" sz="3200" dirty="0" err="1" smtClean="0"/>
              <a:t>simplejson</a:t>
            </a:r>
            <a:r>
              <a:rPr lang="en-US" sz="3200" dirty="0" smtClean="0"/>
              <a:t>) or later</a:t>
            </a:r>
          </a:p>
          <a:p>
            <a:r>
              <a:rPr lang="en-US" sz="3200" dirty="0" smtClean="0"/>
              <a:t>Windows targets – </a:t>
            </a:r>
            <a:r>
              <a:rPr lang="en-US" sz="3200" dirty="0" err="1" smtClean="0"/>
              <a:t>WinRM</a:t>
            </a:r>
            <a:r>
              <a:rPr lang="en-US" sz="3200" dirty="0" smtClean="0"/>
              <a:t> and PowerShell 3.0 or later</a:t>
            </a:r>
          </a:p>
        </p:txBody>
      </p:sp>
    </p:spTree>
    <p:extLst>
      <p:ext uri="{BB962C8B-B14F-4D97-AF65-F5344CB8AC3E}">
        <p14:creationId xmlns:p14="http://schemas.microsoft.com/office/powerpoint/2010/main" val="18547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Modules do the actual </a:t>
            </a:r>
            <a:r>
              <a:rPr lang="en-US" sz="3600" dirty="0" smtClean="0"/>
              <a:t>work</a:t>
            </a:r>
          </a:p>
          <a:p>
            <a:r>
              <a:rPr lang="en-US" sz="3600" dirty="0" smtClean="0"/>
              <a:t>Written mostly in Python/PowerShell</a:t>
            </a:r>
            <a:endParaRPr lang="en-US" sz="3600" dirty="0"/>
          </a:p>
          <a:p>
            <a:r>
              <a:rPr lang="en-US" sz="3600" dirty="0" smtClean="0"/>
              <a:t>Most modules are copied and run on the target machine</a:t>
            </a:r>
          </a:p>
          <a:p>
            <a:r>
              <a:rPr lang="en-US" sz="3600" dirty="0" smtClean="0"/>
              <a:t>Modules are idempotent – make changes to the system only when needed</a:t>
            </a:r>
          </a:p>
          <a:p>
            <a:r>
              <a:rPr lang="en-US" sz="3600" dirty="0">
                <a:hlinkClick r:id="rId2"/>
              </a:rPr>
              <a:t>LOTS of modules (450</a:t>
            </a:r>
            <a:r>
              <a:rPr lang="en-US" sz="3600" dirty="0" smtClean="0">
                <a:hlinkClick r:id="rId2"/>
              </a:rPr>
              <a:t>+)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7649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Ad-hock </a:t>
            </a:r>
            <a:r>
              <a:rPr lang="en-US" dirty="0" smtClean="0"/>
              <a:t>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The simplest way to run a module on target hosts. Example</a:t>
            </a:r>
            <a:r>
              <a:rPr lang="en-US" sz="3600" dirty="0"/>
              <a:t>s</a:t>
            </a:r>
            <a:r>
              <a:rPr lang="en-US" sz="3600" dirty="0" smtClean="0"/>
              <a:t>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r>
              <a:rPr lang="en-US" sz="2800" dirty="0" err="1" smtClean="0"/>
              <a:t>ansible</a:t>
            </a:r>
            <a:r>
              <a:rPr lang="en-US" sz="2800" dirty="0" smtClean="0"/>
              <a:t> localhost -m ping</a:t>
            </a:r>
          </a:p>
          <a:p>
            <a:pPr marL="457200" lvl="1" indent="0">
              <a:buNone/>
            </a:pPr>
            <a:r>
              <a:rPr lang="en-US" sz="2800" dirty="0" err="1" smtClean="0"/>
              <a:t>ansible</a:t>
            </a:r>
            <a:r>
              <a:rPr lang="en-US" sz="2800" dirty="0" smtClean="0"/>
              <a:t> </a:t>
            </a:r>
            <a:r>
              <a:rPr lang="en-US" sz="2800" dirty="0"/>
              <a:t>localhost -</a:t>
            </a:r>
            <a:r>
              <a:rPr lang="en-US" sz="2800" dirty="0" smtClean="0"/>
              <a:t>m copy </a:t>
            </a:r>
            <a:r>
              <a:rPr lang="en-US" sz="2800" dirty="0"/>
              <a:t>-a "</a:t>
            </a:r>
            <a:r>
              <a:rPr lang="en-US" sz="2800" dirty="0" err="1" smtClean="0"/>
              <a:t>src</a:t>
            </a:r>
            <a:r>
              <a:rPr lang="en-US" sz="2800" dirty="0" smtClean="0"/>
              <a:t>=</a:t>
            </a:r>
            <a:r>
              <a:rPr lang="en-US" sz="2800" dirty="0" err="1" smtClean="0"/>
              <a:t>my.conf</a:t>
            </a:r>
            <a:r>
              <a:rPr lang="en-US" sz="2800" dirty="0" smtClean="0"/>
              <a:t> </a:t>
            </a:r>
            <a:r>
              <a:rPr lang="en-US" sz="2800" dirty="0" err="1" smtClean="0"/>
              <a:t>dest</a:t>
            </a:r>
            <a:r>
              <a:rPr lang="en-US" sz="2800" dirty="0" smtClean="0"/>
              <a:t>=/</a:t>
            </a:r>
            <a:r>
              <a:rPr lang="en-US" sz="2800" dirty="0" err="1" smtClean="0"/>
              <a:t>var</a:t>
            </a:r>
            <a:r>
              <a:rPr lang="en-US" sz="2800" dirty="0" smtClean="0"/>
              <a:t>/</a:t>
            </a:r>
            <a:r>
              <a:rPr lang="en-US" sz="2800" dirty="0" err="1" smtClean="0"/>
              <a:t>my.conf</a:t>
            </a:r>
            <a:r>
              <a:rPr lang="en-US" sz="2800" dirty="0" smtClean="0"/>
              <a:t>"</a:t>
            </a:r>
          </a:p>
          <a:p>
            <a:endParaRPr lang="en-US" dirty="0" smtClean="0"/>
          </a:p>
        </p:txBody>
      </p:sp>
      <p:sp>
        <p:nvSpPr>
          <p:cNvPr id="5" name="Down Arrow Callout 4"/>
          <p:cNvSpPr/>
          <p:nvPr/>
        </p:nvSpPr>
        <p:spPr>
          <a:xfrm>
            <a:off x="2277527" y="3141106"/>
            <a:ext cx="914400" cy="914400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arget hosts</a:t>
            </a:r>
            <a:endParaRPr lang="en-GB" dirty="0"/>
          </a:p>
        </p:txBody>
      </p:sp>
      <p:sp>
        <p:nvSpPr>
          <p:cNvPr id="6" name="Down Arrow Callout 5"/>
          <p:cNvSpPr/>
          <p:nvPr/>
        </p:nvSpPr>
        <p:spPr>
          <a:xfrm>
            <a:off x="3794013" y="3141120"/>
            <a:ext cx="914400" cy="914400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name</a:t>
            </a:r>
            <a:endParaRPr lang="en-GB" dirty="0"/>
          </a:p>
        </p:txBody>
      </p:sp>
      <p:sp>
        <p:nvSpPr>
          <p:cNvPr id="7" name="Down Arrow Callout 6"/>
          <p:cNvSpPr/>
          <p:nvPr/>
        </p:nvSpPr>
        <p:spPr>
          <a:xfrm>
            <a:off x="6607117" y="3598306"/>
            <a:ext cx="1269979" cy="914400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arguments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5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</a:t>
            </a:r>
            <a:r>
              <a:rPr lang="en-US" sz="3600" dirty="0" smtClean="0"/>
              <a:t>escribes and groups your hosts</a:t>
            </a:r>
          </a:p>
          <a:p>
            <a:r>
              <a:rPr lang="en-US" sz="3600" dirty="0" smtClean="0"/>
              <a:t>Demo</a:t>
            </a:r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82792" y="3393546"/>
            <a:ext cx="7357542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ubuntu1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ansible_host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=192.168.56.101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ansible_user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=vagrant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ubuntu2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ansible_host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=192.168.56.102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ansible_user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=vagrant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localhost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ansible_connection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=local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ubuntu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ubuntu1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ubuntu2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ight Arrow Callout 5"/>
          <p:cNvSpPr/>
          <p:nvPr/>
        </p:nvSpPr>
        <p:spPr>
          <a:xfrm>
            <a:off x="922867" y="3406248"/>
            <a:ext cx="1109121" cy="719667"/>
          </a:xfrm>
          <a:prstGeom prst="right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hosts</a:t>
            </a:r>
            <a:endParaRPr lang="en-GB" dirty="0"/>
          </a:p>
        </p:txBody>
      </p:sp>
      <p:sp>
        <p:nvSpPr>
          <p:cNvPr id="7" name="Right Arrow Callout 6"/>
          <p:cNvSpPr/>
          <p:nvPr/>
        </p:nvSpPr>
        <p:spPr>
          <a:xfrm>
            <a:off x="838201" y="4546497"/>
            <a:ext cx="1193794" cy="719667"/>
          </a:xfrm>
          <a:prstGeom prst="right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GB" dirty="0"/>
          </a:p>
        </p:txBody>
      </p:sp>
      <p:sp>
        <p:nvSpPr>
          <p:cNvPr id="8" name="Down Arrow Callout 7"/>
          <p:cNvSpPr/>
          <p:nvPr/>
        </p:nvSpPr>
        <p:spPr>
          <a:xfrm>
            <a:off x="6705625" y="2453758"/>
            <a:ext cx="1507066" cy="914400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ost 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67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635</Words>
  <Application>Microsoft Macintosh PowerPoint</Application>
  <PresentationFormat>Widescreen</PresentationFormat>
  <Paragraphs>139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Consolas</vt:lpstr>
      <vt:lpstr>Segoe UI</vt:lpstr>
      <vt:lpstr>Arial</vt:lpstr>
      <vt:lpstr>Office Theme</vt:lpstr>
      <vt:lpstr>Easy yet powerful automation with Ansible </vt:lpstr>
      <vt:lpstr>Who am I</vt:lpstr>
      <vt:lpstr>Ansible is an IT automation tool</vt:lpstr>
      <vt:lpstr>Ansible</vt:lpstr>
      <vt:lpstr>Ansible is agentless</vt:lpstr>
      <vt:lpstr>Requirements</vt:lpstr>
      <vt:lpstr>Ansible Modules</vt:lpstr>
      <vt:lpstr>Ad-hock commands</vt:lpstr>
      <vt:lpstr>Inventory</vt:lpstr>
      <vt:lpstr>Playbooks</vt:lpstr>
      <vt:lpstr>Playbooks - demo</vt:lpstr>
      <vt:lpstr>{{ variables }}</vt:lpstr>
      <vt:lpstr>{{ variables }}</vt:lpstr>
      <vt:lpstr>{{ variables }} - demo</vt:lpstr>
      <vt:lpstr>Templates</vt:lpstr>
      <vt:lpstr>Roles</vt:lpstr>
      <vt:lpstr>Roles - demo</vt:lpstr>
      <vt:lpstr>More Ansible</vt:lpstr>
      <vt:lpstr>More Ansible</vt:lpstr>
      <vt:lpstr>How we use Ansible</vt:lpstr>
      <vt:lpstr>Contact me</vt:lpstr>
      <vt:lpstr>Questions?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Kulov</dc:creator>
  <cp:lastModifiedBy>Ivaylo Bratoev</cp:lastModifiedBy>
  <cp:revision>116</cp:revision>
  <dcterms:created xsi:type="dcterms:W3CDTF">2015-09-15T23:14:53Z</dcterms:created>
  <dcterms:modified xsi:type="dcterms:W3CDTF">2015-10-31T15:30:39Z</dcterms:modified>
</cp:coreProperties>
</file>