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5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1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81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2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28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9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1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8106B1-BE23-446A-9F05-53883455F32A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D71881-3B51-4787-A5B2-23CE1B725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0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70693" y="1405556"/>
            <a:ext cx="9440034" cy="1828801"/>
          </a:xfrm>
        </p:spPr>
        <p:txBody>
          <a:bodyPr>
            <a:noAutofit/>
          </a:bodyPr>
          <a:lstStyle/>
          <a:p>
            <a:r>
              <a:rPr lang="en-US" sz="4000" b="1" dirty="0" err="1">
                <a:effectLst/>
              </a:rPr>
              <a:t>İlişkisel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ve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İlişkisel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Olmayan</a:t>
            </a:r>
            <a:r>
              <a:rPr lang="en-US" sz="4000" b="1" dirty="0">
                <a:effectLst/>
              </a:rPr>
              <a:t> (NoSQL) </a:t>
            </a:r>
            <a:r>
              <a:rPr lang="en-US" sz="4000" b="1" dirty="0" err="1">
                <a:effectLst/>
              </a:rPr>
              <a:t>Veri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Tabanı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Sistemleri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Mimari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Performansının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Yönetim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Bilişim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Sistemleri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Kapsamında</a:t>
            </a:r>
            <a:r>
              <a:rPr lang="en-US" sz="4000" b="1" dirty="0">
                <a:effectLst/>
              </a:rPr>
              <a:t> </a:t>
            </a:r>
            <a:r>
              <a:rPr lang="en-US" sz="4000" b="1" dirty="0" err="1">
                <a:effectLst/>
              </a:rPr>
              <a:t>İncelenmesi</a:t>
            </a:r>
            <a:r>
              <a:rPr lang="en-US" sz="4000" b="1" dirty="0">
                <a:effectLst/>
              </a:rPr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693" y="4361818"/>
            <a:ext cx="9440034" cy="176377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fazlalığını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tutarlılığını</a:t>
            </a:r>
            <a:r>
              <a:rPr lang="en-US" dirty="0"/>
              <a:t> </a:t>
            </a:r>
            <a:r>
              <a:rPr lang="en-US" dirty="0" err="1"/>
              <a:t>koruyan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sistemlerden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ulaşılması</a:t>
            </a:r>
            <a:r>
              <a:rPr lang="en-US" dirty="0"/>
              <a:t>, </a:t>
            </a:r>
            <a:r>
              <a:rPr lang="en-US" dirty="0" err="1"/>
              <a:t>düzenlenmesi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paylaşılması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avantajlar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depoları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modeline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kurgulanmaktadır</a:t>
            </a:r>
            <a:r>
              <a:rPr lang="en-US" dirty="0"/>
              <a:t>. Bu </a:t>
            </a:r>
            <a:r>
              <a:rPr lang="en-US" dirty="0" err="1"/>
              <a:t>çalışmada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tabanlarının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kapsamında</a:t>
            </a:r>
            <a:r>
              <a:rPr lang="en-US" dirty="0"/>
              <a:t> </a:t>
            </a:r>
            <a:r>
              <a:rPr lang="en-US" dirty="0" err="1"/>
              <a:t>öğrenilmesi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niteliklerinin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sunulmuştur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seçilmesi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ölçütlerinin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koyulmasıyla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ölçümleri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tabanlarının</a:t>
            </a:r>
            <a:r>
              <a:rPr lang="en-US" dirty="0"/>
              <a:t> </a:t>
            </a:r>
            <a:r>
              <a:rPr lang="en-US" dirty="0" err="1"/>
              <a:t>avantaj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dezavantajları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oluşturulacak</a:t>
            </a:r>
            <a:r>
              <a:rPr lang="en-US" dirty="0"/>
              <a:t> </a:t>
            </a:r>
            <a:r>
              <a:rPr lang="en-US" dirty="0" err="1"/>
              <a:t>yapının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hale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verilmiştir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tabanlarının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karşılaştırması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</a:t>
            </a:r>
            <a:r>
              <a:rPr lang="en-US" dirty="0" err="1"/>
              <a:t>Çalışmanın</a:t>
            </a:r>
            <a:r>
              <a:rPr lang="en-US" dirty="0"/>
              <a:t> son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tabanları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karşılaştırmalı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incelenerek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öneriler</a:t>
            </a:r>
            <a:r>
              <a:rPr lang="en-US" dirty="0"/>
              <a:t> </a:t>
            </a:r>
            <a:r>
              <a:rPr lang="en-US" dirty="0" err="1"/>
              <a:t>sunulmuştur</a:t>
            </a:r>
            <a:r>
              <a:rPr lang="en-US" dirty="0"/>
              <a:t>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75206" y="139595"/>
            <a:ext cx="280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İbrahım Muhammed 02220224656</a:t>
            </a:r>
          </a:p>
        </p:txBody>
      </p:sp>
    </p:spTree>
    <p:extLst>
      <p:ext uri="{BB962C8B-B14F-4D97-AF65-F5344CB8AC3E}">
        <p14:creationId xmlns:p14="http://schemas.microsoft.com/office/powerpoint/2010/main" val="1465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609600"/>
            <a:ext cx="3285343" cy="598650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Nesne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Yönelimli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Modeli</a:t>
            </a:r>
            <a:r>
              <a:rPr lang="en-US" b="1" dirty="0">
                <a:effectLst/>
              </a:rPr>
              <a:t> </a:t>
            </a:r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Tanım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Nesne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yönelimli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programlamaya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dayanan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sonraları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ortaya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çıkmış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başarısını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kanıtlamıştır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Özellikleri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Nesneleri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aralarındaki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eder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Kapsülleme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kalıtım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polimorfizm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gibi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kavramları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uygundur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modüler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geliştirilebilir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Kod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tekrarını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azaltır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Dezavantajları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İlişkisel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modellerinden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yaygın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olarak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kullanılır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701095"/>
            <a:ext cx="4515480" cy="2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0933" y="609600"/>
            <a:ext cx="3835758" cy="654728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Nesne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İlişkisel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Modeli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Özeti</a:t>
            </a:r>
            <a:endParaRPr lang="en-US" b="1" dirty="0">
              <a:effectLst/>
            </a:endParaRPr>
          </a:p>
          <a:p>
            <a:r>
              <a:rPr lang="en-US" b="1" dirty="0" err="1">
                <a:effectLst/>
              </a:rPr>
              <a:t>Tanım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İlişkisel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tabanlarının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işlevselliğine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nesne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yönelimli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özelliklerin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eklendiği</a:t>
            </a:r>
            <a:r>
              <a:rPr lang="en-US" dirty="0">
                <a:effectLst/>
              </a:rPr>
              <a:t> model</a:t>
            </a:r>
          </a:p>
          <a:p>
            <a:r>
              <a:rPr lang="en-US" dirty="0">
                <a:effectLst/>
              </a:rPr>
              <a:t>1997'de Oracle8 </a:t>
            </a:r>
            <a:r>
              <a:rPr lang="en-US" dirty="0" err="1">
                <a:effectLst/>
              </a:rPr>
              <a:t>ile</a:t>
            </a:r>
            <a:r>
              <a:rPr lang="en-US" dirty="0">
                <a:effectLst/>
              </a:rPr>
              <a:t> ilk </a:t>
            </a:r>
            <a:r>
              <a:rPr lang="en-US" dirty="0" err="1">
                <a:effectLst/>
              </a:rPr>
              <a:t>kez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piyasaya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sunuldu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Özellikleri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Nesneleri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aralarındaki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eder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Kapsülleme</a:t>
            </a:r>
            <a:r>
              <a:rPr lang="en-US" dirty="0">
                <a:effectLst/>
              </a:rPr>
              <a:t>, </a:t>
            </a:r>
            <a:r>
              <a:rPr lang="en-US" dirty="0" err="1">
                <a:effectLst/>
              </a:rPr>
              <a:t>kalıtım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polimorfizm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gibi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kavramları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İlişkisel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basitliğini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nesne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yönelimli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esnekliğini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birleştirir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uygundur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Geliştirilmesi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bakımı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kolaydır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Kod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tekrarını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azaltır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Dezavantajları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İlişkisel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modellerinden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yaygın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olarak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kullanılır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37" y="2399890"/>
            <a:ext cx="5634432" cy="296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Tabanı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Tasarımı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Gerçek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dünyayı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gereksinim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beklentiler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çerçevesinde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modelleme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aktarma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Kullanıcı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gereksinimlerini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belirleme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gruplarını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tiplerini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depolanma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yapılarını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tanımlama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Tabanı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Şeması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Gerçek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dünyanın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tabanındaki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sayısal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Kullanıcı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bilgisayar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tarafından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anlaşılabilecek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şekilde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tanımlama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İki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düzeyde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tanımlanır</a:t>
            </a:r>
            <a:r>
              <a:rPr lang="en-US" dirty="0">
                <a:effectLst/>
              </a:rPr>
              <a:t>:</a:t>
            </a:r>
          </a:p>
          <a:p>
            <a:pPr lvl="1"/>
            <a:r>
              <a:rPr lang="en-US" dirty="0" err="1">
                <a:effectLst/>
              </a:rPr>
              <a:t>Kavramsal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şema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kullanıcı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düzeyi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 err="1">
                <a:effectLst/>
              </a:rPr>
              <a:t>Fiziksel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şema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bilgisayar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düzeyi</a:t>
            </a:r>
            <a:r>
              <a:rPr lang="en-US" dirty="0">
                <a:effectLst/>
              </a:rPr>
              <a:t>)</a:t>
            </a:r>
          </a:p>
          <a:p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Modelleri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Kavramsal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fiziksel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farklı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kullanılır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Çeşitli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geliştirilmiştir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94" y="2453110"/>
            <a:ext cx="3236632" cy="39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•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322774"/>
            <a:ext cx="4395052" cy="289411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>
                <a:effectLst/>
              </a:rPr>
              <a:t>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yaygın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kullanılan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tabanı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sistemlerinden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biridir</a:t>
            </a:r>
            <a:r>
              <a:rPr lang="en-US" b="1" dirty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Satır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sütunlardan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tablolardan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oluşur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Tablolar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birbiriyle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ilişkilidir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tablodan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oluşur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Büyük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dosyalarından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oluşur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ACID </a:t>
            </a:r>
            <a:r>
              <a:rPr lang="en-US" dirty="0" err="1">
                <a:effectLst/>
              </a:rPr>
              <a:t>özelliklerine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sahiptir</a:t>
            </a:r>
            <a:r>
              <a:rPr lang="en-US" dirty="0">
                <a:effectLst/>
              </a:rPr>
              <a:t>:</a:t>
            </a:r>
          </a:p>
          <a:p>
            <a:pPr lvl="1"/>
            <a:r>
              <a:rPr lang="en-US" dirty="0" err="1">
                <a:effectLst/>
              </a:rPr>
              <a:t>Bölünmezlik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Tutarlılık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İzolasyon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Dayanıklılık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919343" y="1094825"/>
            <a:ext cx="473771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E3E3E3"/>
                </a:solidFill>
                <a:latin typeface="Google Sans"/>
              </a:rPr>
              <a:t>İlişkisel</a:t>
            </a:r>
            <a:r>
              <a:rPr lang="en-US" sz="1400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400" b="1" dirty="0" err="1">
                <a:solidFill>
                  <a:srgbClr val="E3E3E3"/>
                </a:solidFill>
                <a:latin typeface="Google Sans"/>
              </a:rPr>
              <a:t>Olmayan</a:t>
            </a:r>
            <a:r>
              <a:rPr lang="en-US" sz="1400" b="1" dirty="0">
                <a:solidFill>
                  <a:srgbClr val="E3E3E3"/>
                </a:solidFill>
                <a:latin typeface="Google Sans"/>
              </a:rPr>
              <a:t> (NoSQL) </a:t>
            </a:r>
            <a:r>
              <a:rPr lang="en-US" sz="1400" b="1" dirty="0" err="1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sz="1400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400" b="1" dirty="0" err="1">
                <a:solidFill>
                  <a:srgbClr val="E3E3E3"/>
                </a:solidFill>
                <a:latin typeface="Google Sans"/>
              </a:rPr>
              <a:t>Tabanı</a:t>
            </a:r>
            <a:r>
              <a:rPr lang="en-US" sz="1400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400" b="1" dirty="0" err="1" smtClean="0">
                <a:solidFill>
                  <a:srgbClr val="E3E3E3"/>
                </a:solidFill>
                <a:latin typeface="Google Sans"/>
              </a:rPr>
              <a:t>Sistemleri</a:t>
            </a:r>
            <a:endParaRPr lang="en-US" sz="14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Yatay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olarak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ölçeklendirilebilir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Büyük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kümeleri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için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idealdir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Sorunlara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ilişkin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en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iyi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çözümdür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3E3E3"/>
                </a:solidFill>
                <a:latin typeface="Google Sans"/>
              </a:rPr>
              <a:t>Twitter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ve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Facebook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gibi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platformlarda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kullanılır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Hız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ve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yatay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büyüme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sağlar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.</a:t>
            </a: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latin typeface="Google Sans"/>
              </a:rPr>
              <a:t>ACID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yerine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BASE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özelliklerine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sahiptir</a:t>
            </a:r>
            <a:r>
              <a:rPr lang="en-US" dirty="0" smtClean="0">
                <a:solidFill>
                  <a:srgbClr val="E3E3E3"/>
                </a:solidFill>
                <a:latin typeface="Google Sans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3E3E3"/>
                </a:solidFill>
                <a:latin typeface="Google Sans"/>
              </a:rPr>
              <a:t>Kolay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 smtClean="0">
                <a:solidFill>
                  <a:srgbClr val="E3E3E3"/>
                </a:solidFill>
                <a:latin typeface="Google Sans"/>
              </a:rPr>
              <a:t>ulaşılabilirlik</a:t>
            </a:r>
            <a:endParaRPr lang="en-US" dirty="0" smtClean="0">
              <a:solidFill>
                <a:srgbClr val="E3E3E3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3E3E3"/>
                </a:solidFill>
                <a:latin typeface="Google Sans"/>
              </a:rPr>
              <a:t>Esnek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smtClean="0">
                <a:solidFill>
                  <a:srgbClr val="E3E3E3"/>
                </a:solidFill>
                <a:latin typeface="Google Sans"/>
              </a:rPr>
              <a:t>durum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3E3E3"/>
                </a:solidFill>
                <a:latin typeface="Google Sans"/>
              </a:rPr>
              <a:t>Eninde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sonunda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 smtClean="0">
                <a:solidFill>
                  <a:srgbClr val="E3E3E3"/>
                </a:solidFill>
                <a:latin typeface="Google Sans"/>
              </a:rPr>
              <a:t>tutarlılık</a:t>
            </a:r>
            <a:endParaRPr lang="en-US" dirty="0" smtClean="0">
              <a:solidFill>
                <a:srgbClr val="E3E3E3"/>
              </a:solidFill>
              <a:latin typeface="Google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latin typeface="Google Sans"/>
            </a:endParaRPr>
          </a:p>
          <a:p>
            <a:r>
              <a:rPr lang="en-US" b="1" dirty="0">
                <a:solidFill>
                  <a:srgbClr val="E3E3E3"/>
                </a:solidFill>
                <a:latin typeface="Google Sans"/>
              </a:rPr>
              <a:t>NoSQL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tabanları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yeni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bir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gelişmedir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.</a:t>
            </a:r>
            <a:endParaRPr lang="en-US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latin typeface="Google Sans"/>
              </a:rPr>
              <a:t>E-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ticaret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,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arama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motorları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ve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sosyal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ağlar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gibi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alanlarda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kullanılır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3E3E3"/>
                </a:solidFill>
                <a:latin typeface="Google Sans"/>
              </a:rPr>
              <a:t>Birçok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kayıt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saklama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teknolojisi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NoSQL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olarak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sınıflandırılır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.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48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05861" y="307759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nn-NO" dirty="0"/>
              <a:t>Veri Tabanı Mimarilerinin Performans Karşılaştırmaları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1732449"/>
            <a:ext cx="10937894" cy="43753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effectLst/>
              </a:rPr>
              <a:t>Amaç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MySQL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MongoDB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sistemlerinin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performans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yatay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ölçeklenebilirlik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karşılaştırması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Yöntem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sunucu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özellikleri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belirlendi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şemaları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oluşturuldu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Sorgular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belirlendi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ayarları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yapıldı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Ölçümler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ölçüm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metrikleri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belirlendi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Performans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analizi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yapıldı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Tabanı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Şemaları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MySQL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MongoDB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ayrı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tasarlandı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Şemalar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müzik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önerisi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uygulaması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modellendi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Normalizasyon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değerlendirmesi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yapıldı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/>
              <a:t>Veri Tabanı Mimarilerinin Performans Karşılaştırmaları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Sonuçlar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Çalışmada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edilen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bulgular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sunulan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raporda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detaylı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şekilde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analiz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edilmiştir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Her </a:t>
            </a:r>
            <a:r>
              <a:rPr lang="en-US" dirty="0" err="1">
                <a:effectLst/>
              </a:rPr>
              <a:t>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performans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yatay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ölçeklenebilirlik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testleri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yapılmış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sonuçlar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karşılaştırılmıştır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Elde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edilen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bulgular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hangi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olduğunu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belirlemeye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yardımcı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olacaktır</a:t>
            </a:r>
            <a:r>
              <a:rPr lang="en-US" dirty="0">
                <a:effectLst/>
              </a:rPr>
              <a:t>.</a:t>
            </a:r>
          </a:p>
          <a:p>
            <a:r>
              <a:rPr lang="en-US" b="1" dirty="0" err="1">
                <a:effectLst/>
              </a:rPr>
              <a:t>Ek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Bilgiler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Çalışmada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kullanılan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kümesi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test </a:t>
            </a:r>
            <a:r>
              <a:rPr lang="en-US" dirty="0" err="1">
                <a:effectLst/>
              </a:rPr>
              <a:t>senaryoları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raporda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detaylı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şekilde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sunulmuştur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Performans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ölçümleri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çeşitli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araçlar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kullanılmıştır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Elde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edilen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bulgular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literatürdeki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diğer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çalışmalarla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karşılaştırılmıştır</a:t>
            </a:r>
            <a:r>
              <a:rPr lang="en-US" dirty="0">
                <a:effectLst/>
              </a:rPr>
              <a:t>.</a:t>
            </a:r>
          </a:p>
          <a:p>
            <a:r>
              <a:rPr lang="en-US" b="1" dirty="0" err="1">
                <a:effectLst/>
              </a:rPr>
              <a:t>Sonuç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MySQL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MongoDB, her </a:t>
            </a:r>
            <a:r>
              <a:rPr lang="en-US" dirty="0" err="1">
                <a:effectLst/>
              </a:rPr>
              <a:t>ikisi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güçlü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popüler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sistemleridir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Hangi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olduğu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uygulamanın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özel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gereksinimlerine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bağlıdır</a:t>
            </a:r>
            <a:r>
              <a:rPr lang="en-US" dirty="0">
                <a:effectLst/>
              </a:rPr>
              <a:t>. Bu </a:t>
            </a:r>
            <a:r>
              <a:rPr lang="en-US" dirty="0" err="1">
                <a:effectLst/>
              </a:rPr>
              <a:t>çalışma</a:t>
            </a:r>
            <a:r>
              <a:rPr lang="en-US" dirty="0">
                <a:effectLst/>
              </a:rPr>
              <a:t>, MySQL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MongoDB'nin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performans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yatay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ölçeklenebilirlik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karşılaştırması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sunarak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uygulama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geliştiricilerinin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seçimi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konusunda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bilinçli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vermelerine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yardımcı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olmayı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amaçlamaktadır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İçerik</a:t>
            </a:r>
            <a:endParaRPr lang="en-US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52263"/>
              </p:ext>
            </p:extLst>
          </p:nvPr>
        </p:nvGraphicFramePr>
        <p:xfrm>
          <a:off x="913794" y="1890946"/>
          <a:ext cx="10354282" cy="28256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76288">
                  <a:extLst>
                    <a:ext uri="{9D8B030D-6E8A-4147-A177-3AD203B41FA5}">
                      <a16:colId xmlns:a16="http://schemas.microsoft.com/office/drawing/2014/main" val="1476101876"/>
                    </a:ext>
                  </a:extLst>
                </a:gridCol>
                <a:gridCol w="5177994">
                  <a:extLst>
                    <a:ext uri="{9D8B030D-6E8A-4147-A177-3AD203B41FA5}">
                      <a16:colId xmlns:a16="http://schemas.microsoft.com/office/drawing/2014/main" val="3978621669"/>
                    </a:ext>
                  </a:extLst>
                </a:gridCol>
              </a:tblGrid>
              <a:tr h="491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Giriş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Bilişim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Sistemleri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Yönetimi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32857"/>
                  </a:ext>
                </a:extLst>
              </a:tr>
              <a:tr h="491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Veri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Tabanı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Yönetim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Veri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Tabanı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Tasarımı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35795"/>
                  </a:ext>
                </a:extLst>
              </a:tr>
              <a:tr h="859988">
                <a:tc>
                  <a:txBody>
                    <a:bodyPr/>
                    <a:lstStyle/>
                    <a:p>
                      <a:pPr algn="ctr"/>
                      <a:r>
                        <a:rPr lang="nn-NO" dirty="0" smtClean="0"/>
                        <a:t>• Veri Tabanı Mimarilerinin Performans Karşılaştırmaları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İlişkisel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İlişkisel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olmayan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Tabanı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Sistemleri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61801"/>
                  </a:ext>
                </a:extLst>
              </a:tr>
              <a:tr h="4914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Sonuç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Değerlendirme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33976"/>
                  </a:ext>
                </a:extLst>
              </a:tr>
              <a:tr h="491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8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</a:t>
            </a:r>
            <a:r>
              <a:rPr lang="tr-TR" dirty="0" smtClean="0"/>
              <a:t>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2060923"/>
            <a:ext cx="10353762" cy="4058751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Bilgisayar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iletişim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teknolojilerinin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gelişmesi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bilgiye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erişimi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işlenmesini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hızlandırıyor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İlişkisel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olmayan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yönetim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sistemleri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bilgiyi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depolamak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yönetmek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farklı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çözümler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sunuyor</a:t>
            </a:r>
            <a:r>
              <a:rPr lang="en-US" dirty="0">
                <a:effectLst/>
              </a:rPr>
              <a:t>. Bu </a:t>
            </a:r>
            <a:r>
              <a:rPr lang="en-US" dirty="0" err="1">
                <a:effectLst/>
              </a:rPr>
              <a:t>çalışmada</a:t>
            </a:r>
            <a:r>
              <a:rPr lang="en-US" dirty="0">
                <a:effectLst/>
              </a:rPr>
              <a:t>, her </a:t>
            </a:r>
            <a:r>
              <a:rPr lang="en-US" dirty="0" err="1">
                <a:effectLst/>
              </a:rPr>
              <a:t>iki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mimari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performansı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karşılaştırılarak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bilişim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çözüm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belirleniyor</a:t>
            </a:r>
            <a:r>
              <a:rPr lang="en-US" dirty="0" smtClean="0">
                <a:effectLst/>
              </a:rPr>
              <a:t>.</a:t>
            </a:r>
          </a:p>
          <a:p>
            <a:pPr algn="ctr"/>
            <a:endParaRPr lang="en-US" dirty="0">
              <a:effectLst/>
            </a:endParaRPr>
          </a:p>
          <a:p>
            <a:pPr algn="ctr"/>
            <a:r>
              <a:rPr lang="en-US" dirty="0" err="1">
                <a:effectLst/>
              </a:rPr>
              <a:t>Karşılaştırmada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tabanlarının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tutarlılık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yapılandırılmış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ideal </a:t>
            </a:r>
            <a:r>
              <a:rPr lang="en-US" dirty="0" err="1">
                <a:effectLst/>
              </a:rPr>
              <a:t>olduğu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ilişkisel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olmayan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tabanlarının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ölçeklenebilirlik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olduğu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sonucuna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varılmıştır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423" y="1580050"/>
            <a:ext cx="5877622" cy="1996171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Bilişim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Sisteminin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İşleyişi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sz="1200" b="1" dirty="0" err="1">
                <a:effectLst/>
              </a:rPr>
              <a:t>Girdi</a:t>
            </a:r>
            <a:r>
              <a:rPr lang="en-US" sz="1200" b="1" dirty="0">
                <a:effectLst/>
              </a:rPr>
              <a:t>:</a:t>
            </a:r>
            <a:r>
              <a:rPr lang="en-US" sz="1200" dirty="0">
                <a:effectLst/>
              </a:rPr>
              <a:t> </a:t>
            </a:r>
            <a:r>
              <a:rPr lang="en-US" sz="1200" dirty="0" err="1">
                <a:effectLst/>
              </a:rPr>
              <a:t>Organizasyonun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içinden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veya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dışından</a:t>
            </a:r>
            <a:r>
              <a:rPr lang="en-US" sz="1200" dirty="0">
                <a:effectLst/>
              </a:rPr>
              <a:t> ham </a:t>
            </a:r>
            <a:r>
              <a:rPr lang="en-US" sz="1200" dirty="0" err="1">
                <a:effectLst/>
              </a:rPr>
              <a:t>veri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toplama</a:t>
            </a:r>
            <a:endParaRPr lang="en-US" sz="1200" dirty="0">
              <a:effectLst/>
            </a:endParaRPr>
          </a:p>
          <a:p>
            <a:r>
              <a:rPr lang="en-US" sz="1200" b="1" dirty="0" err="1">
                <a:effectLst/>
              </a:rPr>
              <a:t>İşlem</a:t>
            </a:r>
            <a:r>
              <a:rPr lang="en-US" sz="1200" b="1" dirty="0">
                <a:effectLst/>
              </a:rPr>
              <a:t>:</a:t>
            </a:r>
            <a:r>
              <a:rPr lang="en-US" sz="1200" dirty="0">
                <a:effectLst/>
              </a:rPr>
              <a:t> Ham </a:t>
            </a:r>
            <a:r>
              <a:rPr lang="en-US" sz="1200" dirty="0" err="1">
                <a:effectLst/>
              </a:rPr>
              <a:t>veriyi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anlamlı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bilgiye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dönüştürme</a:t>
            </a:r>
            <a:endParaRPr lang="en-US" sz="1200" dirty="0">
              <a:effectLst/>
            </a:endParaRPr>
          </a:p>
          <a:p>
            <a:r>
              <a:rPr lang="en-US" sz="1200" b="1" dirty="0" err="1">
                <a:effectLst/>
              </a:rPr>
              <a:t>Çıktı</a:t>
            </a:r>
            <a:r>
              <a:rPr lang="en-US" sz="1200" b="1" dirty="0">
                <a:effectLst/>
              </a:rPr>
              <a:t>:</a:t>
            </a:r>
            <a:r>
              <a:rPr lang="en-US" sz="1200" dirty="0">
                <a:effectLst/>
              </a:rPr>
              <a:t> </a:t>
            </a:r>
            <a:r>
              <a:rPr lang="en-US" sz="1200" dirty="0" err="1">
                <a:effectLst/>
              </a:rPr>
              <a:t>İşlenmiş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bilgiyi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insanlara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veya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kullanılacak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olan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aktivitelere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aktarma</a:t>
            </a:r>
            <a:endParaRPr lang="en-US" sz="1200" dirty="0">
              <a:effectLst/>
            </a:endParaRPr>
          </a:p>
          <a:p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6188925" y="1580050"/>
            <a:ext cx="507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Bilişim</a:t>
            </a:r>
            <a:r>
              <a:rPr lang="en-US" b="1" dirty="0"/>
              <a:t> </a:t>
            </a:r>
            <a:r>
              <a:rPr lang="en-US" b="1" dirty="0" err="1"/>
              <a:t>Sistemlerinin</a:t>
            </a:r>
            <a:r>
              <a:rPr lang="en-US" b="1" dirty="0"/>
              <a:t> </a:t>
            </a:r>
            <a:r>
              <a:rPr lang="en-US" b="1" dirty="0" err="1"/>
              <a:t>Önemi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Karar</a:t>
            </a:r>
            <a:r>
              <a:rPr lang="en-US" sz="1200" dirty="0"/>
              <a:t> </a:t>
            </a:r>
            <a:r>
              <a:rPr lang="en-US" sz="1200" dirty="0" err="1"/>
              <a:t>verme</a:t>
            </a:r>
            <a:r>
              <a:rPr lang="en-US" sz="1200" dirty="0"/>
              <a:t> </a:t>
            </a:r>
            <a:r>
              <a:rPr lang="en-US" sz="1200" dirty="0" err="1"/>
              <a:t>sürecini</a:t>
            </a:r>
            <a:r>
              <a:rPr lang="en-US" sz="1200" dirty="0"/>
              <a:t> </a:t>
            </a:r>
            <a:r>
              <a:rPr lang="en-US" sz="1200" dirty="0" err="1" smtClean="0"/>
              <a:t>hızlandırır</a:t>
            </a:r>
            <a:endParaRPr lang="en-US" sz="1200" dirty="0" smtClean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İşletmelerin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çalışmasını</a:t>
            </a:r>
            <a:r>
              <a:rPr lang="en-US" sz="1200" dirty="0"/>
              <a:t> </a:t>
            </a:r>
            <a:r>
              <a:rPr lang="en-US" sz="1200" dirty="0" err="1" smtClean="0"/>
              <a:t>sağlar</a:t>
            </a:r>
            <a:endParaRPr lang="en-US" sz="1200" dirty="0" smtClean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Yönetsel</a:t>
            </a:r>
            <a:r>
              <a:rPr lang="en-US" sz="1200" dirty="0"/>
              <a:t> </a:t>
            </a:r>
            <a:r>
              <a:rPr lang="en-US" sz="1200" dirty="0" err="1"/>
              <a:t>çözümler</a:t>
            </a:r>
            <a:r>
              <a:rPr lang="en-US" sz="1200" dirty="0"/>
              <a:t> </a:t>
            </a:r>
            <a:r>
              <a:rPr lang="en-US" sz="1200" dirty="0" err="1"/>
              <a:t>sunar</a:t>
            </a:r>
            <a:endParaRPr lang="en-US" sz="1200" dirty="0"/>
          </a:p>
        </p:txBody>
      </p:sp>
      <p:sp>
        <p:nvSpPr>
          <p:cNvPr id="5" name="Dikdörtgen 4"/>
          <p:cNvSpPr/>
          <p:nvPr/>
        </p:nvSpPr>
        <p:spPr>
          <a:xfrm>
            <a:off x="913795" y="386770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E3E3E3"/>
                </a:solidFill>
                <a:latin typeface="Google Sans"/>
              </a:rPr>
              <a:t>Bilişim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Sistemlerini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Etkin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Kullanmak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İçin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:</a:t>
            </a:r>
            <a:endParaRPr lang="en-US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Organizasyona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hakim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olmak</a:t>
            </a:r>
            <a:endParaRPr lang="en-US" sz="1200" dirty="0" smtClean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Yönetime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hakim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olmak</a:t>
            </a:r>
            <a:endParaRPr lang="en-US" sz="1200" dirty="0" smtClean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Teknolojiye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hakim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olmak</a:t>
            </a:r>
            <a:endParaRPr lang="en-US" sz="1200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15" y="3867704"/>
            <a:ext cx="2789278" cy="23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7049" y="1419741"/>
            <a:ext cx="5487005" cy="2022805"/>
          </a:xfrm>
        </p:spPr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Tanım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sz="1500" dirty="0" err="1">
                <a:effectLst/>
              </a:rPr>
              <a:t>Kullanım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amacına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uygun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düzenlenmiş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veriler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topluluğu</a:t>
            </a:r>
            <a:endParaRPr lang="en-US" sz="1500" dirty="0">
              <a:effectLst/>
            </a:endParaRPr>
          </a:p>
          <a:p>
            <a:r>
              <a:rPr lang="en-US" sz="1500" dirty="0" err="1">
                <a:effectLst/>
              </a:rPr>
              <a:t>Birbiriyle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ilişkili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verilerin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tutulduğu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bilgi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depoları</a:t>
            </a:r>
            <a:endParaRPr lang="en-US" sz="1500" dirty="0">
              <a:effectLst/>
            </a:endParaRPr>
          </a:p>
          <a:p>
            <a:r>
              <a:rPr lang="en-US" sz="1500" dirty="0" err="1">
                <a:effectLst/>
              </a:rPr>
              <a:t>Gerçek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nesneleri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ve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ilişkilerini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modeller</a:t>
            </a:r>
            <a:endParaRPr lang="en-US" sz="1500" dirty="0">
              <a:effectLst/>
            </a:endParaRPr>
          </a:p>
          <a:p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584054" y="15800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Tabanı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Yönetim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Sistemleri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(VTYS</a:t>
            </a:r>
            <a:r>
              <a:rPr lang="en-US" b="1" dirty="0" smtClean="0">
                <a:solidFill>
                  <a:srgbClr val="E3E3E3"/>
                </a:solidFill>
                <a:latin typeface="Google Sans"/>
              </a:rPr>
              <a:t>):</a:t>
            </a:r>
          </a:p>
          <a:p>
            <a:endParaRPr lang="en-US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Verilere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aynı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anda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birden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fazla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bağlantı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sağlar</a:t>
            </a: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Verinin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depolanmasını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,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kullanılmasını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ve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erişimini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yönetir</a:t>
            </a:r>
            <a:endParaRPr lang="en-US" sz="1200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437965" y="336503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Tabanı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b="1" dirty="0" err="1">
                <a:solidFill>
                  <a:srgbClr val="E3E3E3"/>
                </a:solidFill>
                <a:latin typeface="Google Sans"/>
              </a:rPr>
              <a:t>Sistemi</a:t>
            </a:r>
            <a:r>
              <a:rPr lang="en-US" b="1" dirty="0">
                <a:solidFill>
                  <a:srgbClr val="E3E3E3"/>
                </a:solidFill>
                <a:latin typeface="Google Sans"/>
              </a:rPr>
              <a:t> (VTS</a:t>
            </a:r>
            <a:r>
              <a:rPr lang="en-US" b="1" dirty="0" smtClean="0">
                <a:solidFill>
                  <a:srgbClr val="E3E3E3"/>
                </a:solidFill>
                <a:latin typeface="Google Sans"/>
              </a:rPr>
              <a:t>):</a:t>
            </a:r>
          </a:p>
          <a:p>
            <a:endParaRPr lang="en-US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Veri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tabanı</a:t>
            </a:r>
            <a:endParaRPr lang="en-US" sz="1200" dirty="0" smtClean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VTYS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Uygulama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programları</a:t>
            </a:r>
            <a:endParaRPr lang="en-US" sz="1200" dirty="0" smtClean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E3E3E3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 smtClean="0">
                <a:solidFill>
                  <a:srgbClr val="E3E3E3"/>
                </a:solidFill>
                <a:latin typeface="Google Sans"/>
              </a:rPr>
              <a:t>Kullanıcı</a:t>
            </a:r>
            <a:r>
              <a:rPr lang="en-US" sz="1200" dirty="0" smtClean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ara</a:t>
            </a:r>
            <a:r>
              <a:rPr lang="en-US" sz="1200" dirty="0">
                <a:solidFill>
                  <a:srgbClr val="E3E3E3"/>
                </a:solidFill>
                <a:latin typeface="Google Sans"/>
              </a:rPr>
              <a:t> </a:t>
            </a:r>
            <a:r>
              <a:rPr lang="en-US" sz="1200" dirty="0" err="1">
                <a:solidFill>
                  <a:srgbClr val="E3E3E3"/>
                </a:solidFill>
                <a:latin typeface="Google Sans"/>
              </a:rPr>
              <a:t>yüzleri</a:t>
            </a:r>
            <a:endParaRPr lang="en-US" sz="1200" b="0" i="0" dirty="0">
              <a:solidFill>
                <a:srgbClr val="E3E3E3"/>
              </a:solidFill>
              <a:effectLst/>
              <a:latin typeface="Google Sans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65" y="3063482"/>
            <a:ext cx="2731661" cy="26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93080" y="36102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 smtClean="0"/>
              <a:t>modellerini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1- </a:t>
            </a:r>
            <a:r>
              <a:rPr lang="en-US" dirty="0" err="1"/>
              <a:t>Düz</a:t>
            </a:r>
            <a:r>
              <a:rPr lang="en-US" dirty="0"/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5019" y="1945513"/>
            <a:ext cx="3551673" cy="4686106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err="1">
                <a:effectLst/>
              </a:rPr>
              <a:t>Tanım</a:t>
            </a:r>
            <a:r>
              <a:rPr lang="en-US" sz="2600" b="1" dirty="0">
                <a:effectLst/>
              </a:rPr>
              <a:t>:</a:t>
            </a:r>
            <a:endParaRPr lang="en-US" sz="2600" dirty="0">
              <a:effectLst/>
            </a:endParaRPr>
          </a:p>
          <a:p>
            <a:r>
              <a:rPr lang="en-US" dirty="0" err="1">
                <a:effectLst/>
              </a:rPr>
              <a:t>İki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boyutlu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grubundan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oluşur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Sütunlarda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benzer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özellikler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satırlarda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grupları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Kullanıcı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adı-şifre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tablosu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örneği</a:t>
            </a:r>
            <a:endParaRPr lang="en-US" dirty="0">
              <a:effectLst/>
            </a:endParaRPr>
          </a:p>
          <a:p>
            <a:r>
              <a:rPr lang="en-US" sz="2600" b="1" dirty="0" err="1">
                <a:effectLst/>
              </a:rPr>
              <a:t>Özellikleri</a:t>
            </a:r>
            <a:r>
              <a:rPr lang="en-US" sz="2600" b="1" dirty="0">
                <a:effectLst/>
              </a:rPr>
              <a:t>:</a:t>
            </a:r>
            <a:endParaRPr lang="en-US" sz="2600" dirty="0">
              <a:effectLst/>
            </a:endParaRPr>
          </a:p>
          <a:p>
            <a:r>
              <a:rPr lang="en-US" dirty="0" err="1">
                <a:effectLst/>
              </a:rPr>
              <a:t>Tek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tablodan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oluşur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Her </a:t>
            </a:r>
            <a:r>
              <a:rPr lang="en-US" dirty="0" err="1">
                <a:effectLst/>
              </a:rPr>
              <a:t>satır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grubunu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Her </a:t>
            </a:r>
            <a:r>
              <a:rPr lang="en-US" dirty="0" err="1">
                <a:effectLst/>
              </a:rPr>
              <a:t>sütun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belirli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özelliği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eder</a:t>
            </a:r>
            <a:endParaRPr lang="en-US" dirty="0">
              <a:effectLst/>
            </a:endParaRPr>
          </a:p>
          <a:p>
            <a:r>
              <a:rPr lang="en-US" sz="2600" b="1" dirty="0" err="1">
                <a:effectLst/>
              </a:rPr>
              <a:t>Avantajları</a:t>
            </a:r>
            <a:r>
              <a:rPr lang="en-US" sz="2600" b="1" dirty="0">
                <a:effectLst/>
              </a:rPr>
              <a:t>:</a:t>
            </a:r>
            <a:endParaRPr lang="en-US" sz="2600" dirty="0">
              <a:effectLst/>
            </a:endParaRPr>
          </a:p>
          <a:p>
            <a:r>
              <a:rPr lang="en-US" dirty="0" err="1">
                <a:effectLst/>
              </a:rPr>
              <a:t>Basit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anlaşılır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Küçük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kümeleri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ideal</a:t>
            </a:r>
          </a:p>
          <a:p>
            <a:r>
              <a:rPr lang="en-US" sz="2600" b="1" dirty="0" err="1">
                <a:effectLst/>
              </a:rPr>
              <a:t>Dezavantajları</a:t>
            </a:r>
            <a:r>
              <a:rPr lang="en-US" sz="2600" b="1" dirty="0">
                <a:effectLst/>
              </a:rPr>
              <a:t>:</a:t>
            </a:r>
            <a:endParaRPr lang="en-US" sz="2600" dirty="0">
              <a:effectLst/>
            </a:endParaRPr>
          </a:p>
          <a:p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kümeleri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değil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ilişkilerini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tanımlamak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zor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22" y="2626619"/>
            <a:ext cx="461074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67892" y="2296357"/>
            <a:ext cx="10353762" cy="97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609600"/>
            <a:ext cx="3995556" cy="5693545"/>
          </a:xfrm>
        </p:spPr>
        <p:txBody>
          <a:bodyPr>
            <a:normAutofit fontScale="70000" lnSpcReduction="20000"/>
          </a:bodyPr>
          <a:lstStyle/>
          <a:p>
            <a:r>
              <a:rPr lang="en-US" sz="2500" b="1" dirty="0" err="1">
                <a:effectLst/>
              </a:rPr>
              <a:t>Hiyerarşik</a:t>
            </a:r>
            <a:r>
              <a:rPr lang="en-US" sz="2500" b="1" dirty="0">
                <a:effectLst/>
              </a:rPr>
              <a:t> </a:t>
            </a:r>
            <a:r>
              <a:rPr lang="en-US" sz="2500" b="1" dirty="0" err="1">
                <a:effectLst/>
              </a:rPr>
              <a:t>Veri</a:t>
            </a:r>
            <a:r>
              <a:rPr lang="en-US" sz="2500" b="1" dirty="0">
                <a:effectLst/>
              </a:rPr>
              <a:t> </a:t>
            </a:r>
            <a:r>
              <a:rPr lang="en-US" sz="2500" b="1" dirty="0" err="1">
                <a:effectLst/>
              </a:rPr>
              <a:t>Modeli</a:t>
            </a:r>
            <a:r>
              <a:rPr lang="en-US" sz="2500" b="1" dirty="0">
                <a:effectLst/>
              </a:rPr>
              <a:t> </a:t>
            </a:r>
          </a:p>
          <a:p>
            <a:r>
              <a:rPr lang="en-US" sz="2500" b="1" dirty="0" err="1">
                <a:effectLst/>
              </a:rPr>
              <a:t>Tanım</a:t>
            </a:r>
            <a:r>
              <a:rPr lang="en-US" sz="2500" b="1" dirty="0">
                <a:effectLst/>
              </a:rPr>
              <a:t>:</a:t>
            </a:r>
            <a:endParaRPr lang="en-US" sz="2500" dirty="0">
              <a:effectLst/>
            </a:endParaRPr>
          </a:p>
          <a:p>
            <a:r>
              <a:rPr lang="en-US" sz="2200" dirty="0">
                <a:effectLst/>
              </a:rPr>
              <a:t>1960'larda </a:t>
            </a:r>
            <a:r>
              <a:rPr lang="en-US" sz="2200" dirty="0" err="1">
                <a:effectLst/>
              </a:rPr>
              <a:t>ortaya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çıkan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depolama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yöntemi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Verileri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ağaç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mimarisi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şeklinde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saklar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Kayıtlar</a:t>
            </a:r>
            <a:r>
              <a:rPr lang="en-US" sz="2200" dirty="0">
                <a:effectLst/>
              </a:rPr>
              <a:t> "</a:t>
            </a:r>
            <a:r>
              <a:rPr lang="en-US" sz="2200" dirty="0" err="1">
                <a:effectLst/>
              </a:rPr>
              <a:t>kök</a:t>
            </a:r>
            <a:r>
              <a:rPr lang="en-US" sz="2200" dirty="0">
                <a:effectLst/>
              </a:rPr>
              <a:t>" </a:t>
            </a:r>
            <a:r>
              <a:rPr lang="en-US" sz="2200" dirty="0" err="1">
                <a:effectLst/>
              </a:rPr>
              <a:t>ve</a:t>
            </a:r>
            <a:r>
              <a:rPr lang="en-US" sz="2200" dirty="0">
                <a:effectLst/>
              </a:rPr>
              <a:t> "</a:t>
            </a:r>
            <a:r>
              <a:rPr lang="en-US" sz="2200" dirty="0" err="1">
                <a:effectLst/>
              </a:rPr>
              <a:t>çocuk</a:t>
            </a:r>
            <a:r>
              <a:rPr lang="en-US" sz="2200" dirty="0">
                <a:effectLst/>
              </a:rPr>
              <a:t>" </a:t>
            </a:r>
            <a:r>
              <a:rPr lang="en-US" sz="2200" dirty="0" err="1">
                <a:effectLst/>
              </a:rPr>
              <a:t>olarak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ikiye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ayrılır</a:t>
            </a: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Her </a:t>
            </a:r>
            <a:r>
              <a:rPr lang="en-US" sz="2200" dirty="0" err="1">
                <a:effectLst/>
              </a:rPr>
              <a:t>kayıt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bir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ebeveyne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sahiptir</a:t>
            </a:r>
            <a:r>
              <a:rPr lang="en-US" sz="2200" dirty="0">
                <a:effectLst/>
              </a:rPr>
              <a:t> (</a:t>
            </a:r>
            <a:r>
              <a:rPr lang="en-US" sz="2200" dirty="0" err="1">
                <a:effectLst/>
              </a:rPr>
              <a:t>kök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hariç</a:t>
            </a:r>
            <a:r>
              <a:rPr lang="en-US" sz="2200" dirty="0">
                <a:effectLst/>
              </a:rPr>
              <a:t>)</a:t>
            </a:r>
          </a:p>
          <a:p>
            <a:r>
              <a:rPr lang="en-US" sz="2500" b="1" dirty="0" err="1">
                <a:effectLst/>
              </a:rPr>
              <a:t>Özellikleri</a:t>
            </a:r>
            <a:r>
              <a:rPr lang="en-US" sz="2500" b="1" dirty="0">
                <a:effectLst/>
              </a:rPr>
              <a:t>:</a:t>
            </a:r>
            <a:endParaRPr lang="en-US" sz="2500" dirty="0">
              <a:effectLst/>
            </a:endParaRPr>
          </a:p>
          <a:p>
            <a:r>
              <a:rPr lang="en-US" sz="2200" dirty="0" err="1">
                <a:effectLst/>
              </a:rPr>
              <a:t>Ağaç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benzeri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hiyerarşik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yapı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Birden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çok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ebeveyne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sahip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kayıtlar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olamaz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Veri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ilişkileri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doğal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olarak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temsil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edilir</a:t>
            </a:r>
            <a:endParaRPr lang="en-US" sz="2200" dirty="0">
              <a:effectLst/>
            </a:endParaRPr>
          </a:p>
          <a:p>
            <a:r>
              <a:rPr lang="en-US" sz="2500" b="1" dirty="0" err="1">
                <a:effectLst/>
              </a:rPr>
              <a:t>Avantajları</a:t>
            </a:r>
            <a:r>
              <a:rPr lang="en-US" sz="2500" b="1" dirty="0">
                <a:effectLst/>
              </a:rPr>
              <a:t>:</a:t>
            </a:r>
            <a:endParaRPr lang="en-US" sz="2500" dirty="0">
              <a:effectLst/>
            </a:endParaRPr>
          </a:p>
          <a:p>
            <a:r>
              <a:rPr lang="en-US" sz="2200" dirty="0" err="1">
                <a:effectLst/>
              </a:rPr>
              <a:t>Sorgulama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güncelleme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işlemleri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hızlıdır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Veri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ilişkileri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açık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nettir</a:t>
            </a:r>
            <a:endParaRPr lang="en-US" sz="2200" dirty="0">
              <a:effectLst/>
            </a:endParaRPr>
          </a:p>
          <a:p>
            <a:r>
              <a:rPr lang="en-US" sz="2500" b="1" dirty="0" err="1">
                <a:effectLst/>
              </a:rPr>
              <a:t>Dezavantajları</a:t>
            </a:r>
            <a:r>
              <a:rPr lang="en-US" sz="2500" b="1" dirty="0">
                <a:effectLst/>
              </a:rPr>
              <a:t>:</a:t>
            </a:r>
            <a:endParaRPr lang="en-US" sz="2500" dirty="0">
              <a:effectLst/>
            </a:endParaRPr>
          </a:p>
          <a:p>
            <a:r>
              <a:rPr lang="en-US" sz="2200" dirty="0" err="1">
                <a:effectLst/>
              </a:rPr>
              <a:t>Karmaşık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modelleri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için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uygun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değil</a:t>
            </a:r>
            <a:endParaRPr lang="en-US" sz="2200" dirty="0">
              <a:effectLst/>
            </a:endParaRPr>
          </a:p>
          <a:p>
            <a:r>
              <a:rPr lang="en-US" sz="2200" dirty="0" err="1">
                <a:effectLst/>
              </a:rPr>
              <a:t>Yeni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veri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eklemek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zor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olabilir</a:t>
            </a:r>
            <a:endParaRPr lang="en-US" sz="2200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10" y="1677786"/>
            <a:ext cx="4553585" cy="31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790113"/>
            <a:ext cx="4519339" cy="546864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Ağ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Modeli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 err="1">
                <a:effectLst/>
              </a:rPr>
              <a:t>Tanım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1970'lerde </a:t>
            </a:r>
            <a:r>
              <a:rPr lang="en-US" dirty="0" err="1">
                <a:effectLst/>
              </a:rPr>
              <a:t>geliştirilmiş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Hiyerarşik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geliştirilmiş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hali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şeklinde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saklar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Birden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fazla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ebeveyne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sahip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kayıtlar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Özellikleri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Hiyerarşik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modelden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Birçok-çok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modelleyebilir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tekrarını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azaltır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ilişkilerini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şekilde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temsil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eder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Dezavantajları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Sorgulama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güncelleme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işlemleri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Hiyerarşik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göre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zor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anlaşılır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09" y="1908543"/>
            <a:ext cx="4591691" cy="32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3795" y="488273"/>
            <a:ext cx="3915657" cy="59746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effectLst/>
              </a:rPr>
              <a:t>İlişkisel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Veri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Modeli</a:t>
            </a:r>
            <a:r>
              <a:rPr lang="en-US" b="1" dirty="0">
                <a:effectLst/>
              </a:rPr>
              <a:t> </a:t>
            </a:r>
          </a:p>
          <a:p>
            <a:r>
              <a:rPr lang="en-US" b="1" dirty="0" err="1">
                <a:effectLst/>
              </a:rPr>
              <a:t>Tanım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1970'lerde </a:t>
            </a:r>
            <a:r>
              <a:rPr lang="en-US" dirty="0" err="1">
                <a:effectLst/>
              </a:rPr>
              <a:t>geliştirilmiş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Hiyerarşik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modellerinin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eksikliklerini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giderir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tablolar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halinde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saklar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Temel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kavramı</a:t>
            </a:r>
            <a:r>
              <a:rPr lang="en-US" dirty="0">
                <a:effectLst/>
              </a:rPr>
              <a:t> "</a:t>
            </a:r>
            <a:r>
              <a:rPr lang="en-US" dirty="0" err="1">
                <a:effectLst/>
              </a:rPr>
              <a:t>ilişki"dir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Birbirleriyle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ilişkili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Özellikleri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Basit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anlaşılır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erişimi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kolaydır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Sorgulama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güncelleme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işlemleri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hızlıdır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Çok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yönlü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esnek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Karmaşık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için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uygun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tutarlılığı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kolayca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sağlanır</a:t>
            </a:r>
            <a:endParaRPr lang="en-US" dirty="0">
              <a:effectLst/>
            </a:endParaRPr>
          </a:p>
          <a:p>
            <a:r>
              <a:rPr lang="en-US" b="1" dirty="0" err="1">
                <a:effectLst/>
              </a:rPr>
              <a:t>Dezavantajları</a:t>
            </a:r>
            <a:r>
              <a:rPr lang="en-US" b="1" dirty="0">
                <a:effectLst/>
              </a:rPr>
              <a:t>: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Veri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tekrarı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Bazı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durumlarda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diğer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modellerden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az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performanslı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olabilir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02" y="2557786"/>
            <a:ext cx="4305901" cy="25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76</TotalTime>
  <Words>1160</Words>
  <Application>Microsoft Office PowerPoint</Application>
  <PresentationFormat>Geniş ekran</PresentationFormat>
  <Paragraphs>217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Google Sans</vt:lpstr>
      <vt:lpstr>Trebuchet MS</vt:lpstr>
      <vt:lpstr>Wingdings 2</vt:lpstr>
      <vt:lpstr>Kurşun Rengi</vt:lpstr>
      <vt:lpstr>İlişkisel ve İlişkisel Olmayan (NoSQL) Veri Tabanı Sistemleri Mimari Performansının Yönetim Bilişim Sistemleri Kapsamında İncelenmesi </vt:lpstr>
      <vt:lpstr>İçerik</vt:lpstr>
      <vt:lpstr>Giriş</vt:lpstr>
      <vt:lpstr>Bilişim Sistemleri ve Yönetimi </vt:lpstr>
      <vt:lpstr>Veri Tabanı ve Yönetim Sistemleri </vt:lpstr>
      <vt:lpstr>Veri tabanı modellerini:  1- Düz model</vt:lpstr>
      <vt:lpstr>PowerPoint Sunusu</vt:lpstr>
      <vt:lpstr>PowerPoint Sunusu</vt:lpstr>
      <vt:lpstr>PowerPoint Sunusu</vt:lpstr>
      <vt:lpstr>PowerPoint Sunusu</vt:lpstr>
      <vt:lpstr>PowerPoint Sunusu</vt:lpstr>
      <vt:lpstr>Veri Tabanı Tasarımı </vt:lpstr>
      <vt:lpstr>• İlişkisel ve İlişkisel olmayan Veri Tabanı Sistemleri  </vt:lpstr>
      <vt:lpstr>Veri Tabanı Mimarilerinin Performans Karşılaştırmaları</vt:lpstr>
      <vt:lpstr>Veri Tabanı Mimarilerinin Performans Karşılaştırmaları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İlişkisel ve İlişkisel Olmayan (NoSQL) Veri Tabanı Sistemleri Mimari Performansının Yönetim Bilişim Sistemleri Kapsamında İncelenmesi </dc:title>
  <dc:creator>Ibrahim M.</dc:creator>
  <cp:lastModifiedBy>Ibrahim M.</cp:lastModifiedBy>
  <cp:revision>9</cp:revision>
  <dcterms:created xsi:type="dcterms:W3CDTF">2024-03-19T18:02:36Z</dcterms:created>
  <dcterms:modified xsi:type="dcterms:W3CDTF">2024-03-19T19:19:42Z</dcterms:modified>
</cp:coreProperties>
</file>