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8"/>
  </p:notesMasterIdLst>
  <p:sldIdLst>
    <p:sldId id="259" r:id="rId2"/>
    <p:sldId id="262" r:id="rId3"/>
    <p:sldId id="311" r:id="rId4"/>
    <p:sldId id="260" r:id="rId5"/>
    <p:sldId id="263" r:id="rId6"/>
    <p:sldId id="31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DAAB9F-E3AE-4649-89E0-58BB347D72D7}">
  <a:tblStyle styleId="{8DDAAB9F-E3AE-4649-89E0-58BB347D7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17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0f900027_1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0f900027_1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925c4ee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925c4ee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0f900027_1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0f900027_1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1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475051" y="519278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Onedot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552;p44">
            <a:extLst>
              <a:ext uri="{FF2B5EF4-FFF2-40B4-BE49-F238E27FC236}">
                <a16:creationId xmlns:a16="http://schemas.microsoft.com/office/drawing/2014/main" id="{1130F4E9-C0BF-4518-8886-30518001B246}"/>
              </a:ext>
            </a:extLst>
          </p:cNvPr>
          <p:cNvSpPr txBox="1">
            <a:spLocks/>
          </p:cNvSpPr>
          <p:nvPr/>
        </p:nvSpPr>
        <p:spPr>
          <a:xfrm flipH="1">
            <a:off x="4824628" y="1935731"/>
            <a:ext cx="3523918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55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GB" sz="3600" i="1" dirty="0">
                <a:solidFill>
                  <a:schemeClr val="dk1"/>
                </a:solidFill>
              </a:rPr>
              <a:t>Data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+mj-lt"/>
              </a:rPr>
              <a:t>K</a:t>
            </a:r>
            <a:r>
              <a:rPr lang="en-GB" sz="2400" b="1" i="0" u="none" strike="noStrike" baseline="0" dirty="0">
                <a:latin typeface="+mj-lt"/>
              </a:rPr>
              <a:t>ey </a:t>
            </a:r>
            <a:r>
              <a:rPr lang="en-GB" sz="2400" b="1" dirty="0">
                <a:latin typeface="+mj-lt"/>
              </a:rPr>
              <a:t>F</a:t>
            </a:r>
            <a:r>
              <a:rPr lang="en-GB" sz="2400" b="1" i="0" u="none" strike="noStrike" baseline="0" dirty="0">
                <a:latin typeface="+mj-lt"/>
              </a:rPr>
              <a:t>acts of Input </a:t>
            </a:r>
            <a:r>
              <a:rPr lang="en-GB" sz="2400" b="1" dirty="0">
                <a:latin typeface="+mj-lt"/>
              </a:rPr>
              <a:t> And O</a:t>
            </a:r>
            <a:r>
              <a:rPr lang="en-GB" sz="2400" b="1" i="0" u="none" strike="noStrike" baseline="0" dirty="0">
                <a:latin typeface="+mj-lt"/>
              </a:rPr>
              <a:t>utput Data Sets</a:t>
            </a:r>
            <a:endParaRPr sz="2400" b="1" dirty="0">
              <a:latin typeface="+mj-lt"/>
            </a:endParaRPr>
          </a:p>
        </p:txBody>
      </p:sp>
      <p:grpSp>
        <p:nvGrpSpPr>
          <p:cNvPr id="13" name="Google Shape;10409;p87">
            <a:extLst>
              <a:ext uri="{FF2B5EF4-FFF2-40B4-BE49-F238E27FC236}">
                <a16:creationId xmlns:a16="http://schemas.microsoft.com/office/drawing/2014/main" id="{6DD9E6FF-ECEA-49B2-989F-BD51B98F7C91}"/>
              </a:ext>
            </a:extLst>
          </p:cNvPr>
          <p:cNvGrpSpPr/>
          <p:nvPr/>
        </p:nvGrpSpPr>
        <p:grpSpPr>
          <a:xfrm>
            <a:off x="1121971" y="1524000"/>
            <a:ext cx="6728488" cy="3128099"/>
            <a:chOff x="4294923" y="2439811"/>
            <a:chExt cx="1334436" cy="967914"/>
          </a:xfrm>
        </p:grpSpPr>
        <p:grpSp>
          <p:nvGrpSpPr>
            <p:cNvPr id="14" name="Google Shape;10410;p87">
              <a:extLst>
                <a:ext uri="{FF2B5EF4-FFF2-40B4-BE49-F238E27FC236}">
                  <a16:creationId xmlns:a16="http://schemas.microsoft.com/office/drawing/2014/main" id="{033E5EDF-7B1C-4577-9FEB-B1E994DEBF0E}"/>
                </a:ext>
              </a:extLst>
            </p:cNvPr>
            <p:cNvGrpSpPr/>
            <p:nvPr/>
          </p:nvGrpSpPr>
          <p:grpSpPr>
            <a:xfrm>
              <a:off x="4960455" y="2469658"/>
              <a:ext cx="668904" cy="570560"/>
              <a:chOff x="4960455" y="2469658"/>
              <a:chExt cx="668904" cy="570560"/>
            </a:xfrm>
          </p:grpSpPr>
          <p:sp>
            <p:nvSpPr>
              <p:cNvPr id="25" name="Google Shape;10413;p87">
                <a:extLst>
                  <a:ext uri="{FF2B5EF4-FFF2-40B4-BE49-F238E27FC236}">
                    <a16:creationId xmlns:a16="http://schemas.microsoft.com/office/drawing/2014/main" id="{3EDD7A14-D977-4091-9CA9-C4B1E29C361F}"/>
                  </a:ext>
                </a:extLst>
              </p:cNvPr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18 Features for each car </a:t>
                </a:r>
                <a:endParaRPr dirty="0"/>
              </a:p>
            </p:txBody>
          </p:sp>
          <p:sp>
            <p:nvSpPr>
              <p:cNvPr id="26" name="Google Shape;10414;p87">
                <a:extLst>
                  <a:ext uri="{FF2B5EF4-FFF2-40B4-BE49-F238E27FC236}">
                    <a16:creationId xmlns:a16="http://schemas.microsoft.com/office/drawing/2014/main" id="{91EB59C5-0293-4DF8-8ACE-C95DCB513CB8}"/>
                  </a:ext>
                </a:extLst>
              </p:cNvPr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1153 unique car IDs</a:t>
                </a:r>
                <a:endParaRPr dirty="0"/>
              </a:p>
            </p:txBody>
          </p:sp>
          <p:sp>
            <p:nvSpPr>
              <p:cNvPr id="27" name="Google Shape;10415;p87">
                <a:extLst>
                  <a:ext uri="{FF2B5EF4-FFF2-40B4-BE49-F238E27FC236}">
                    <a16:creationId xmlns:a16="http://schemas.microsoft.com/office/drawing/2014/main" id="{70B9C6D2-29FC-47D6-8338-1FE24E230A0D}"/>
                  </a:ext>
                </a:extLst>
              </p:cNvPr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1153 Rows </a:t>
                </a:r>
                <a:endParaRPr dirty="0"/>
              </a:p>
            </p:txBody>
          </p:sp>
          <p:sp>
            <p:nvSpPr>
              <p:cNvPr id="28" name="Google Shape;10416;p87">
                <a:extLst>
                  <a:ext uri="{FF2B5EF4-FFF2-40B4-BE49-F238E27FC236}">
                    <a16:creationId xmlns:a16="http://schemas.microsoft.com/office/drawing/2014/main" id="{C8228536-52A1-4CD3-9962-641D6D232695}"/>
                  </a:ext>
                </a:extLst>
              </p:cNvPr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18 Columns</a:t>
                </a:r>
                <a:endParaRPr dirty="0"/>
              </a:p>
            </p:txBody>
          </p:sp>
        </p:grpSp>
        <p:grpSp>
          <p:nvGrpSpPr>
            <p:cNvPr id="15" name="Google Shape;10417;p87">
              <a:extLst>
                <a:ext uri="{FF2B5EF4-FFF2-40B4-BE49-F238E27FC236}">
                  <a16:creationId xmlns:a16="http://schemas.microsoft.com/office/drawing/2014/main" id="{FCB519BD-966B-4E45-8048-C7573842D3F8}"/>
                </a:ext>
              </a:extLst>
            </p:cNvPr>
            <p:cNvGrpSpPr/>
            <p:nvPr/>
          </p:nvGrpSpPr>
          <p:grpSpPr>
            <a:xfrm>
              <a:off x="4294923" y="2469658"/>
              <a:ext cx="668951" cy="570560"/>
              <a:chOff x="4294923" y="2469658"/>
              <a:chExt cx="668951" cy="570560"/>
            </a:xfrm>
          </p:grpSpPr>
          <p:sp>
            <p:nvSpPr>
              <p:cNvPr id="19" name="Google Shape;10420;p87">
                <a:extLst>
                  <a:ext uri="{FF2B5EF4-FFF2-40B4-BE49-F238E27FC236}">
                    <a16:creationId xmlns:a16="http://schemas.microsoft.com/office/drawing/2014/main" id="{72458A28-B676-431A-A112-AC057F92B06D}"/>
                  </a:ext>
                </a:extLst>
              </p:cNvPr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24 Features for each unique Car IDs</a:t>
                </a:r>
              </a:p>
            </p:txBody>
          </p:sp>
          <p:sp>
            <p:nvSpPr>
              <p:cNvPr id="20" name="Google Shape;10421;p87">
                <a:extLst>
                  <a:ext uri="{FF2B5EF4-FFF2-40B4-BE49-F238E27FC236}">
                    <a16:creationId xmlns:a16="http://schemas.microsoft.com/office/drawing/2014/main" id="{1A1EEDB8-40B3-41A3-8F06-8EE303E66942}"/>
                  </a:ext>
                </a:extLst>
              </p:cNvPr>
              <p:cNvSpPr/>
              <p:nvPr/>
            </p:nvSpPr>
            <p:spPr>
              <a:xfrm>
                <a:off x="4358691" y="2784621"/>
                <a:ext cx="605183" cy="104929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1153 unique car IDs</a:t>
                </a:r>
                <a:endParaRPr dirty="0"/>
              </a:p>
            </p:txBody>
          </p:sp>
          <p:sp>
            <p:nvSpPr>
              <p:cNvPr id="21" name="Google Shape;10422;p87">
                <a:extLst>
                  <a:ext uri="{FF2B5EF4-FFF2-40B4-BE49-F238E27FC236}">
                    <a16:creationId xmlns:a16="http://schemas.microsoft.com/office/drawing/2014/main" id="{7489F094-67C8-4FBA-90BC-FB5A9283079D}"/>
                  </a:ext>
                </a:extLst>
              </p:cNvPr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21908 Rows</a:t>
                </a:r>
                <a:endParaRPr dirty="0"/>
              </a:p>
            </p:txBody>
          </p:sp>
          <p:sp>
            <p:nvSpPr>
              <p:cNvPr id="22" name="Google Shape;10423;p87">
                <a:extLst>
                  <a:ext uri="{FF2B5EF4-FFF2-40B4-BE49-F238E27FC236}">
                    <a16:creationId xmlns:a16="http://schemas.microsoft.com/office/drawing/2014/main" id="{A15083BD-ED80-4671-B4C2-6623B1DF750E}"/>
                  </a:ext>
                </a:extLst>
              </p:cNvPr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9 Columns</a:t>
                </a:r>
                <a:endParaRPr dirty="0"/>
              </a:p>
            </p:txBody>
          </p:sp>
        </p:grpSp>
        <p:sp>
          <p:nvSpPr>
            <p:cNvPr id="16" name="Google Shape;10424;p87">
              <a:extLst>
                <a:ext uri="{FF2B5EF4-FFF2-40B4-BE49-F238E27FC236}">
                  <a16:creationId xmlns:a16="http://schemas.microsoft.com/office/drawing/2014/main" id="{DCA46078-2F85-44BC-87A6-C6D10B8AE50F}"/>
                </a:ext>
              </a:extLst>
            </p:cNvPr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44">
            <a:extLst>
              <a:ext uri="{FF2B5EF4-FFF2-40B4-BE49-F238E27FC236}">
                <a16:creationId xmlns:a16="http://schemas.microsoft.com/office/drawing/2014/main" id="{72EF8B22-5436-4BA7-B353-D32B080E2A2C}"/>
              </a:ext>
            </a:extLst>
          </p:cNvPr>
          <p:cNvSpPr txBox="1">
            <a:spLocks/>
          </p:cNvSpPr>
          <p:nvPr/>
        </p:nvSpPr>
        <p:spPr>
          <a:xfrm flipH="1">
            <a:off x="4477714" y="4165002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i="1" dirty="0"/>
              <a:t>Not: 6 Features were discarded as there was no columns corresponded in Output Data</a:t>
            </a:r>
          </a:p>
        </p:txBody>
      </p:sp>
      <p:sp>
        <p:nvSpPr>
          <p:cNvPr id="30" name="Google Shape;824;p44">
            <a:extLst>
              <a:ext uri="{FF2B5EF4-FFF2-40B4-BE49-F238E27FC236}">
                <a16:creationId xmlns:a16="http://schemas.microsoft.com/office/drawing/2014/main" id="{A5F89809-75F6-4520-97B2-E034D1F67AEF}"/>
              </a:ext>
            </a:extLst>
          </p:cNvPr>
          <p:cNvSpPr txBox="1">
            <a:spLocks/>
          </p:cNvSpPr>
          <p:nvPr/>
        </p:nvSpPr>
        <p:spPr>
          <a:xfrm flipH="1">
            <a:off x="4488725" y="3464392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i="1" dirty="0"/>
              <a:t>Not: Total of 24 columns extracted from Input Data per car but 18 of them used</a:t>
            </a:r>
          </a:p>
        </p:txBody>
      </p:sp>
      <p:sp>
        <p:nvSpPr>
          <p:cNvPr id="31" name="Google Shape;964;p53">
            <a:extLst>
              <a:ext uri="{FF2B5EF4-FFF2-40B4-BE49-F238E27FC236}">
                <a16:creationId xmlns:a16="http://schemas.microsoft.com/office/drawing/2014/main" id="{E09E9835-E527-4D90-9CE3-C0169647A881}"/>
              </a:ext>
            </a:extLst>
          </p:cNvPr>
          <p:cNvSpPr txBox="1">
            <a:spLocks/>
          </p:cNvSpPr>
          <p:nvPr/>
        </p:nvSpPr>
        <p:spPr>
          <a:xfrm>
            <a:off x="3323062" y="1215000"/>
            <a:ext cx="872927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Input</a:t>
            </a:r>
          </a:p>
        </p:txBody>
      </p:sp>
      <p:sp>
        <p:nvSpPr>
          <p:cNvPr id="32" name="Google Shape;964;p53">
            <a:extLst>
              <a:ext uri="{FF2B5EF4-FFF2-40B4-BE49-F238E27FC236}">
                <a16:creationId xmlns:a16="http://schemas.microsoft.com/office/drawing/2014/main" id="{BCEBD823-21E8-4B77-B35D-F774646CB6F9}"/>
              </a:ext>
            </a:extLst>
          </p:cNvPr>
          <p:cNvSpPr txBox="1">
            <a:spLocks/>
          </p:cNvSpPr>
          <p:nvPr/>
        </p:nvSpPr>
        <p:spPr>
          <a:xfrm>
            <a:off x="4549343" y="1215000"/>
            <a:ext cx="1104556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+mj-lt"/>
              </a:rPr>
              <a:t>Process Flow </a:t>
            </a:r>
            <a:endParaRPr sz="2400" b="1" dirty="0">
              <a:latin typeface="+mj-lt"/>
            </a:endParaRPr>
          </a:p>
        </p:txBody>
      </p:sp>
      <p:sp>
        <p:nvSpPr>
          <p:cNvPr id="31" name="Google Shape;964;p53">
            <a:extLst>
              <a:ext uri="{FF2B5EF4-FFF2-40B4-BE49-F238E27FC236}">
                <a16:creationId xmlns:a16="http://schemas.microsoft.com/office/drawing/2014/main" id="{E09E9835-E527-4D90-9CE3-C0169647A881}"/>
              </a:ext>
            </a:extLst>
          </p:cNvPr>
          <p:cNvSpPr txBox="1">
            <a:spLocks/>
          </p:cNvSpPr>
          <p:nvPr/>
        </p:nvSpPr>
        <p:spPr>
          <a:xfrm>
            <a:off x="91821" y="1454734"/>
            <a:ext cx="1766715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Getting Data</a:t>
            </a:r>
          </a:p>
        </p:txBody>
      </p:sp>
      <p:grpSp>
        <p:nvGrpSpPr>
          <p:cNvPr id="52" name="Google Shape;9205;p84">
            <a:extLst>
              <a:ext uri="{FF2B5EF4-FFF2-40B4-BE49-F238E27FC236}">
                <a16:creationId xmlns:a16="http://schemas.microsoft.com/office/drawing/2014/main" id="{93530FF8-B9CF-4F99-A909-0F32F4C91D09}"/>
              </a:ext>
            </a:extLst>
          </p:cNvPr>
          <p:cNvGrpSpPr/>
          <p:nvPr/>
        </p:nvGrpSpPr>
        <p:grpSpPr>
          <a:xfrm>
            <a:off x="706244" y="1806470"/>
            <a:ext cx="7801554" cy="2483045"/>
            <a:chOff x="106648" y="895718"/>
            <a:chExt cx="4481415" cy="374306"/>
          </a:xfrm>
        </p:grpSpPr>
        <p:grpSp>
          <p:nvGrpSpPr>
            <p:cNvPr id="53" name="Google Shape;9206;p84">
              <a:extLst>
                <a:ext uri="{FF2B5EF4-FFF2-40B4-BE49-F238E27FC236}">
                  <a16:creationId xmlns:a16="http://schemas.microsoft.com/office/drawing/2014/main" id="{A75BDC32-1240-4223-B8B3-E27FBC4F3606}"/>
                </a:ext>
              </a:extLst>
            </p:cNvPr>
            <p:cNvGrpSpPr/>
            <p:nvPr/>
          </p:nvGrpSpPr>
          <p:grpSpPr>
            <a:xfrm>
              <a:off x="2233276" y="895721"/>
              <a:ext cx="1082667" cy="281284"/>
              <a:chOff x="4808316" y="2800065"/>
              <a:chExt cx="1999386" cy="519453"/>
            </a:xfrm>
          </p:grpSpPr>
          <p:sp>
            <p:nvSpPr>
              <p:cNvPr id="69" name="Google Shape;9207;p84">
                <a:extLst>
                  <a:ext uri="{FF2B5EF4-FFF2-40B4-BE49-F238E27FC236}">
                    <a16:creationId xmlns:a16="http://schemas.microsoft.com/office/drawing/2014/main" id="{A9548F61-A566-48F8-8DCF-384BCAA027D2}"/>
                  </a:ext>
                </a:extLst>
              </p:cNvPr>
              <p:cNvSpPr/>
              <p:nvPr/>
            </p:nvSpPr>
            <p:spPr>
              <a:xfrm>
                <a:off x="4849302" y="3037282"/>
                <a:ext cx="1958400" cy="282236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0" name="Google Shape;9208;p84">
                <a:extLst>
                  <a:ext uri="{FF2B5EF4-FFF2-40B4-BE49-F238E27FC236}">
                    <a16:creationId xmlns:a16="http://schemas.microsoft.com/office/drawing/2014/main" id="{754CABBD-39A3-4E4A-BCBD-4475400F5D58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71" name="Google Shape;9209;p84">
                  <a:extLst>
                    <a:ext uri="{FF2B5EF4-FFF2-40B4-BE49-F238E27FC236}">
                      <a16:creationId xmlns:a16="http://schemas.microsoft.com/office/drawing/2014/main" id="{EAAD5C68-1311-4FC6-A2D9-EFAF33D7FDE0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72" name="Google Shape;9210;p84">
                  <a:extLst>
                    <a:ext uri="{FF2B5EF4-FFF2-40B4-BE49-F238E27FC236}">
                      <a16:creationId xmlns:a16="http://schemas.microsoft.com/office/drawing/2014/main" id="{D723035F-8953-4C95-BC4F-40CE292B7EBC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" name="Google Shape;9211;p84">
              <a:extLst>
                <a:ext uri="{FF2B5EF4-FFF2-40B4-BE49-F238E27FC236}">
                  <a16:creationId xmlns:a16="http://schemas.microsoft.com/office/drawing/2014/main" id="{0BD2815F-39F5-4D7A-A5F6-872A035C7FA8}"/>
                </a:ext>
              </a:extLst>
            </p:cNvPr>
            <p:cNvGrpSpPr/>
            <p:nvPr/>
          </p:nvGrpSpPr>
          <p:grpSpPr>
            <a:xfrm>
              <a:off x="106648" y="895718"/>
              <a:ext cx="1088401" cy="281285"/>
              <a:chOff x="881025" y="2800065"/>
              <a:chExt cx="2009975" cy="519456"/>
            </a:xfrm>
          </p:grpSpPr>
          <p:sp>
            <p:nvSpPr>
              <p:cNvPr id="65" name="Google Shape;9212;p84">
                <a:extLst>
                  <a:ext uri="{FF2B5EF4-FFF2-40B4-BE49-F238E27FC236}">
                    <a16:creationId xmlns:a16="http://schemas.microsoft.com/office/drawing/2014/main" id="{B57EFF2C-CB43-469A-A57C-6806409E4A56}"/>
                  </a:ext>
                </a:extLst>
              </p:cNvPr>
              <p:cNvSpPr/>
              <p:nvPr/>
            </p:nvSpPr>
            <p:spPr>
              <a:xfrm>
                <a:off x="932600" y="3037290"/>
                <a:ext cx="1958400" cy="282231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6" name="Google Shape;9213;p84">
                <a:extLst>
                  <a:ext uri="{FF2B5EF4-FFF2-40B4-BE49-F238E27FC236}">
                    <a16:creationId xmlns:a16="http://schemas.microsoft.com/office/drawing/2014/main" id="{C8DD6B47-B2CF-49D9-8925-BD285F69FEE9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67" name="Google Shape;9214;p84">
                  <a:extLst>
                    <a:ext uri="{FF2B5EF4-FFF2-40B4-BE49-F238E27FC236}">
                      <a16:creationId xmlns:a16="http://schemas.microsoft.com/office/drawing/2014/main" id="{CB57C447-D11D-4B33-BB9F-94133E941D19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8" name="Google Shape;9215;p84">
                  <a:extLst>
                    <a:ext uri="{FF2B5EF4-FFF2-40B4-BE49-F238E27FC236}">
                      <a16:creationId xmlns:a16="http://schemas.microsoft.com/office/drawing/2014/main" id="{FCE4080A-3330-41A6-BCD9-63AC13071F97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oogle Shape;9216;p84">
              <a:extLst>
                <a:ext uri="{FF2B5EF4-FFF2-40B4-BE49-F238E27FC236}">
                  <a16:creationId xmlns:a16="http://schemas.microsoft.com/office/drawing/2014/main" id="{FF4945FE-BA2A-4205-B53C-5BD95A60BCE4}"/>
                </a:ext>
              </a:extLst>
            </p:cNvPr>
            <p:cNvGrpSpPr/>
            <p:nvPr/>
          </p:nvGrpSpPr>
          <p:grpSpPr>
            <a:xfrm>
              <a:off x="1172346" y="1024178"/>
              <a:ext cx="1083151" cy="245846"/>
              <a:chOff x="2849073" y="3037283"/>
              <a:chExt cx="2000279" cy="454009"/>
            </a:xfrm>
          </p:grpSpPr>
          <p:sp>
            <p:nvSpPr>
              <p:cNvPr id="61" name="Google Shape;9217;p84">
                <a:extLst>
                  <a:ext uri="{FF2B5EF4-FFF2-40B4-BE49-F238E27FC236}">
                    <a16:creationId xmlns:a16="http://schemas.microsoft.com/office/drawing/2014/main" id="{AE680389-5823-4B01-B9C2-460A2B592AB6}"/>
                  </a:ext>
                </a:extLst>
              </p:cNvPr>
              <p:cNvSpPr/>
              <p:nvPr/>
            </p:nvSpPr>
            <p:spPr>
              <a:xfrm>
                <a:off x="2890951" y="3037283"/>
                <a:ext cx="1958401" cy="282236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9218;p84">
                <a:extLst>
                  <a:ext uri="{FF2B5EF4-FFF2-40B4-BE49-F238E27FC236}">
                    <a16:creationId xmlns:a16="http://schemas.microsoft.com/office/drawing/2014/main" id="{CA5F4213-FCC2-43E1-8139-1DFCF267AC8B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63" name="Google Shape;9219;p84">
                  <a:extLst>
                    <a:ext uri="{FF2B5EF4-FFF2-40B4-BE49-F238E27FC236}">
                      <a16:creationId xmlns:a16="http://schemas.microsoft.com/office/drawing/2014/main" id="{3B094D51-040B-4ABF-8E03-E42F3B4F8CD3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4" name="Google Shape;9220;p84">
                  <a:extLst>
                    <a:ext uri="{FF2B5EF4-FFF2-40B4-BE49-F238E27FC236}">
                      <a16:creationId xmlns:a16="http://schemas.microsoft.com/office/drawing/2014/main" id="{D1E26EBC-6EBE-4B06-815C-0C66CB6ABF3D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" name="Google Shape;9221;p84">
              <a:extLst>
                <a:ext uri="{FF2B5EF4-FFF2-40B4-BE49-F238E27FC236}">
                  <a16:creationId xmlns:a16="http://schemas.microsoft.com/office/drawing/2014/main" id="{480555C8-153F-46BF-9CA9-187E8BF46399}"/>
                </a:ext>
              </a:extLst>
            </p:cNvPr>
            <p:cNvGrpSpPr/>
            <p:nvPr/>
          </p:nvGrpSpPr>
          <p:grpSpPr>
            <a:xfrm>
              <a:off x="3290133" y="1024176"/>
              <a:ext cx="1297930" cy="245847"/>
              <a:chOff x="6760035" y="3037281"/>
              <a:chExt cx="2396915" cy="454011"/>
            </a:xfrm>
          </p:grpSpPr>
          <p:sp>
            <p:nvSpPr>
              <p:cNvPr id="57" name="Google Shape;9222;p84">
                <a:extLst>
                  <a:ext uri="{FF2B5EF4-FFF2-40B4-BE49-F238E27FC236}">
                    <a16:creationId xmlns:a16="http://schemas.microsoft.com/office/drawing/2014/main" id="{235E4E90-39A3-452B-A65D-F233BC05E4F3}"/>
                  </a:ext>
                </a:extLst>
              </p:cNvPr>
              <p:cNvSpPr/>
              <p:nvPr/>
            </p:nvSpPr>
            <p:spPr>
              <a:xfrm>
                <a:off x="6807650" y="3037281"/>
                <a:ext cx="2349300" cy="282236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223;p84">
                <a:extLst>
                  <a:ext uri="{FF2B5EF4-FFF2-40B4-BE49-F238E27FC236}">
                    <a16:creationId xmlns:a16="http://schemas.microsoft.com/office/drawing/2014/main" id="{4A2EF049-71FD-47E5-AE99-0FCA26A31737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59" name="Google Shape;9224;p84">
                  <a:extLst>
                    <a:ext uri="{FF2B5EF4-FFF2-40B4-BE49-F238E27FC236}">
                      <a16:creationId xmlns:a16="http://schemas.microsoft.com/office/drawing/2014/main" id="{F72FBBD6-7B6E-42C7-B8F6-71FB90258EAC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0" name="Google Shape;9225;p84">
                  <a:extLst>
                    <a:ext uri="{FF2B5EF4-FFF2-40B4-BE49-F238E27FC236}">
                      <a16:creationId xmlns:a16="http://schemas.microsoft.com/office/drawing/2014/main" id="{AAD0D0BE-EDAD-4084-A5A2-549701FD598D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3" name="Google Shape;824;p44">
            <a:extLst>
              <a:ext uri="{FF2B5EF4-FFF2-40B4-BE49-F238E27FC236}">
                <a16:creationId xmlns:a16="http://schemas.microsoft.com/office/drawing/2014/main" id="{6626BC02-3C10-4F8B-B714-C2B9999B8293}"/>
              </a:ext>
            </a:extLst>
          </p:cNvPr>
          <p:cNvSpPr txBox="1">
            <a:spLocks/>
          </p:cNvSpPr>
          <p:nvPr/>
        </p:nvSpPr>
        <p:spPr>
          <a:xfrm flipH="1">
            <a:off x="778797" y="2772368"/>
            <a:ext cx="1766715" cy="695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 b="1" i="1" dirty="0"/>
              <a:t>Data was obtained as </a:t>
            </a:r>
            <a:r>
              <a:rPr lang="en-GB" sz="1100" b="1" i="1" dirty="0" err="1"/>
              <a:t>Json</a:t>
            </a:r>
            <a:r>
              <a:rPr lang="en-GB" sz="1100" b="1" i="1" dirty="0"/>
              <a:t> Type</a:t>
            </a:r>
          </a:p>
        </p:txBody>
      </p:sp>
      <p:sp>
        <p:nvSpPr>
          <p:cNvPr id="74" name="Google Shape;964;p53">
            <a:extLst>
              <a:ext uri="{FF2B5EF4-FFF2-40B4-BE49-F238E27FC236}">
                <a16:creationId xmlns:a16="http://schemas.microsoft.com/office/drawing/2014/main" id="{EC5C4428-998B-423F-931A-19EEC4D3E8D0}"/>
              </a:ext>
            </a:extLst>
          </p:cNvPr>
          <p:cNvSpPr txBox="1">
            <a:spLocks/>
          </p:cNvSpPr>
          <p:nvPr/>
        </p:nvSpPr>
        <p:spPr>
          <a:xfrm>
            <a:off x="1509132" y="4289495"/>
            <a:ext cx="2062528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Pre-processing</a:t>
            </a:r>
          </a:p>
        </p:txBody>
      </p:sp>
      <p:sp>
        <p:nvSpPr>
          <p:cNvPr id="75" name="Google Shape;964;p53">
            <a:extLst>
              <a:ext uri="{FF2B5EF4-FFF2-40B4-BE49-F238E27FC236}">
                <a16:creationId xmlns:a16="http://schemas.microsoft.com/office/drawing/2014/main" id="{E9F98A1C-2E79-48B4-9C15-3BA2942DBE0E}"/>
              </a:ext>
            </a:extLst>
          </p:cNvPr>
          <p:cNvSpPr txBox="1">
            <a:spLocks/>
          </p:cNvSpPr>
          <p:nvPr/>
        </p:nvSpPr>
        <p:spPr>
          <a:xfrm>
            <a:off x="3439536" y="1419872"/>
            <a:ext cx="1846145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Normalizing</a:t>
            </a:r>
          </a:p>
        </p:txBody>
      </p:sp>
      <p:sp>
        <p:nvSpPr>
          <p:cNvPr id="76" name="Google Shape;964;p53">
            <a:extLst>
              <a:ext uri="{FF2B5EF4-FFF2-40B4-BE49-F238E27FC236}">
                <a16:creationId xmlns:a16="http://schemas.microsoft.com/office/drawing/2014/main" id="{ADFBF99E-2B11-40F4-9A5C-7D274932A274}"/>
              </a:ext>
            </a:extLst>
          </p:cNvPr>
          <p:cNvSpPr txBox="1">
            <a:spLocks/>
          </p:cNvSpPr>
          <p:nvPr/>
        </p:nvSpPr>
        <p:spPr>
          <a:xfrm>
            <a:off x="5727554" y="4343100"/>
            <a:ext cx="1505869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Integrating</a:t>
            </a:r>
          </a:p>
        </p:txBody>
      </p:sp>
      <p:sp>
        <p:nvSpPr>
          <p:cNvPr id="78" name="Google Shape;824;p44">
            <a:extLst>
              <a:ext uri="{FF2B5EF4-FFF2-40B4-BE49-F238E27FC236}">
                <a16:creationId xmlns:a16="http://schemas.microsoft.com/office/drawing/2014/main" id="{42F64758-9D19-4403-977B-3BD9C474621E}"/>
              </a:ext>
            </a:extLst>
          </p:cNvPr>
          <p:cNvSpPr txBox="1">
            <a:spLocks/>
          </p:cNvSpPr>
          <p:nvPr/>
        </p:nvSpPr>
        <p:spPr>
          <a:xfrm flipH="1">
            <a:off x="2595894" y="3108113"/>
            <a:ext cx="1766715" cy="661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 b="1" i="1" dirty="0"/>
              <a:t>Extracting some features from rows into columns  and partitioning the rows per Car</a:t>
            </a:r>
          </a:p>
        </p:txBody>
      </p:sp>
      <p:sp>
        <p:nvSpPr>
          <p:cNvPr id="79" name="Google Shape;824;p44">
            <a:extLst>
              <a:ext uri="{FF2B5EF4-FFF2-40B4-BE49-F238E27FC236}">
                <a16:creationId xmlns:a16="http://schemas.microsoft.com/office/drawing/2014/main" id="{DBB6B3BF-D5B6-4D74-B4D4-EB125277E03C}"/>
              </a:ext>
            </a:extLst>
          </p:cNvPr>
          <p:cNvSpPr txBox="1">
            <a:spLocks/>
          </p:cNvSpPr>
          <p:nvPr/>
        </p:nvSpPr>
        <p:spPr>
          <a:xfrm flipH="1">
            <a:off x="4443032" y="3058101"/>
            <a:ext cx="1766715" cy="661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 b="1" i="1" dirty="0"/>
              <a:t>Making some alterations on the data types to match Target Data Values (i.e. Language / De-</a:t>
            </a:r>
            <a:r>
              <a:rPr lang="en-GB" sz="1100" b="1" i="1" dirty="0" err="1"/>
              <a:t>Eng</a:t>
            </a:r>
            <a:r>
              <a:rPr lang="en-GB" sz="1100" b="1" i="1" dirty="0"/>
              <a:t>)</a:t>
            </a:r>
          </a:p>
        </p:txBody>
      </p:sp>
      <p:sp>
        <p:nvSpPr>
          <p:cNvPr id="80" name="Google Shape;824;p44">
            <a:extLst>
              <a:ext uri="{FF2B5EF4-FFF2-40B4-BE49-F238E27FC236}">
                <a16:creationId xmlns:a16="http://schemas.microsoft.com/office/drawing/2014/main" id="{D10B6BB2-D48B-4FB2-AC72-C2403FBF39D2}"/>
              </a:ext>
            </a:extLst>
          </p:cNvPr>
          <p:cNvSpPr txBox="1">
            <a:spLocks/>
          </p:cNvSpPr>
          <p:nvPr/>
        </p:nvSpPr>
        <p:spPr>
          <a:xfrm flipH="1">
            <a:off x="6381192" y="2906991"/>
            <a:ext cx="1766715" cy="862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 b="1" i="1" dirty="0"/>
              <a:t>Discarding, generating new columns and changing name of the columns for smooth integration to Target Dataset</a:t>
            </a:r>
          </a:p>
        </p:txBody>
      </p:sp>
      <p:sp>
        <p:nvSpPr>
          <p:cNvPr id="81" name="Google Shape;6410;p82">
            <a:extLst>
              <a:ext uri="{FF2B5EF4-FFF2-40B4-BE49-F238E27FC236}">
                <a16:creationId xmlns:a16="http://schemas.microsoft.com/office/drawing/2014/main" id="{C69FAF98-54BA-42FD-81B4-9317E95CEEB3}"/>
              </a:ext>
            </a:extLst>
          </p:cNvPr>
          <p:cNvSpPr/>
          <p:nvPr/>
        </p:nvSpPr>
        <p:spPr>
          <a:xfrm>
            <a:off x="1144861" y="1979515"/>
            <a:ext cx="951568" cy="47413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3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>
            <a:spLocks noGrp="1"/>
          </p:cNvSpPr>
          <p:nvPr>
            <p:ph type="title"/>
          </p:nvPr>
        </p:nvSpPr>
        <p:spPr>
          <a:xfrm>
            <a:off x="733287" y="194034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What is the Pre-Process about ?</a:t>
            </a:r>
            <a:endParaRPr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3E267-9AF8-4AAD-94D6-02073AD5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0" y="1263805"/>
            <a:ext cx="3383902" cy="2430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754B60-4778-419A-AEE1-B6D6E540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01" y="1263806"/>
            <a:ext cx="4023669" cy="3685660"/>
          </a:xfrm>
          <a:prstGeom prst="rect">
            <a:avLst/>
          </a:prstGeom>
        </p:spPr>
      </p:pic>
      <p:sp>
        <p:nvSpPr>
          <p:cNvPr id="25" name="Google Shape;824;p44">
            <a:extLst>
              <a:ext uri="{FF2B5EF4-FFF2-40B4-BE49-F238E27FC236}">
                <a16:creationId xmlns:a16="http://schemas.microsoft.com/office/drawing/2014/main" id="{13E33427-3AFD-4C54-BE0E-481AC8F56B50}"/>
              </a:ext>
            </a:extLst>
          </p:cNvPr>
          <p:cNvSpPr txBox="1">
            <a:spLocks/>
          </p:cNvSpPr>
          <p:nvPr/>
        </p:nvSpPr>
        <p:spPr>
          <a:xfrm flipH="1">
            <a:off x="1044481" y="3694771"/>
            <a:ext cx="3133507" cy="951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During the pre-processing, the data was reshaped by extracting some attributes from rows into columns as well as grouping the unique car ids </a:t>
            </a:r>
          </a:p>
        </p:txBody>
      </p:sp>
      <p:sp>
        <p:nvSpPr>
          <p:cNvPr id="26" name="Google Shape;6410;p82">
            <a:extLst>
              <a:ext uri="{FF2B5EF4-FFF2-40B4-BE49-F238E27FC236}">
                <a16:creationId xmlns:a16="http://schemas.microsoft.com/office/drawing/2014/main" id="{D3375CEC-1813-4078-8847-A27703694B70}"/>
              </a:ext>
            </a:extLst>
          </p:cNvPr>
          <p:cNvSpPr/>
          <p:nvPr/>
        </p:nvSpPr>
        <p:spPr>
          <a:xfrm>
            <a:off x="3806716" y="2242220"/>
            <a:ext cx="951568" cy="47413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8"/>
          <p:cNvSpPr/>
          <p:nvPr/>
        </p:nvSpPr>
        <p:spPr>
          <a:xfrm rot="2560530">
            <a:off x="8410945" y="4430685"/>
            <a:ext cx="716535" cy="339479"/>
          </a:xfrm>
          <a:prstGeom prst="triangle">
            <a:avLst>
              <a:gd name="adj" fmla="val 291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0425;p87">
            <a:extLst>
              <a:ext uri="{FF2B5EF4-FFF2-40B4-BE49-F238E27FC236}">
                <a16:creationId xmlns:a16="http://schemas.microsoft.com/office/drawing/2014/main" id="{7C7E6095-5157-4D0E-AD93-52024771564E}"/>
              </a:ext>
            </a:extLst>
          </p:cNvPr>
          <p:cNvGrpSpPr/>
          <p:nvPr/>
        </p:nvGrpSpPr>
        <p:grpSpPr>
          <a:xfrm>
            <a:off x="1893081" y="1302276"/>
            <a:ext cx="5047782" cy="3382063"/>
            <a:chOff x="4351371" y="3547943"/>
            <a:chExt cx="1345129" cy="878095"/>
          </a:xfrm>
        </p:grpSpPr>
        <p:grpSp>
          <p:nvGrpSpPr>
            <p:cNvPr id="27" name="Google Shape;10426;p87">
              <a:extLst>
                <a:ext uri="{FF2B5EF4-FFF2-40B4-BE49-F238E27FC236}">
                  <a16:creationId xmlns:a16="http://schemas.microsoft.com/office/drawing/2014/main" id="{CF3FB163-3E92-4AC6-BC97-B909E21B35F9}"/>
                </a:ext>
              </a:extLst>
            </p:cNvPr>
            <p:cNvGrpSpPr/>
            <p:nvPr/>
          </p:nvGrpSpPr>
          <p:grpSpPr>
            <a:xfrm>
              <a:off x="4351371" y="4209917"/>
              <a:ext cx="1345129" cy="216121"/>
              <a:chOff x="4351371" y="4209917"/>
              <a:chExt cx="1345129" cy="216121"/>
            </a:xfrm>
          </p:grpSpPr>
          <p:sp>
            <p:nvSpPr>
              <p:cNvPr id="37" name="Google Shape;10427;p87">
                <a:extLst>
                  <a:ext uri="{FF2B5EF4-FFF2-40B4-BE49-F238E27FC236}">
                    <a16:creationId xmlns:a16="http://schemas.microsoft.com/office/drawing/2014/main" id="{972AB876-018A-4890-9FF0-1E46D62430D1}"/>
                  </a:ext>
                </a:extLst>
              </p:cNvPr>
              <p:cNvSpPr/>
              <p:nvPr/>
            </p:nvSpPr>
            <p:spPr>
              <a:xfrm rot="10800000">
                <a:off x="4351371" y="4209917"/>
                <a:ext cx="1281600" cy="216121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" name="Google Shape;10428;p87">
                <a:extLst>
                  <a:ext uri="{FF2B5EF4-FFF2-40B4-BE49-F238E27FC236}">
                    <a16:creationId xmlns:a16="http://schemas.microsoft.com/office/drawing/2014/main" id="{49C504B7-1B69-47BA-8084-7E639FAE3B52}"/>
                  </a:ext>
                </a:extLst>
              </p:cNvPr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" name="Google Shape;10429;p87">
              <a:extLst>
                <a:ext uri="{FF2B5EF4-FFF2-40B4-BE49-F238E27FC236}">
                  <a16:creationId xmlns:a16="http://schemas.microsoft.com/office/drawing/2014/main" id="{B36120A4-E5E6-46AF-9CE1-7828004FE784}"/>
                </a:ext>
              </a:extLst>
            </p:cNvPr>
            <p:cNvGrpSpPr/>
            <p:nvPr/>
          </p:nvGrpSpPr>
          <p:grpSpPr>
            <a:xfrm>
              <a:off x="4403010" y="3985221"/>
              <a:ext cx="1109518" cy="181500"/>
              <a:chOff x="4403010" y="3985221"/>
              <a:chExt cx="1109518" cy="181500"/>
            </a:xfrm>
          </p:grpSpPr>
          <p:sp>
            <p:nvSpPr>
              <p:cNvPr id="35" name="Google Shape;10430;p87">
                <a:extLst>
                  <a:ext uri="{FF2B5EF4-FFF2-40B4-BE49-F238E27FC236}">
                    <a16:creationId xmlns:a16="http://schemas.microsoft.com/office/drawing/2014/main" id="{D480CEC7-0859-4C48-9186-BFF9BE6F59A9}"/>
                  </a:ext>
                </a:extLst>
              </p:cNvPr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" name="Google Shape;10431;p87">
                <a:extLst>
                  <a:ext uri="{FF2B5EF4-FFF2-40B4-BE49-F238E27FC236}">
                    <a16:creationId xmlns:a16="http://schemas.microsoft.com/office/drawing/2014/main" id="{160209A0-A738-4126-A073-01EB70C69B14}"/>
                  </a:ext>
                </a:extLst>
              </p:cNvPr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10432;p87">
              <a:extLst>
                <a:ext uri="{FF2B5EF4-FFF2-40B4-BE49-F238E27FC236}">
                  <a16:creationId xmlns:a16="http://schemas.microsoft.com/office/drawing/2014/main" id="{62FEBE16-5563-4A51-9B63-621DBDD9109E}"/>
                </a:ext>
              </a:extLst>
            </p:cNvPr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sp>
            <p:nvSpPr>
              <p:cNvPr id="33" name="Google Shape;10433;p87">
                <a:extLst>
                  <a:ext uri="{FF2B5EF4-FFF2-40B4-BE49-F238E27FC236}">
                    <a16:creationId xmlns:a16="http://schemas.microsoft.com/office/drawing/2014/main" id="{BB103E6B-CE4D-4609-B8BA-29CBBFF4C9AB}"/>
                  </a:ext>
                </a:extLst>
              </p:cNvPr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" name="Google Shape;10434;p87">
                <a:extLst>
                  <a:ext uri="{FF2B5EF4-FFF2-40B4-BE49-F238E27FC236}">
                    <a16:creationId xmlns:a16="http://schemas.microsoft.com/office/drawing/2014/main" id="{E58C5FEB-6BE8-4885-ACA3-69109BA18D98}"/>
                  </a:ext>
                </a:extLst>
              </p:cNvPr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10435;p87">
              <a:extLst>
                <a:ext uri="{FF2B5EF4-FFF2-40B4-BE49-F238E27FC236}">
                  <a16:creationId xmlns:a16="http://schemas.microsoft.com/office/drawing/2014/main" id="{7073E002-F3DE-4D5C-AD81-0C3908FC4D8D}"/>
                </a:ext>
              </a:extLst>
            </p:cNvPr>
            <p:cNvGrpSpPr/>
            <p:nvPr/>
          </p:nvGrpSpPr>
          <p:grpSpPr>
            <a:xfrm>
              <a:off x="4681847" y="3547943"/>
              <a:ext cx="620648" cy="181500"/>
              <a:chOff x="4681847" y="3547943"/>
              <a:chExt cx="620648" cy="181500"/>
            </a:xfrm>
          </p:grpSpPr>
          <p:sp>
            <p:nvSpPr>
              <p:cNvPr id="31" name="Google Shape;10436;p87">
                <a:extLst>
                  <a:ext uri="{FF2B5EF4-FFF2-40B4-BE49-F238E27FC236}">
                    <a16:creationId xmlns:a16="http://schemas.microsoft.com/office/drawing/2014/main" id="{E72FA742-C81F-4636-81CC-7C3DF360E734}"/>
                  </a:ext>
                </a:extLst>
              </p:cNvPr>
              <p:cNvSpPr/>
              <p:nvPr/>
            </p:nvSpPr>
            <p:spPr>
              <a:xfrm rot="10800000">
                <a:off x="4681847" y="3547943"/>
                <a:ext cx="620648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2" name="Google Shape;10437;p87">
                <a:extLst>
                  <a:ext uri="{FF2B5EF4-FFF2-40B4-BE49-F238E27FC236}">
                    <a16:creationId xmlns:a16="http://schemas.microsoft.com/office/drawing/2014/main" id="{566EDDE1-12A3-4271-95DC-AB48ED048C52}"/>
                  </a:ext>
                </a:extLst>
              </p:cNvPr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" name="Google Shape;824;p44">
            <a:extLst>
              <a:ext uri="{FF2B5EF4-FFF2-40B4-BE49-F238E27FC236}">
                <a16:creationId xmlns:a16="http://schemas.microsoft.com/office/drawing/2014/main" id="{14212B3F-92AC-486F-A18A-A8EEE1CC45CC}"/>
              </a:ext>
            </a:extLst>
          </p:cNvPr>
          <p:cNvSpPr txBox="1">
            <a:spLocks/>
          </p:cNvSpPr>
          <p:nvPr/>
        </p:nvSpPr>
        <p:spPr>
          <a:xfrm flipH="1">
            <a:off x="3052810" y="1226592"/>
            <a:ext cx="2329065" cy="661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b="1" dirty="0"/>
              <a:t>Condition  </a:t>
            </a:r>
          </a:p>
          <a:p>
            <a:pPr algn="ctr"/>
            <a:r>
              <a:rPr lang="en-GB" sz="1200" i="1" dirty="0"/>
              <a:t>German-English</a:t>
            </a:r>
          </a:p>
        </p:txBody>
      </p:sp>
      <p:sp>
        <p:nvSpPr>
          <p:cNvPr id="40" name="Google Shape;824;p44">
            <a:extLst>
              <a:ext uri="{FF2B5EF4-FFF2-40B4-BE49-F238E27FC236}">
                <a16:creationId xmlns:a16="http://schemas.microsoft.com/office/drawing/2014/main" id="{64B33FE7-464D-46F0-BA79-9027644DFEA7}"/>
              </a:ext>
            </a:extLst>
          </p:cNvPr>
          <p:cNvSpPr txBox="1">
            <a:spLocks/>
          </p:cNvSpPr>
          <p:nvPr/>
        </p:nvSpPr>
        <p:spPr>
          <a:xfrm flipH="1">
            <a:off x="3158165" y="2207956"/>
            <a:ext cx="2329065" cy="661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1100" b="1" dirty="0"/>
          </a:p>
          <a:p>
            <a:pPr algn="ctr"/>
            <a:r>
              <a:rPr lang="en-GB" sz="1200" b="1" i="1" dirty="0"/>
              <a:t>Fuel Consumption Unit </a:t>
            </a:r>
            <a:r>
              <a:rPr lang="en-GB" sz="1200" i="1" dirty="0"/>
              <a:t>Grouping Values - Assigning</a:t>
            </a:r>
          </a:p>
          <a:p>
            <a:pPr algn="ctr"/>
            <a:endParaRPr lang="en-GB" sz="1100" b="1" i="1" dirty="0"/>
          </a:p>
        </p:txBody>
      </p:sp>
      <p:sp>
        <p:nvSpPr>
          <p:cNvPr id="41" name="Google Shape;824;p44">
            <a:extLst>
              <a:ext uri="{FF2B5EF4-FFF2-40B4-BE49-F238E27FC236}">
                <a16:creationId xmlns:a16="http://schemas.microsoft.com/office/drawing/2014/main" id="{38290DC4-101F-4806-A0A8-132C2A726401}"/>
              </a:ext>
            </a:extLst>
          </p:cNvPr>
          <p:cNvSpPr txBox="1">
            <a:spLocks/>
          </p:cNvSpPr>
          <p:nvPr/>
        </p:nvSpPr>
        <p:spPr>
          <a:xfrm flipH="1">
            <a:off x="3133238" y="2915805"/>
            <a:ext cx="2329065" cy="661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b="1" dirty="0"/>
              <a:t>Body Colour</a:t>
            </a:r>
          </a:p>
          <a:p>
            <a:pPr algn="ctr"/>
            <a:r>
              <a:rPr lang="en-GB" sz="1200" i="1" dirty="0"/>
              <a:t>German-English</a:t>
            </a:r>
          </a:p>
        </p:txBody>
      </p:sp>
      <p:sp>
        <p:nvSpPr>
          <p:cNvPr id="42" name="Google Shape;824;p44">
            <a:extLst>
              <a:ext uri="{FF2B5EF4-FFF2-40B4-BE49-F238E27FC236}">
                <a16:creationId xmlns:a16="http://schemas.microsoft.com/office/drawing/2014/main" id="{304C3183-3737-451D-99A9-163714E5C70D}"/>
              </a:ext>
            </a:extLst>
          </p:cNvPr>
          <p:cNvSpPr txBox="1">
            <a:spLocks/>
          </p:cNvSpPr>
          <p:nvPr/>
        </p:nvSpPr>
        <p:spPr>
          <a:xfrm flipH="1">
            <a:off x="3052809" y="3817039"/>
            <a:ext cx="2329065" cy="768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b="1" dirty="0"/>
              <a:t>Car Type </a:t>
            </a:r>
          </a:p>
          <a:p>
            <a:pPr algn="ctr"/>
            <a:r>
              <a:rPr lang="en-GB" sz="1200" i="1" dirty="0"/>
              <a:t>German-English</a:t>
            </a:r>
          </a:p>
          <a:p>
            <a:pPr algn="ctr"/>
            <a:r>
              <a:rPr lang="en-GB" sz="1200" i="1" dirty="0"/>
              <a:t>Grouping Values - Assigning</a:t>
            </a:r>
          </a:p>
        </p:txBody>
      </p:sp>
      <p:sp>
        <p:nvSpPr>
          <p:cNvPr id="43" name="Google Shape;832;p45">
            <a:extLst>
              <a:ext uri="{FF2B5EF4-FFF2-40B4-BE49-F238E27FC236}">
                <a16:creationId xmlns:a16="http://schemas.microsoft.com/office/drawing/2014/main" id="{25CE24C7-1E4E-4FD2-8480-02E1C4948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3480" y="117324"/>
            <a:ext cx="6876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What Was Changed During Normalization?</a:t>
            </a:r>
            <a:endParaRPr sz="3200" dirty="0"/>
          </a:p>
        </p:txBody>
      </p:sp>
      <p:sp>
        <p:nvSpPr>
          <p:cNvPr id="44" name="Google Shape;841;p46">
            <a:extLst>
              <a:ext uri="{FF2B5EF4-FFF2-40B4-BE49-F238E27FC236}">
                <a16:creationId xmlns:a16="http://schemas.microsoft.com/office/drawing/2014/main" id="{3E565AD2-0E57-41B3-9269-38431F06999E}"/>
              </a:ext>
            </a:extLst>
          </p:cNvPr>
          <p:cNvSpPr txBox="1">
            <a:spLocks/>
          </p:cNvSpPr>
          <p:nvPr/>
        </p:nvSpPr>
        <p:spPr>
          <a:xfrm>
            <a:off x="6747914" y="1012313"/>
            <a:ext cx="2309169" cy="350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These are some of the changes however there are few more attributes that could have been also changed such as Transmission Type, Drive Type, Interior </a:t>
            </a:r>
            <a:r>
              <a:rPr lang="en-GB" sz="1200" dirty="0" err="1">
                <a:latin typeface="+mn-lt"/>
              </a:rPr>
              <a:t>Color</a:t>
            </a:r>
            <a:r>
              <a:rPr lang="en-GB" sz="1200" dirty="0">
                <a:latin typeface="+mn-lt"/>
              </a:rPr>
              <a:t> values (Language) or </a:t>
            </a:r>
            <a:r>
              <a:rPr lang="en-US" sz="1200" noProof="0" dirty="0">
                <a:latin typeface="+mn-lt"/>
              </a:rPr>
              <a:t>Additional properties (Race </a:t>
            </a:r>
            <a:r>
              <a:rPr lang="en-US" sz="1200" dirty="0">
                <a:latin typeface="+mn-lt"/>
              </a:rPr>
              <a:t>C</a:t>
            </a:r>
            <a:r>
              <a:rPr lang="en-US" sz="1200" noProof="0" dirty="0" err="1">
                <a:latin typeface="+mn-lt"/>
              </a:rPr>
              <a:t>ar</a:t>
            </a:r>
            <a:r>
              <a:rPr lang="en-US" sz="1200" noProof="0" dirty="0">
                <a:latin typeface="+mn-lt"/>
              </a:rPr>
              <a:t>, MFK).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latin typeface="+mn-lt"/>
              </a:rPr>
              <a:t>These features were not imposed to normalization process because there were already going to be discarded in the Target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Car type could have been partitioned more specifically. (like </a:t>
            </a:r>
            <a:r>
              <a:rPr lang="en-US" sz="1200" dirty="0" err="1">
                <a:latin typeface="+mn-lt"/>
              </a:rPr>
              <a:t>Car,Van,Truck</a:t>
            </a:r>
            <a:r>
              <a:rPr lang="en-US" sz="1200" dirty="0">
                <a:latin typeface="+mn-lt"/>
              </a:rPr>
              <a:t>, Motorbike </a:t>
            </a:r>
            <a:r>
              <a:rPr lang="en-US" sz="1200" dirty="0" err="1">
                <a:latin typeface="+mn-lt"/>
              </a:rPr>
              <a:t>etc</a:t>
            </a:r>
            <a:r>
              <a:rPr lang="en-US" sz="1200" dirty="0">
                <a:latin typeface="+mn-lt"/>
              </a:rPr>
              <a:t>) </a:t>
            </a:r>
            <a:r>
              <a:rPr lang="en-US" sz="1200" noProof="0" dirty="0">
                <a:latin typeface="+mn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200" dirty="0">
              <a:latin typeface="+mn-lt"/>
            </a:endParaRPr>
          </a:p>
          <a:p>
            <a:pPr marL="0" indent="0"/>
            <a:r>
              <a:rPr lang="en-GB" sz="1200" dirty="0">
                <a:latin typeface="+mn-lt"/>
              </a:rPr>
              <a:t> </a:t>
            </a:r>
            <a:endParaRPr lang="en-US" sz="1200" i="1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200" dirty="0">
              <a:latin typeface="+mn-lt"/>
            </a:endParaRPr>
          </a:p>
          <a:p>
            <a:pPr lvl="0"/>
            <a:endParaRPr lang="en-GB" noProof="0" dirty="0"/>
          </a:p>
          <a:p>
            <a:pPr marL="0" indent="0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832;p45">
            <a:extLst>
              <a:ext uri="{FF2B5EF4-FFF2-40B4-BE49-F238E27FC236}">
                <a16:creationId xmlns:a16="http://schemas.microsoft.com/office/drawing/2014/main" id="{C7C4BB86-6ABE-4139-9972-12C941719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804" y="321140"/>
            <a:ext cx="8101013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Integration </a:t>
            </a:r>
            <a:endParaRPr sz="3200" dirty="0"/>
          </a:p>
        </p:txBody>
      </p:sp>
      <p:sp>
        <p:nvSpPr>
          <p:cNvPr id="100" name="Google Shape;841;p46">
            <a:extLst>
              <a:ext uri="{FF2B5EF4-FFF2-40B4-BE49-F238E27FC236}">
                <a16:creationId xmlns:a16="http://schemas.microsoft.com/office/drawing/2014/main" id="{ED4D1E1E-1FB7-412A-8722-9365A855C505}"/>
              </a:ext>
            </a:extLst>
          </p:cNvPr>
          <p:cNvSpPr txBox="1">
            <a:spLocks/>
          </p:cNvSpPr>
          <p:nvPr/>
        </p:nvSpPr>
        <p:spPr>
          <a:xfrm>
            <a:off x="420684" y="892640"/>
            <a:ext cx="6756330" cy="80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latin typeface="+mn-lt"/>
              </a:rPr>
              <a:t>In the integration part some of the columns were discarded as there were no place in the Target Scheme. </a:t>
            </a:r>
          </a:p>
          <a:p>
            <a:pPr lvl="0"/>
            <a:endParaRPr lang="en-GB" noProof="0" dirty="0"/>
          </a:p>
          <a:p>
            <a:pPr marL="0" indent="0"/>
            <a:endParaRPr lang="en-GB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90D750-4B9A-4E80-9955-AB6F10FAC0A5}"/>
              </a:ext>
            </a:extLst>
          </p:cNvPr>
          <p:cNvSpPr txBox="1"/>
          <p:nvPr/>
        </p:nvSpPr>
        <p:spPr>
          <a:xfrm>
            <a:off x="1163444" y="1567995"/>
            <a:ext cx="306658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Car ID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CO2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Interior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Engine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Number of doors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Transmission type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Drive type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P</a:t>
            </a:r>
            <a:r>
              <a:rPr lang="en-US" sz="1200" i="1" noProof="0" dirty="0" err="1"/>
              <a:t>roperties</a:t>
            </a:r>
            <a:r>
              <a:rPr lang="en-US" sz="1200" i="1" noProof="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Average fuel consumption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Fuel type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Number of seats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i="1" noProof="0" dirty="0"/>
              <a:t>Consumption rating</a:t>
            </a:r>
          </a:p>
        </p:txBody>
      </p:sp>
      <p:sp>
        <p:nvSpPr>
          <p:cNvPr id="105" name="Google Shape;841;p46">
            <a:extLst>
              <a:ext uri="{FF2B5EF4-FFF2-40B4-BE49-F238E27FC236}">
                <a16:creationId xmlns:a16="http://schemas.microsoft.com/office/drawing/2014/main" id="{B7A87376-30D3-4B2F-87CD-35EBC987F1A7}"/>
              </a:ext>
            </a:extLst>
          </p:cNvPr>
          <p:cNvSpPr txBox="1">
            <a:spLocks/>
          </p:cNvSpPr>
          <p:nvPr/>
        </p:nvSpPr>
        <p:spPr>
          <a:xfrm>
            <a:off x="4772722" y="2273920"/>
            <a:ext cx="4207727" cy="240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139700" lvl="0" indent="0"/>
            <a:r>
              <a:rPr lang="en-GB" sz="1200" noProof="0" dirty="0">
                <a:latin typeface="+mn-lt"/>
              </a:rPr>
              <a:t>Some of these attributes could have been helpful for the end users like Hp or Transmission Type as they have predominantly relevant information with the cars. Another point is, regarding </a:t>
            </a:r>
            <a:r>
              <a:rPr lang="en-GB" sz="1200" dirty="0">
                <a:latin typeface="+mn-lt"/>
              </a:rPr>
              <a:t> these features, by using few features together such as Consumption rating, CO2 emission, Average Fuel Consumption and Fuel Type, A new column could also be generated in terms of Emission Controls (</a:t>
            </a:r>
            <a:r>
              <a:rPr lang="en-GB" sz="1200" dirty="0" err="1">
                <a:latin typeface="+mn-lt"/>
              </a:rPr>
              <a:t>i.e</a:t>
            </a:r>
            <a:r>
              <a:rPr lang="en-GB" sz="1200" dirty="0">
                <a:latin typeface="+mn-lt"/>
              </a:rPr>
              <a:t> London </a:t>
            </a:r>
            <a:r>
              <a:rPr lang="en-GB" sz="1200" dirty="0" err="1">
                <a:latin typeface="+mn-lt"/>
              </a:rPr>
              <a:t>Ulez</a:t>
            </a:r>
            <a:r>
              <a:rPr lang="en-GB" sz="1200" dirty="0">
                <a:latin typeface="+mn-lt"/>
              </a:rPr>
              <a:t> Regulations) or  Eco-Friendly styles etc. </a:t>
            </a:r>
            <a:endParaRPr lang="en-GB" sz="1200" noProof="0" dirty="0">
              <a:latin typeface="+mn-lt"/>
            </a:endParaRPr>
          </a:p>
          <a:p>
            <a:pPr marL="0" indent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72790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On-screen Show 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 Vietnam</vt:lpstr>
      <vt:lpstr>Libre Franklin</vt:lpstr>
      <vt:lpstr>Wingdings</vt:lpstr>
      <vt:lpstr>Isometric SEO Strategy by Slidesgo</vt:lpstr>
      <vt:lpstr>Onedot</vt:lpstr>
      <vt:lpstr>Key Facts of Input  And Output Data Sets</vt:lpstr>
      <vt:lpstr>Process Flow </vt:lpstr>
      <vt:lpstr>What is the Pre-Process about ?</vt:lpstr>
      <vt:lpstr>What Was Changed During Normalization?</vt:lpstr>
      <vt:lpstr>Integration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Onedot</dc:title>
  <cp:lastModifiedBy>İbrahim Furkan Bozkurt</cp:lastModifiedBy>
  <cp:revision>2</cp:revision>
  <dcterms:modified xsi:type="dcterms:W3CDTF">2022-03-09T15:15:45Z</dcterms:modified>
</cp:coreProperties>
</file>