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6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8" r:id="rId21"/>
    <p:sldId id="279" r:id="rId22"/>
    <p:sldId id="281" r:id="rId23"/>
    <p:sldId id="280" r:id="rId24"/>
    <p:sldId id="277" r:id="rId25"/>
  </p:sldIdLst>
  <p:sldSz cx="9144000" cy="6858000" type="screen4x3"/>
  <p:notesSz cx="6858000" cy="9144000"/>
  <p:defaultTextStyle>
    <a:defPPr>
      <a:defRPr lang="nb-NO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FFD8"/>
    <a:srgbClr val="0D3475"/>
    <a:srgbClr val="BBAC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867" autoAdjust="0"/>
    <p:restoredTop sz="94690"/>
  </p:normalViewPr>
  <p:slideViewPr>
    <p:cSldViewPr snapToGrid="0" snapToObjects="1">
      <p:cViewPr>
        <p:scale>
          <a:sx n="95" d="100"/>
          <a:sy n="95" d="100"/>
        </p:scale>
        <p:origin x="1488" y="4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05:51:58.286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3177 74 16383,'97'6'0,"-1"1"0,-16-3 0,-3 1 0,-4 0 0,1-1 0,2 0 0,-6 0 0,-11 0 0,-13 2 0,-2 2 0,7 1 0,14 3 0,10 1 0,7 3 0,2 1 0,-6 2 0,-9 0 0,-14-1 0,-14-1 0,-5 0 0,6 4 0,23 7 0,25 9 0,-39-17 0,0 1 0,1 1 0,-2 0 0,-2 0 0,-1 0 0,-2 0 0,1 0 0,1 1 0,0 0 0,41 21 0,-14-4 0,-18-5 0,-13-4 0,-1-1 0,21 9 0,-22-14 0,28 17 0,-29-11 0,12 10 0,2 3 0,-5-6 0,4-2 0,-5-2 0,-4 0 0,-5 0 0,-1 0 0,2 2 0,1 0 0,-2-2 0,-5-1 0,-4-1 0,-2-1 0,-1 3 0,2 2 0,-3 2 0,-3 2 0,-2 2 0,-1 0 0,2 9 0,2 3 0,-2 0 0,-3-2 0,-3-4 0,1-3 0,-1 2 0,3 8 0,-1 3 0,-1 4 0,-4 2 0,-4-1 0,-1 0 0,-1 1 0,2 2 0,-1 0 0,0-1 0,0-3 0,-1-6 0,-1-4 0,-1-5 0,-2-3 0,1-3 0,-2-2 0,1 2 0,0 1 0,-1 0 0,1 1 0,-2 3 0,1 2 0,-2 4 0,0 1 0,0 0 0,0-3 0,0-5 0,0 0 0,0 0 0,0 3 0,-2 6 0,1 3 0,-1-4 0,0-2 0,1-2 0,-1 0 0,1 3 0,1 0 0,-1-1 0,0 0 0,-1-2 0,-1-1 0,0 0 0,-1 3 0,0 4 0,-2 6 0,-2 5 0,-3 2 0,-1 2 0,0-2 0,0-2 0,-1-1 0,-3-1 0,-2 1 0,-6 6 0,-1 1 0,-3 2 0,1-4 0,1-2 0,1-3 0,2-2 0,2 0 0,1-3 0,3-2 0,1-4 0,1-3 0,-1 0 0,-5 1 0,-4 4 0,-4 5 0,-1 1 0,2-1 0,2-4 0,0-2 0,-1 0 0,-3 1 0,-2 3 0,-5 3 0,-4 2 0,-4 2 0,0-4 0,5-6 0,3-7 0,4-8 0,0-3 0,0 0 0,0 1 0,-2 1 0,-2 0 0,-4-1 0,0-4 0,1-2 0,4-3 0,4-4 0,0-1 0,2-4 0,-5-1 0,-5 1 0,-4-1 0,-7 2 0,-2-3 0,-5 0 0,-4 1 0,-1-2 0,0-1 0,6-4 0,-1-1 0,-5 3 0,-5 2 0,-2 1 0,1-2 0,3-5 0,-3-5 0,-3-2 0,-4-2 0,-5 0 0,-14 0 0,35-1 0,-3-1 0,-12 0 0,-3 0 0,-9-2 0,-1 0 0,2 0 0,2 0 0,9 0 0,4 0 0,6 1 0,7 0 0,-8 1 0,-12 0 0,26 0 0,-17 0 0,-4-1 0,8 0 0,0-1 0,6 0 0,5 0 0,5 0 0,0-1 0,-5 0 0,-9 0 0,-5-1 0,-1-1 0,4 0 0,5 0 0,1-2 0,0 1 0,-22-6 0,31 4 0,-41-8 0,13-1 0,29 6 0,-1-1 0,-3-3 0,0-1 0,4-2 0,0-1 0,-4-4 0,-1-2 0,-3-2 0,-2-1 0,1 0 0,1 0 0,4 0 0,2 0 0,7 2 0,2 0 0,-31-27 0,4-4 0,0-7 0,29 25 0,0-3 0,-3-7 0,1-2 0,0-6 0,2-1 0,1-4 0,2-2 0,4 2 0,2 0 0,2 0 0,1 1 0,2 0 0,2 2 0,4 3 0,3 2 0,3 1 0,1 1 0,2 0 0,1-1 0,1-1 0,-1-2 0,0-6 0,-1-1 0,1-3 0,-1-1 0,-1 1 0,0 0 0,0 4 0,1 1 0,2 10 0,2 3 0,-4-35 0,8 16 0,2 8 0,0 4 0,0-3 0,0-8 0,0-9 0,1-11 0,2-1 0,3 4 0,3 4 0,3 5 0,-1-2 0,0-6 0,-2-8 0,-4 39 0,-2 0 0,1-4 0,-1-1 0,1-1 0,0-1 0,0 1 0,0 0 0,0 3 0,1 0 0,-1 1 0,0-1 0,1 1 0,1-1 0,0-2 0,1 0 0,1-2 0,1 0 0,-1 2 0,1 1 0,-2 4 0,0 2 0,7-38 0,1 7 0,7-3 0,5-7 0,4-3 0,3-1 0,1 4 0,0 9 0,-1 4 0,2 3 0,-1 2 0,0 0 0,0 2 0,-2 6 0,1 4 0,7 2 0,0 8 0,2 5 0,-1 3 0,-1 4 0,7-6 0,8-3 0,0 1 0,11-6 0,2 0 0,-5 3 0,-2 0 0,-14 9 0,-6 4 0,5 1 0,6 1 0,12-2 0,6-2 0,1-1 0,-4-1 0,-7 3 0,-5 3 0,-2 2 0,0 2 0,1 0 0,1 1 0,3 2 0,0 1 0,5 2 0,4 0 0,2 2 0,0 0 0,-1 0 0,-2 0 0,1 1 0,-2 2 0,1 2 0,-5 1 0,-2 1 0,0 0 0,2-3 0,3-1 0,2-1 0,-2 1 0,-7 4 0,-8 5 0,-7 3 0,-6 4 0,-2 1 0,-2 1 0,-3-1 0,0 0 0,-3 1 0,-3 0 0,-2 1 0,0 0 0,1 0 0,-1 0 0,-9 0 0,-5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05:52:17.317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600 230 16383,'71'-10'0,"14"-3"0,-34 5 0,2-1 0,9 0 0,1 1 0,9 0 0,1 1 0,5 0 0,0 2 0,0 0 0,-1 1 0,-9 0 0,-2 1 0,-13 0 0,-2 1 0,32-1 0,-2 0 0,-31 1 0,2 1 0,9 0 0,2 0 0,4 0 0,1 1 0,-2 0 0,-2 0 0,-4-1 0,-1 1 0,-3-2 0,1 1 0,4-1 0,1 1 0,5-1 0,2 0 0,8 1 0,3-1 0,7 1 0,2-1 0,-23 1 0,2 0 0,0-1 0,3 1 0,0-1 0,-1 1 0,-2-1 0,0 1 0,-2-1 0,28-1 0,-2-1 0,-6 1 0,0-1 0,2 0 0,0 1 0,2-1 0,-1 1 0,-4 1 0,-3-1 0,-7 1 0,-4 0 0,-7 1 0,-2-2 0,-6 1 0,-2 0 0,-1 0 0,0-1 0,-2 1 0,0-1 0,0 1 0,-1 0 0,4 0 0,0 0 0,5 0 0,2 0 0,8 1 0,2-1 0,9 1 0,1 0 0,1 0 0,-1 0 0,1 0 0,0 0 0,1 1 0,0-1 0,1 0 0,2 1 0,5-1 0,-1 0 0,2 0 0,-2 1 0,-6-1 0,-2 1 0,-11 0 0,-2 0 0,-5 0 0,-2 0 0,-2 0 0,-1 0 0,0 1 0,0-1 0,2 1 0,1-1 0,-2 1 0,-1 0 0,-2 0 0,-1 0 0,3 0 0,1 1 0,8 1 0,2 0 0,7 2 0,3 0 0,1 0 0,-1 0 0,-3 0 0,0-1 0,-3 0 0,1 0 0,2 0 0,2 1 0,8 1 0,2 0 0,4 1 0,1 1 0,-3-1 0,-2 0 0,-9 0 0,-2-1 0,-8-1 0,-3-1 0,-6 0 0,-1-1 0,-2-1 0,-1 1 0,2-1 0,1 0 0,4 1 0,1-1 0,4 1 0,0 1 0,2-1 0,1 1 0,1 0 0,1 0 0,-2 1 0,0 0 0,-3 0 0,-2 0 0,-1 0 0,-1 0 0,-3 0 0,-1 0 0,-5 0 0,-1 0 0,2 1 0,1 0 0,3 1 0,1 1 0,6 3 0,0 0 0,3 2 0,0 1 0,-3 0 0,-2 1 0,-7-1 0,-1 0 0,-4 0 0,-1 1 0,0 0 0,0 1 0,4 2 0,1 0 0,3 1 0,0 0 0,1 2 0,0 1 0,0-1 0,-2 1 0,-3 1 0,-2 0 0,-2 0 0,0 2 0,1 0 0,1 2 0,7 2 0,3 0 0,6 3 0,1-1 0,2 1 0,-2 0 0,-5-2 0,-4 0 0,-8-3 0,-3 0 0,-5 0 0,-2 0 0,34 22 0,-16-4 0,-14-6 0,-10-5 0,7 4 0,9 5 0,4 2 0,-2 1 0,-10-1 0,-12-4 0,-10 0 0,-9-1 0,-4 5 0,-2 6 0,-2 2 0,-3 1 0,-2-4 0,-2 2 0,-1 3 0,-2 3 0,-1 5 0,-2-3 0,-1-4 0,-2-8 0,0-7 0,-2 1 0,-5 3 0,-7 8 0,-7 7 0,-3 6 0,-1 0 0,5-7 0,1-6 0,0-5 0,-6 6 0,-6 8 0,-5 5 0,-6 3 0,-1-3 0,2-5 0,-2-1 0,1-1 0,-1 1 0,-4 7 0,0 1 0,3-6 0,4-6 0,5-9 0,0-3 0,-3 3 0,-7 7 0,-13 8 0,25-26 0,-3 1 0,-3 2 0,-1-1 0,2-2 0,1-2 0,-30 23 0,18-13 0,8-4 0,-3 2 0,-1 2 0,-4 2 0,-4 3 0,0-1 0,-3 0 0,2-4 0,-3-3 0,-6 1 0,-4 2 0,-7 3 0,0 1 0,6-6 0,3-4 0,-1-2 0,-6 3 0,-3 0 0,-4-1 0,-1-1 0,-3-4 0,43-16 0,-1-2 0,-2 1 0,1-1 0,1-1 0,1 0 0,-46 15 0,4 2 0,-2 1 0,44-15 0,-1 1 0,-3 0 0,-1 1 0,-6 0 0,-2-1 0,-8 1 0,-2-2 0,-5-1 0,-1-3 0,-2-2 0,0-1 0,3-2 0,2-1 0,5-1 0,2 1 0,3 1 0,0 1 0,2 1 0,1 0 0,2-1 0,-1 1 0,-2 0 0,-2-1 0,-3 0 0,-1-2 0,-2 1 0,-2-1 0,-5-1 0,0-1 0,-5 0 0,-1 0 0,-4-1 0,-2 0 0,0 0 0,0 0 0,0 0 0,0-1 0,5-1 0,1 0 0,2-1 0,1-1 0,2 0 0,1 0 0,3-1 0,0 0 0,3 0 0,1 0 0,4 0 0,1 0 0,0 0 0,-1 0 0,-1-1 0,-2 1 0,-6 0 0,-2-1 0,-8 0 0,-2-1 0,-2 0 0,-2-1 0,1-1 0,1 0 0,2-1 0,2-1 0,-1 1 0,2-1 0,0 0 0,2 1 0,3 0 0,3 0 0,5 0 0,2 0 0,9 1 0,3-1 0,3 0 0,2 1 0,-41-5 0,11 2 0,1 1 0,0-1 0,-8-1 0,-10-2 0,48 5 0,-1-1 0,-1 0 0,-1 0 0,-1 0 0,-2-1 0,-4 1 0,-2-2 0,-9-2 0,-4-2 0,-11-3 0,-5-2 0,23 2 0,-2-1 0,-1-1 0,-2-1 0,0-1 0,0 0 0,1 0 0,2 0 0,0 0 0,4 0 0,1-1 0,1 1 0,-26-8 0,2-1 0,4 0 0,3-1 0,5-1 0,2-2 0,5-1 0,0-2 0,-3-5 0,-2-2 0,-8-5 0,-3-3 0,24 14 0,-1 0 0,0-1 0,-3-1 0,0-1 0,2 1 0,4 2 0,1 0 0,1 0 0,-21-15 0,4 0 0,10 6 0,3 0 0,12 5 0,2 2 0,5 1 0,3 1 0,2 2 0,1-1 0,-4-3 0,-1-2 0,-6-6 0,-2-1 0,-5-5 0,-2 0 0,-2-2 0,0 0 0,1 0 0,3 1 0,7 5 0,4-1 0,8 4 0,2-2 0,5 1 0,3 0 0,2-1 0,1 1 0,0 0 0,0 1 0,-18-40 0,6 10 0,5 1 0,1-9 0,2-13 0,14 45 0,1 0 0,2 1 0,-1 0 0,-6-41 0,-1 10 0,0 4 0,0-1 0,3 3 0,6 3 0,5 5 0,4 4 0,-1-22 0,1 22 0,1-22 0,2 29 0,2 0 0,1 3 0,0 2 0,3-4 0,2-5 0,1-2 0,1 4 0,0 4 0,1 4 0,3 1 0,2 2 0,-1 4 0,-3 5 0,-2 4 0,0 5 0,0 1 0,2 0 0,3-3 0,0-2 0,-1 0 0,-2 4 0,-2 3 0,-1 5 0,3-1 0,3-2 0,2-2 0,-1 0 0,0 3 0,0 3 0,2-1 0,4 1 0,5 0 0,3-2 0,3-1 0,5-4 0,3-2 0,2-1 0,-5 5 0,-12 8 0,-11 7 0,-9 7 0,5-1 0,5 0 0,1-1 0,-4 1 0,-8 1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1114753" y="2677415"/>
            <a:ext cx="7772400" cy="901094"/>
          </a:xfrm>
        </p:spPr>
        <p:txBody>
          <a:bodyPr anchor="t" anchorCtr="0"/>
          <a:lstStyle/>
          <a:p>
            <a:r>
              <a:rPr lang="nb-NO" dirty="0"/>
              <a:t>Klikk for å redigere tittelstil</a:t>
            </a:r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114753" y="3645154"/>
            <a:ext cx="77724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dirty="0"/>
              <a:t>Klikk for å redigere undertittelstil i malen</a:t>
            </a:r>
          </a:p>
        </p:txBody>
      </p:sp>
    </p:spTree>
    <p:extLst>
      <p:ext uri="{BB962C8B-B14F-4D97-AF65-F5344CB8AC3E}">
        <p14:creationId xmlns:p14="http://schemas.microsoft.com/office/powerpoint/2010/main" val="1000159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</p:spTree>
    <p:extLst>
      <p:ext uri="{BB962C8B-B14F-4D97-AF65-F5344CB8AC3E}">
        <p14:creationId xmlns:p14="http://schemas.microsoft.com/office/powerpoint/2010/main" val="1983850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>
          <a:xfrm>
            <a:off x="1016000" y="274638"/>
            <a:ext cx="5461000" cy="5851525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</p:spTree>
    <p:extLst>
      <p:ext uri="{BB962C8B-B14F-4D97-AF65-F5344CB8AC3E}">
        <p14:creationId xmlns:p14="http://schemas.microsoft.com/office/powerpoint/2010/main" val="3031831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1194628" y="274638"/>
            <a:ext cx="7407404" cy="646331"/>
          </a:xfrm>
        </p:spPr>
        <p:txBody>
          <a:bodyPr anchor="t" anchorCtr="0">
            <a:spAutoFit/>
          </a:bodyPr>
          <a:lstStyle/>
          <a:p>
            <a:r>
              <a:rPr lang="nb-NO" dirty="0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1194628" y="1063487"/>
            <a:ext cx="7407404" cy="5357759"/>
          </a:xfrm>
        </p:spPr>
        <p:txBody>
          <a:bodyPr/>
          <a:lstStyle/>
          <a:p>
            <a:pPr lvl="0"/>
            <a:r>
              <a:rPr lang="nb-NO" dirty="0"/>
              <a:t>Klikk for å redigere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sp>
        <p:nvSpPr>
          <p:cNvPr id="7" name="Plassholder for lysbildenummer 5"/>
          <p:cNvSpPr txBox="1">
            <a:spLocks/>
          </p:cNvSpPr>
          <p:nvPr userDrawn="1"/>
        </p:nvSpPr>
        <p:spPr>
          <a:xfrm>
            <a:off x="-1" y="6421247"/>
            <a:ext cx="862779" cy="365125"/>
          </a:xfrm>
          <a:prstGeom prst="rect">
            <a:avLst/>
          </a:prstGeom>
        </p:spPr>
        <p:txBody>
          <a:bodyPr/>
          <a:lstStyle>
            <a:defPPr>
              <a:defRPr lang="nb-NO"/>
            </a:defPPr>
            <a:lvl1pPr marL="0" algn="l" defTabSz="4572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91853A39-49B3-554A-AE82-85611CEBD8E3}" type="slidenum">
              <a:rPr lang="nb-NO" b="1" i="0" smtClean="0">
                <a:latin typeface="Arial"/>
                <a:cs typeface="Arial"/>
              </a:rPr>
              <a:pPr algn="ctr"/>
              <a:t>‹#›</a:t>
            </a:fld>
            <a:endParaRPr lang="nb-NO" b="1" i="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60019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ndeling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1057940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1057940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2982460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tel 1"/>
          <p:cNvSpPr>
            <a:spLocks noGrp="1"/>
          </p:cNvSpPr>
          <p:nvPr>
            <p:ph type="title"/>
          </p:nvPr>
        </p:nvSpPr>
        <p:spPr>
          <a:xfrm>
            <a:off x="1095551" y="274638"/>
            <a:ext cx="7407404" cy="1143000"/>
          </a:xfrm>
        </p:spPr>
        <p:txBody>
          <a:bodyPr/>
          <a:lstStyle/>
          <a:p>
            <a:r>
              <a:rPr lang="nb-NO" dirty="0"/>
              <a:t>Klikk for å redigere tittelstil</a:t>
            </a:r>
          </a:p>
        </p:txBody>
      </p:sp>
      <p:sp>
        <p:nvSpPr>
          <p:cNvPr id="9" name="Plassholder for innhold 2"/>
          <p:cNvSpPr>
            <a:spLocks noGrp="1"/>
          </p:cNvSpPr>
          <p:nvPr>
            <p:ph sz="half" idx="1"/>
          </p:nvPr>
        </p:nvSpPr>
        <p:spPr>
          <a:xfrm>
            <a:off x="1114711" y="1600200"/>
            <a:ext cx="366784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10" name="Plassholder for innhold 3"/>
          <p:cNvSpPr>
            <a:spLocks noGrp="1"/>
          </p:cNvSpPr>
          <p:nvPr>
            <p:ph sz="half" idx="2"/>
          </p:nvPr>
        </p:nvSpPr>
        <p:spPr>
          <a:xfrm>
            <a:off x="5305711" y="1600200"/>
            <a:ext cx="3673943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dirty="0"/>
              <a:t>Klikk for å redigere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</p:spTree>
    <p:extLst>
      <p:ext uri="{BB962C8B-B14F-4D97-AF65-F5344CB8AC3E}">
        <p14:creationId xmlns:p14="http://schemas.microsoft.com/office/powerpoint/2010/main" val="1372914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tel 1"/>
          <p:cNvSpPr>
            <a:spLocks noGrp="1"/>
          </p:cNvSpPr>
          <p:nvPr>
            <p:ph type="title"/>
          </p:nvPr>
        </p:nvSpPr>
        <p:spPr>
          <a:xfrm>
            <a:off x="1059523" y="274638"/>
            <a:ext cx="7407404" cy="1143000"/>
          </a:xfrm>
        </p:spPr>
        <p:txBody>
          <a:bodyPr/>
          <a:lstStyle>
            <a:lvl1pPr>
              <a:defRPr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11" name="Plassholder for tekst 2"/>
          <p:cNvSpPr>
            <a:spLocks noGrp="1"/>
          </p:cNvSpPr>
          <p:nvPr>
            <p:ph type="body" idx="1"/>
          </p:nvPr>
        </p:nvSpPr>
        <p:spPr>
          <a:xfrm>
            <a:off x="1069676" y="1535113"/>
            <a:ext cx="376691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12" name="Plassholder for innhold 3"/>
          <p:cNvSpPr>
            <a:spLocks noGrp="1"/>
          </p:cNvSpPr>
          <p:nvPr>
            <p:ph sz="half" idx="2"/>
          </p:nvPr>
        </p:nvSpPr>
        <p:spPr>
          <a:xfrm>
            <a:off x="1069676" y="2174875"/>
            <a:ext cx="376691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dirty="0"/>
              <a:t>Klikk for å redigere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sp>
        <p:nvSpPr>
          <p:cNvPr id="13" name="Plassholder for tekst 4"/>
          <p:cNvSpPr>
            <a:spLocks noGrp="1"/>
          </p:cNvSpPr>
          <p:nvPr>
            <p:ph type="body" sz="quarter" idx="3"/>
          </p:nvPr>
        </p:nvSpPr>
        <p:spPr>
          <a:xfrm>
            <a:off x="5257502" y="1535113"/>
            <a:ext cx="381221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14" name="Plassholder for innhold 5"/>
          <p:cNvSpPr>
            <a:spLocks noGrp="1"/>
          </p:cNvSpPr>
          <p:nvPr>
            <p:ph sz="quarter" idx="4"/>
          </p:nvPr>
        </p:nvSpPr>
        <p:spPr>
          <a:xfrm>
            <a:off x="5257501" y="2174875"/>
            <a:ext cx="3812219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</p:spTree>
    <p:extLst>
      <p:ext uri="{BB962C8B-B14F-4D97-AF65-F5344CB8AC3E}">
        <p14:creationId xmlns:p14="http://schemas.microsoft.com/office/powerpoint/2010/main" val="702236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</p:spTree>
    <p:extLst>
      <p:ext uri="{BB962C8B-B14F-4D97-AF65-F5344CB8AC3E}">
        <p14:creationId xmlns:p14="http://schemas.microsoft.com/office/powerpoint/2010/main" val="3172249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9718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tel 1"/>
          <p:cNvSpPr>
            <a:spLocks noGrp="1"/>
          </p:cNvSpPr>
          <p:nvPr>
            <p:ph type="title"/>
          </p:nvPr>
        </p:nvSpPr>
        <p:spPr>
          <a:xfrm>
            <a:off x="102464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9" name="Plassholder for innhold 2"/>
          <p:cNvSpPr>
            <a:spLocks noGrp="1"/>
          </p:cNvSpPr>
          <p:nvPr>
            <p:ph idx="1"/>
          </p:nvPr>
        </p:nvSpPr>
        <p:spPr>
          <a:xfrm>
            <a:off x="4142491" y="273050"/>
            <a:ext cx="4765084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10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1024641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159648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bil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3532236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e 3" descr="stripe.jp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60290" cy="6858000"/>
          </a:xfrm>
          <a:prstGeom prst="rect">
            <a:avLst/>
          </a:prstGeom>
        </p:spPr>
      </p:pic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1194628" y="274638"/>
            <a:ext cx="7407404" cy="646331"/>
          </a:xfrm>
          <a:prstGeom prst="rect">
            <a:avLst/>
          </a:prstGeom>
        </p:spPr>
        <p:txBody>
          <a:bodyPr vert="horz" lIns="91440" tIns="45720" rIns="91440" bIns="45720" rtlCol="0" anchor="t" anchorCtr="0">
            <a:spAutoFit/>
          </a:bodyPr>
          <a:lstStyle/>
          <a:p>
            <a:r>
              <a:rPr lang="nb-NO" dirty="0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1194628" y="1043610"/>
            <a:ext cx="7407404" cy="55397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dirty="0"/>
              <a:t>Klikk for å redigere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</p:spTree>
    <p:extLst>
      <p:ext uri="{BB962C8B-B14F-4D97-AF65-F5344CB8AC3E}">
        <p14:creationId xmlns:p14="http://schemas.microsoft.com/office/powerpoint/2010/main" val="5777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3600" b="1" i="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ibrahimhameed/" TargetMode="External"/><Relationship Id="rId2" Type="http://schemas.openxmlformats.org/officeDocument/2006/relationships/hyperlink" Target="mailto:ibib@ntnu.no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emf"/><Relationship Id="rId4" Type="http://schemas.openxmlformats.org/officeDocument/2006/relationships/image" Target="../media/image25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customXml" Target="../ink/ink2.xml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1267185" y="1467214"/>
            <a:ext cx="7361808" cy="646331"/>
          </a:xfrm>
        </p:spPr>
        <p:txBody>
          <a:bodyPr/>
          <a:lstStyle/>
          <a:p>
            <a:r>
              <a:rPr lang="nb-NO" dirty="0"/>
              <a:t>Expert Systems</a:t>
            </a:r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267185" y="2104667"/>
            <a:ext cx="7361808" cy="1752600"/>
          </a:xfrm>
        </p:spPr>
        <p:txBody>
          <a:bodyPr>
            <a:normAutofit lnSpcReduction="10000"/>
          </a:bodyPr>
          <a:lstStyle/>
          <a:p>
            <a:r>
              <a:rPr lang="nb-NO" dirty="0"/>
              <a:t>Ibrahim A. Hameed, </a:t>
            </a:r>
            <a:r>
              <a:rPr lang="nb-NO" dirty="0" err="1"/>
              <a:t>PhD</a:t>
            </a:r>
            <a:r>
              <a:rPr lang="nb-NO" dirty="0"/>
              <a:t>, Professor</a:t>
            </a:r>
          </a:p>
          <a:p>
            <a:r>
              <a:rPr lang="nb-NO" dirty="0" err="1"/>
              <a:t>Dept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ICT and Natural Sciences </a:t>
            </a:r>
          </a:p>
          <a:p>
            <a:r>
              <a:rPr lang="nb-NO" dirty="0">
                <a:hlinkClick r:id="rId2"/>
              </a:rPr>
              <a:t>ibib@ntnu.no</a:t>
            </a:r>
            <a:r>
              <a:rPr lang="nb-NO" dirty="0"/>
              <a:t> </a:t>
            </a:r>
          </a:p>
          <a:p>
            <a:r>
              <a:rPr lang="nb-NO" dirty="0">
                <a:hlinkClick r:id="rId3"/>
              </a:rPr>
              <a:t>https://www.linkedin.com/in/ibrahimhameed/</a:t>
            </a:r>
            <a:r>
              <a:rPr lang="nb-NO" dirty="0"/>
              <a:t> </a:t>
            </a:r>
          </a:p>
        </p:txBody>
      </p:sp>
      <p:sp>
        <p:nvSpPr>
          <p:cNvPr id="6" name="TekstSylinder 5">
            <a:extLst>
              <a:ext uri="{FF2B5EF4-FFF2-40B4-BE49-F238E27FC236}">
                <a16:creationId xmlns:a16="http://schemas.microsoft.com/office/drawing/2014/main" id="{FFC39862-C639-2845-8021-A1E800754F1E}"/>
              </a:ext>
            </a:extLst>
          </p:cNvPr>
          <p:cNvSpPr txBox="1"/>
          <p:nvPr/>
        </p:nvSpPr>
        <p:spPr>
          <a:xfrm rot="16200000">
            <a:off x="-2254454" y="3825986"/>
            <a:ext cx="5284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>
                <a:solidFill>
                  <a:schemeClr val="bg1"/>
                </a:solidFill>
              </a:rPr>
              <a:t>Norwegian </a:t>
            </a:r>
            <a:r>
              <a:rPr lang="nb-NO" dirty="0" err="1">
                <a:solidFill>
                  <a:schemeClr val="bg1"/>
                </a:solidFill>
              </a:rPr>
              <a:t>University</a:t>
            </a:r>
            <a:r>
              <a:rPr lang="nb-NO" dirty="0">
                <a:solidFill>
                  <a:schemeClr val="bg1"/>
                </a:solidFill>
              </a:rPr>
              <a:t> </a:t>
            </a:r>
            <a:r>
              <a:rPr lang="nb-NO" dirty="0" err="1">
                <a:solidFill>
                  <a:schemeClr val="bg1"/>
                </a:solidFill>
              </a:rPr>
              <a:t>of</a:t>
            </a:r>
            <a:r>
              <a:rPr lang="nb-NO" dirty="0">
                <a:solidFill>
                  <a:schemeClr val="bg1"/>
                </a:solidFill>
              </a:rPr>
              <a:t> Science and Technology</a:t>
            </a:r>
          </a:p>
        </p:txBody>
      </p:sp>
    </p:spTree>
    <p:extLst>
      <p:ext uri="{BB962C8B-B14F-4D97-AF65-F5344CB8AC3E}">
        <p14:creationId xmlns:p14="http://schemas.microsoft.com/office/powerpoint/2010/main" val="32431020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8F6ED-2628-036A-B3A2-775FA409A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0872" y="68598"/>
            <a:ext cx="3711049" cy="461665"/>
          </a:xfrm>
        </p:spPr>
        <p:txBody>
          <a:bodyPr/>
          <a:lstStyle/>
          <a:p>
            <a:r>
              <a:rPr lang="en-GB" sz="2400" dirty="0"/>
              <a:t>Let us build our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1CB98B-2D63-6E0A-0D98-58332F60F2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8219" y="623278"/>
            <a:ext cx="7407404" cy="461666"/>
          </a:xfrm>
        </p:spPr>
        <p:txBody>
          <a:bodyPr>
            <a:normAutofit/>
          </a:bodyPr>
          <a:lstStyle/>
          <a:p>
            <a:r>
              <a:rPr lang="en-GB" sz="2000" dirty="0" err="1"/>
              <a:t>Matlab</a:t>
            </a:r>
            <a:r>
              <a:rPr lang="en-GB" sz="2000" dirty="0"/>
              <a:t>/Apps/Fuzzy logic designer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D55143-B1BF-52C6-6F0F-3D549FEAAD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8226" y="1177959"/>
            <a:ext cx="4619501" cy="392443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9B8A159-5B81-6946-1E7C-E5755EBED6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5522" y="3258549"/>
            <a:ext cx="3906953" cy="327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9758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6535E-87E9-5C08-7D92-441309CB7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788" y="166704"/>
            <a:ext cx="3527212" cy="477738"/>
          </a:xfrm>
        </p:spPr>
        <p:txBody>
          <a:bodyPr/>
          <a:lstStyle/>
          <a:p>
            <a:pPr algn="l" defTabSz="457200" rtl="1" eaLnBrk="1" latinLnBrk="0" hangingPunct="1">
              <a:spcBef>
                <a:spcPct val="0"/>
              </a:spcBef>
              <a:buNone/>
            </a:pPr>
            <a:r>
              <a:rPr lang="en-US" sz="2400" dirty="0"/>
              <a:t>Configure your system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79BD5E-EF89-669E-A0CB-055BA8955D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788" y="821532"/>
            <a:ext cx="4684682" cy="393178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81237A3-7B77-A2B0-ECF9-95AADE71E4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2986657"/>
            <a:ext cx="4521200" cy="37945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75F4329-3C90-DF1A-79E0-3AD6973D36F8}"/>
              </a:ext>
            </a:extLst>
          </p:cNvPr>
          <p:cNvSpPr txBox="1"/>
          <p:nvPr/>
        </p:nvSpPr>
        <p:spPr>
          <a:xfrm>
            <a:off x="6235908" y="899410"/>
            <a:ext cx="24481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 a second input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Rename variables</a:t>
            </a:r>
          </a:p>
        </p:txBody>
      </p:sp>
    </p:spTree>
    <p:extLst>
      <p:ext uri="{BB962C8B-B14F-4D97-AF65-F5344CB8AC3E}">
        <p14:creationId xmlns:p14="http://schemas.microsoft.com/office/powerpoint/2010/main" val="25846386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03BB0-95C4-11AF-CE01-61E6F4B0B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7121" y="96508"/>
            <a:ext cx="2008730" cy="758515"/>
          </a:xfrm>
        </p:spPr>
        <p:txBody>
          <a:bodyPr/>
          <a:lstStyle/>
          <a:p>
            <a:r>
              <a:rPr lang="en-GB" sz="2400" dirty="0"/>
              <a:t>Membership functions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E2566C-CCE5-1043-77B0-FCB1490075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288775"/>
            <a:ext cx="4048374" cy="31402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FD52332-BE70-5A31-F9E5-B0A49FE0A0E0}"/>
              </a:ext>
            </a:extLst>
          </p:cNvPr>
          <p:cNvSpPr txBox="1"/>
          <p:nvPr/>
        </p:nvSpPr>
        <p:spPr>
          <a:xfrm>
            <a:off x="2263386" y="2733695"/>
            <a:ext cx="1505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Market value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94D2009-1F4C-EB19-E127-41FB852249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3613666"/>
            <a:ext cx="4062529" cy="31402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7963954-CDC5-371A-BDE1-EAE99CB592BE}"/>
              </a:ext>
            </a:extLst>
          </p:cNvPr>
          <p:cNvSpPr txBox="1"/>
          <p:nvPr/>
        </p:nvSpPr>
        <p:spPr>
          <a:xfrm>
            <a:off x="2368284" y="4797033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FB949C-7989-DCDE-317F-E84DCBB37966}"/>
              </a:ext>
            </a:extLst>
          </p:cNvPr>
          <p:cNvSpPr txBox="1"/>
          <p:nvPr/>
        </p:nvSpPr>
        <p:spPr>
          <a:xfrm>
            <a:off x="1136698" y="1240361"/>
            <a:ext cx="33073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Edit/ add variable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Edit memberships functions</a:t>
            </a:r>
          </a:p>
        </p:txBody>
      </p:sp>
    </p:spTree>
    <p:extLst>
      <p:ext uri="{BB962C8B-B14F-4D97-AF65-F5344CB8AC3E}">
        <p14:creationId xmlns:p14="http://schemas.microsoft.com/office/powerpoint/2010/main" val="28903390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A484B1C-8733-7BBC-F3BC-01B50CA096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2356" y="958932"/>
            <a:ext cx="4724400" cy="3657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A4CA550-DB4A-CDC7-94AF-CE49C2A60EEC}"/>
              </a:ext>
            </a:extLst>
          </p:cNvPr>
          <p:cNvSpPr txBox="1"/>
          <p:nvPr/>
        </p:nvSpPr>
        <p:spPr>
          <a:xfrm>
            <a:off x="2285157" y="2787732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House value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656D1C6-ECA3-BF47-2C85-AD0652690BED}"/>
              </a:ext>
            </a:extLst>
          </p:cNvPr>
          <p:cNvSpPr txBox="1"/>
          <p:nvPr/>
        </p:nvSpPr>
        <p:spPr>
          <a:xfrm>
            <a:off x="1109272" y="284813"/>
            <a:ext cx="4390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Membership functions of output variables</a:t>
            </a:r>
          </a:p>
        </p:txBody>
      </p:sp>
    </p:spTree>
    <p:extLst>
      <p:ext uri="{BB962C8B-B14F-4D97-AF65-F5344CB8AC3E}">
        <p14:creationId xmlns:p14="http://schemas.microsoft.com/office/powerpoint/2010/main" val="30324345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801EB-E4C4-AB1D-9CF1-788964ABE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373" y="120259"/>
            <a:ext cx="7407404" cy="461665"/>
          </a:xfrm>
        </p:spPr>
        <p:txBody>
          <a:bodyPr/>
          <a:lstStyle/>
          <a:p>
            <a:r>
              <a:rPr lang="en-US" sz="2400" dirty="0"/>
              <a:t>Rule editor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6E3074-7D46-0C84-F511-C56AB1E218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720" y="262763"/>
            <a:ext cx="4570192" cy="383569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6FE1B91-14B3-6423-216E-2EF06CE371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8161" y="4232364"/>
            <a:ext cx="4929058" cy="250537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4A94A83-0DEE-F8D8-0F80-8FEA1EAD0483}"/>
              </a:ext>
            </a:extLst>
          </p:cNvPr>
          <p:cNvSpPr txBox="1"/>
          <p:nvPr/>
        </p:nvSpPr>
        <p:spPr>
          <a:xfrm>
            <a:off x="1028373" y="1049311"/>
            <a:ext cx="25242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 the 14 rules to the rule engine</a:t>
            </a:r>
          </a:p>
        </p:txBody>
      </p:sp>
    </p:spTree>
    <p:extLst>
      <p:ext uri="{BB962C8B-B14F-4D97-AF65-F5344CB8AC3E}">
        <p14:creationId xmlns:p14="http://schemas.microsoft.com/office/powerpoint/2010/main" val="7299778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B5361-0E8E-6B26-6D28-AE1FE324D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727" y="274638"/>
            <a:ext cx="7407404" cy="461665"/>
          </a:xfrm>
        </p:spPr>
        <p:txBody>
          <a:bodyPr/>
          <a:lstStyle/>
          <a:p>
            <a:r>
              <a:rPr lang="en-US" sz="2400" dirty="0"/>
              <a:t>Complete rule base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B2B236-76BE-4489-8A20-EF51E4635A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0114" y="736303"/>
            <a:ext cx="4764073" cy="524367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B1C1245-C583-5E86-16E8-56F1A38EBC11}"/>
              </a:ext>
            </a:extLst>
          </p:cNvPr>
          <p:cNvSpPr txBox="1"/>
          <p:nvPr/>
        </p:nvSpPr>
        <p:spPr>
          <a:xfrm>
            <a:off x="1044727" y="6118480"/>
            <a:ext cx="41665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Can we add new rules in the future?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Can we delete irrelevant rules?</a:t>
            </a:r>
          </a:p>
        </p:txBody>
      </p:sp>
    </p:spTree>
    <p:extLst>
      <p:ext uri="{BB962C8B-B14F-4D97-AF65-F5344CB8AC3E}">
        <p14:creationId xmlns:p14="http://schemas.microsoft.com/office/powerpoint/2010/main" val="22609609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2651D-2DD4-65A0-6195-71327F067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9717" y="148734"/>
            <a:ext cx="7407404" cy="461665"/>
          </a:xfrm>
        </p:spPr>
        <p:txBody>
          <a:bodyPr/>
          <a:lstStyle/>
          <a:p>
            <a:r>
              <a:rPr lang="en-US" sz="2400" dirty="0"/>
              <a:t>Rule viewer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1A13D2-FCA0-9762-5051-E38D75A0E6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9005" y="379567"/>
            <a:ext cx="5464995" cy="6098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094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2CB25-F391-5ACE-C9CA-0D3F4E4BF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0769" y="118963"/>
            <a:ext cx="2604945" cy="461665"/>
          </a:xfrm>
        </p:spPr>
        <p:txBody>
          <a:bodyPr/>
          <a:lstStyle/>
          <a:p>
            <a:r>
              <a:rPr lang="en-US" sz="2400" dirty="0"/>
              <a:t>Surface viewer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FD2BEA-D87A-47DD-7DAF-12A2C7CF72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4502" y="947815"/>
            <a:ext cx="5904782" cy="533015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0AD8727-F021-346D-3296-D2CC183382FF}"/>
              </a:ext>
            </a:extLst>
          </p:cNvPr>
          <p:cNvSpPr txBox="1"/>
          <p:nvPr/>
        </p:nvSpPr>
        <p:spPr>
          <a:xfrm>
            <a:off x="970769" y="6393149"/>
            <a:ext cx="6269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 you have any gaps or holes in your decision surface?</a:t>
            </a:r>
          </a:p>
        </p:txBody>
      </p:sp>
    </p:spTree>
    <p:extLst>
      <p:ext uri="{BB962C8B-B14F-4D97-AF65-F5344CB8AC3E}">
        <p14:creationId xmlns:p14="http://schemas.microsoft.com/office/powerpoint/2010/main" val="2550638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F32A3-D6A1-3C88-1E9F-7645C1156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6536" y="251977"/>
            <a:ext cx="7407404" cy="461665"/>
          </a:xfrm>
        </p:spPr>
        <p:txBody>
          <a:bodyPr/>
          <a:lstStyle/>
          <a:p>
            <a:r>
              <a:rPr lang="en-US" sz="2400" dirty="0"/>
              <a:t>Call and evaluate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F28501-AD70-AC2D-1FEB-CFA3BC29F7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536" y="1076183"/>
            <a:ext cx="6166088" cy="246199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A92AC78-1925-D5BA-D39E-D9C6C5315E3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821" t="3843" r="5480" b="7079"/>
          <a:stretch/>
        </p:blipFill>
        <p:spPr>
          <a:xfrm>
            <a:off x="4109580" y="2943998"/>
            <a:ext cx="4995222" cy="38491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910B2CD-2BC3-E576-F045-A2D2795DEE93}"/>
              </a:ext>
            </a:extLst>
          </p:cNvPr>
          <p:cNvSpPr txBox="1"/>
          <p:nvPr/>
        </p:nvSpPr>
        <p:spPr>
          <a:xfrm>
            <a:off x="1059178" y="4271633"/>
            <a:ext cx="17400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latin typeface="+mj-lt"/>
              </a:rPr>
              <a:t>ans</a:t>
            </a:r>
            <a:r>
              <a:rPr lang="en-US" dirty="0">
                <a:latin typeface="+mj-lt"/>
              </a:rPr>
              <a:t> =</a:t>
            </a:r>
            <a:r>
              <a:rPr lang="ar-SA" dirty="0">
                <a:latin typeface="+mj-lt"/>
              </a:rPr>
              <a:t> </a:t>
            </a:r>
            <a:r>
              <a:rPr lang="en-US" dirty="0">
                <a:latin typeface="+mj-lt"/>
              </a:rPr>
              <a:t>7.0736</a:t>
            </a:r>
          </a:p>
        </p:txBody>
      </p:sp>
    </p:spTree>
    <p:extLst>
      <p:ext uri="{BB962C8B-B14F-4D97-AF65-F5344CB8AC3E}">
        <p14:creationId xmlns:p14="http://schemas.microsoft.com/office/powerpoint/2010/main" val="3592525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0042EFD-5BEF-1A72-AA73-E5090BD9E5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583" y="436785"/>
            <a:ext cx="3357814" cy="251836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FD2E06A-0334-31B6-4529-2BF40F76F5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581" y="3429000"/>
            <a:ext cx="3357816" cy="251836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D1532A3-EF01-D2F1-0BCD-1DE6E7A9F2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7835" y="1744138"/>
            <a:ext cx="3357817" cy="25183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65B9516-D4D9-7EA6-F613-0239170165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73482" y="3669081"/>
            <a:ext cx="4979916" cy="3734937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E5BC317A-C5EC-93C5-D40F-825C5ACD1F9D}"/>
              </a:ext>
            </a:extLst>
          </p:cNvPr>
          <p:cNvGrpSpPr/>
          <p:nvPr/>
        </p:nvGrpSpPr>
        <p:grpSpPr>
          <a:xfrm>
            <a:off x="1387130" y="2846002"/>
            <a:ext cx="3571812" cy="521035"/>
            <a:chOff x="1387130" y="2846002"/>
            <a:chExt cx="3571812" cy="521035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0E6C8711-956D-8521-9005-BF51538273FB}"/>
                </a:ext>
              </a:extLst>
            </p:cNvPr>
            <p:cNvSpPr txBox="1"/>
            <p:nvPr/>
          </p:nvSpPr>
          <p:spPr>
            <a:xfrm>
              <a:off x="1387130" y="3059260"/>
              <a:ext cx="35718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C00000"/>
                  </a:solidFill>
                </a:rPr>
                <a:t>Market value 700,000 [high to very high]</a:t>
              </a:r>
            </a:p>
          </p:txBody>
        </p:sp>
        <p:sp>
          <p:nvSpPr>
            <p:cNvPr id="3" name="Right Arrow 2">
              <a:extLst>
                <a:ext uri="{FF2B5EF4-FFF2-40B4-BE49-F238E27FC236}">
                  <a16:creationId xmlns:a16="http://schemas.microsoft.com/office/drawing/2014/main" id="{6802CA44-2FCF-66C8-A7DC-5ACE999D76CC}"/>
                </a:ext>
              </a:extLst>
            </p:cNvPr>
            <p:cNvSpPr/>
            <p:nvPr/>
          </p:nvSpPr>
          <p:spPr>
            <a:xfrm rot="16200000">
              <a:off x="3056320" y="2883815"/>
              <a:ext cx="233432" cy="157806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  <a:effectLst>
              <a:outerShdw blurRad="114300" dist="127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7BA7C47-6EBA-52D6-1175-C9C85EA747A5}"/>
              </a:ext>
            </a:extLst>
          </p:cNvPr>
          <p:cNvGrpSpPr/>
          <p:nvPr/>
        </p:nvGrpSpPr>
        <p:grpSpPr>
          <a:xfrm>
            <a:off x="1560357" y="5837855"/>
            <a:ext cx="1673856" cy="548580"/>
            <a:chOff x="2336108" y="2846002"/>
            <a:chExt cx="1673856" cy="54858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04B1F50-2CA2-7B70-2123-D623FFC297BE}"/>
                </a:ext>
              </a:extLst>
            </p:cNvPr>
            <p:cNvSpPr txBox="1"/>
            <p:nvPr/>
          </p:nvSpPr>
          <p:spPr>
            <a:xfrm>
              <a:off x="2336108" y="3086805"/>
              <a:ext cx="16738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C00000"/>
                  </a:solidFill>
                </a:rPr>
                <a:t>Location 4.0 [fair]</a:t>
              </a:r>
            </a:p>
          </p:txBody>
        </p:sp>
        <p:sp>
          <p:nvSpPr>
            <p:cNvPr id="11" name="Right Arrow 10">
              <a:extLst>
                <a:ext uri="{FF2B5EF4-FFF2-40B4-BE49-F238E27FC236}">
                  <a16:creationId xmlns:a16="http://schemas.microsoft.com/office/drawing/2014/main" id="{A95958D2-7B52-F3E6-656E-CBFCA78ACC51}"/>
                </a:ext>
              </a:extLst>
            </p:cNvPr>
            <p:cNvSpPr/>
            <p:nvPr/>
          </p:nvSpPr>
          <p:spPr>
            <a:xfrm rot="16200000">
              <a:off x="3056320" y="2883815"/>
              <a:ext cx="233432" cy="157806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  <a:effectLst>
              <a:outerShdw blurRad="114300" dist="127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63149FF-5939-F2D8-0E67-46BBB06B6A2E}"/>
              </a:ext>
            </a:extLst>
          </p:cNvPr>
          <p:cNvGrpSpPr/>
          <p:nvPr/>
        </p:nvGrpSpPr>
        <p:grpSpPr>
          <a:xfrm>
            <a:off x="7546743" y="4146972"/>
            <a:ext cx="1495666" cy="541209"/>
            <a:chOff x="2573968" y="2846002"/>
            <a:chExt cx="1495666" cy="541209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BE67C4F-9350-B446-FA75-B1EFFE36ED81}"/>
                </a:ext>
              </a:extLst>
            </p:cNvPr>
            <p:cNvSpPr txBox="1"/>
            <p:nvPr/>
          </p:nvSpPr>
          <p:spPr>
            <a:xfrm>
              <a:off x="2573968" y="3079434"/>
              <a:ext cx="149566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C00000"/>
                  </a:solidFill>
                </a:rPr>
                <a:t>Value 7.1 [high]</a:t>
              </a:r>
            </a:p>
          </p:txBody>
        </p:sp>
        <p:sp>
          <p:nvSpPr>
            <p:cNvPr id="14" name="Right Arrow 13">
              <a:extLst>
                <a:ext uri="{FF2B5EF4-FFF2-40B4-BE49-F238E27FC236}">
                  <a16:creationId xmlns:a16="http://schemas.microsoft.com/office/drawing/2014/main" id="{E8967C50-04DD-711F-CB73-F95E9998EB72}"/>
                </a:ext>
              </a:extLst>
            </p:cNvPr>
            <p:cNvSpPr/>
            <p:nvPr/>
          </p:nvSpPr>
          <p:spPr>
            <a:xfrm rot="16200000">
              <a:off x="3056320" y="2883815"/>
              <a:ext cx="233432" cy="157806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  <a:effectLst>
              <a:outerShdw blurRad="114300" dist="127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90033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71394-C8C4-6A1D-CEBA-AF1EC383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4628" y="274638"/>
            <a:ext cx="7407404" cy="523220"/>
          </a:xfrm>
        </p:spPr>
        <p:txBody>
          <a:bodyPr/>
          <a:lstStyle/>
          <a:p>
            <a:r>
              <a:rPr lang="en-US" sz="2800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45BCFA-07FB-FE71-728E-67D15C6EE8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Intelligent machines</a:t>
            </a:r>
          </a:p>
          <a:p>
            <a:r>
              <a:rPr lang="en-US" dirty="0"/>
              <a:t>Turing test</a:t>
            </a:r>
          </a:p>
          <a:p>
            <a:r>
              <a:rPr lang="en-US" dirty="0"/>
              <a:t>Intelligent computer system</a:t>
            </a:r>
          </a:p>
          <a:p>
            <a:r>
              <a:rPr lang="en-US" dirty="0"/>
              <a:t>Mortgage application assessment </a:t>
            </a:r>
          </a:p>
          <a:p>
            <a:pPr lvl="1"/>
            <a:r>
              <a:rPr lang="en-US" dirty="0"/>
              <a:t>Input variables</a:t>
            </a:r>
          </a:p>
          <a:p>
            <a:pPr lvl="1"/>
            <a:r>
              <a:rPr lang="en-US" dirty="0"/>
              <a:t>Output variables</a:t>
            </a:r>
          </a:p>
          <a:p>
            <a:pPr lvl="1"/>
            <a:r>
              <a:rPr lang="en-US" dirty="0"/>
              <a:t>Rule base</a:t>
            </a:r>
          </a:p>
          <a:p>
            <a:r>
              <a:rPr lang="en-US" dirty="0"/>
              <a:t>Implementation using MATLAB’s fuzzy logic designer</a:t>
            </a:r>
          </a:p>
          <a:p>
            <a:r>
              <a:rPr lang="en-US" dirty="0"/>
              <a:t>Rule viewer &amp; surface viewer </a:t>
            </a:r>
          </a:p>
          <a:p>
            <a:r>
              <a:rPr lang="en-US" dirty="0"/>
              <a:t>Call and evaluation</a:t>
            </a:r>
          </a:p>
          <a:p>
            <a:r>
              <a:rPr lang="en-US" dirty="0"/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30453692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F239D-A63D-99C5-1A34-157428664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4628" y="274638"/>
            <a:ext cx="7407404" cy="461665"/>
          </a:xfrm>
        </p:spPr>
        <p:txBody>
          <a:bodyPr/>
          <a:lstStyle/>
          <a:p>
            <a:r>
              <a:rPr lang="en-US" sz="2400" dirty="0"/>
              <a:t>Complete your mortgage assessment system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39AA11-B406-F491-7DD7-37522CFA28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113"/>
          <a:stretch/>
        </p:blipFill>
        <p:spPr>
          <a:xfrm>
            <a:off x="3980329" y="1503435"/>
            <a:ext cx="5042647" cy="4849089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43463945-494B-6B06-4E76-6340DCDBE790}"/>
                  </a:ext>
                </a:extLst>
              </p14:cNvPr>
              <p14:cNvContentPartPr/>
              <p14:nvPr/>
            </p14:nvContentPartPr>
            <p14:xfrm>
              <a:off x="6578047" y="1220739"/>
              <a:ext cx="2462040" cy="268812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43463945-494B-6B06-4E76-6340DCDBE79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524047" y="1113099"/>
                <a:ext cx="2569680" cy="290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637FC345-B7C0-F507-3977-96644E49DB4A}"/>
                  </a:ext>
                </a:extLst>
              </p14:cNvPr>
              <p14:cNvContentPartPr/>
              <p14:nvPr/>
            </p14:nvContentPartPr>
            <p14:xfrm>
              <a:off x="3892012" y="4191555"/>
              <a:ext cx="5219280" cy="204588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637FC345-B7C0-F507-3977-96644E49DB4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838012" y="4083915"/>
                <a:ext cx="5326920" cy="2261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94919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6A5D0-5A7D-51D3-00CC-FD8088251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028" y="51715"/>
            <a:ext cx="3605972" cy="473908"/>
          </a:xfrm>
        </p:spPr>
        <p:txBody>
          <a:bodyPr/>
          <a:lstStyle/>
          <a:p>
            <a:r>
              <a:rPr lang="en-US" sz="2400" dirty="0"/>
              <a:t>Applicant evaluation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3927FA-E541-3E31-49B8-94459EA924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028" y="525622"/>
            <a:ext cx="3708129" cy="199361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307913E-C89E-B66E-78C3-E63393FF05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027" y="2564486"/>
            <a:ext cx="3708129" cy="204448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FA7792E-E6A3-AABA-8299-7F3716B683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3570" y="1469770"/>
            <a:ext cx="3708128" cy="209894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E042C4E-4DF4-1828-3D37-7295F3DCD6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86729" y="4151571"/>
            <a:ext cx="4757271" cy="2496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0669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FCA3D-449B-5309-C6D2-B1A178726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815" y="208426"/>
            <a:ext cx="2916064" cy="484095"/>
          </a:xfrm>
        </p:spPr>
        <p:txBody>
          <a:bodyPr/>
          <a:lstStyle/>
          <a:p>
            <a:r>
              <a:rPr lang="en-US" sz="2400" dirty="0"/>
              <a:t>Credit evaluation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BBE23C-73B6-D19C-463F-FEC8253E00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816" y="1156446"/>
            <a:ext cx="3693469" cy="211342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F59E09B-2821-0EDA-3222-BBECC3F493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1930" y="1156446"/>
            <a:ext cx="3693469" cy="211198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9C3F923-BA19-FFB7-C7ED-5C4657CDF8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0691" y="3733800"/>
            <a:ext cx="4660900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6158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221CF-8DCA-768F-8A7C-E6F3124E0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06D25F-2E2F-6C80-AFF5-9BED36B749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 we built a decision support system that is based on human experience rather than data</a:t>
            </a:r>
          </a:p>
          <a:p>
            <a:r>
              <a:rPr lang="en-US" dirty="0"/>
              <a:t>We can combine rules from different sources so that our decision support system can behave better than each single person.</a:t>
            </a:r>
          </a:p>
          <a:p>
            <a:r>
              <a:rPr lang="en-US" dirty="0"/>
              <a:t>The system will provide consistent and objective decisions based in the used rules and facts (fair and unbiased).</a:t>
            </a:r>
          </a:p>
          <a:p>
            <a:r>
              <a:rPr lang="en-US" dirty="0"/>
              <a:t> The system will be able to provide its services 24/7 (no breaks, no sick leave, no holidays, no overtime).</a:t>
            </a:r>
          </a:p>
          <a:p>
            <a:r>
              <a:rPr lang="en-US" dirty="0">
                <a:highlight>
                  <a:srgbClr val="00FF00"/>
                </a:highlight>
              </a:rPr>
              <a:t>Do you think that someone or more will lose their job if we deployed our expert system in a bank? </a:t>
            </a:r>
          </a:p>
        </p:txBody>
      </p:sp>
    </p:spTree>
    <p:extLst>
      <p:ext uri="{BB962C8B-B14F-4D97-AF65-F5344CB8AC3E}">
        <p14:creationId xmlns:p14="http://schemas.microsoft.com/office/powerpoint/2010/main" val="25324819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6FFA70-4620-2C54-EAF7-66223A445A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4628" y="2961564"/>
            <a:ext cx="7407404" cy="467436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998922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8951E-AD3F-1E92-0F41-6D10691F2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Intelligent machines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107013-A145-D199-0DC4-F3DCE41A21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Unanswered questions: </a:t>
            </a:r>
          </a:p>
          <a:p>
            <a:pPr lvl="1"/>
            <a:r>
              <a:rPr lang="en-US" dirty="0"/>
              <a:t>How does a human mind work, and can non-humans have minds?</a:t>
            </a:r>
          </a:p>
          <a:p>
            <a:pPr lvl="1"/>
            <a:r>
              <a:rPr lang="en-US" dirty="0"/>
              <a:t>Can machines think?</a:t>
            </a:r>
          </a:p>
          <a:p>
            <a:endParaRPr lang="en-US" dirty="0"/>
          </a:p>
          <a:p>
            <a:r>
              <a:rPr lang="en-US" dirty="0"/>
              <a:t>Intelligence: is the ability to understand and learn things.</a:t>
            </a:r>
          </a:p>
          <a:p>
            <a:endParaRPr lang="en-US" dirty="0"/>
          </a:p>
          <a:p>
            <a:r>
              <a:rPr lang="en-US" dirty="0"/>
              <a:t>Intelligence can be defined as </a:t>
            </a:r>
            <a:r>
              <a:rPr lang="en-GB" dirty="0"/>
              <a:t>as the ability to learn and understand, to solve problems and to make decisions.</a:t>
            </a:r>
          </a:p>
          <a:p>
            <a:endParaRPr lang="en-GB" dirty="0"/>
          </a:p>
          <a:p>
            <a:r>
              <a:rPr lang="en-GB" dirty="0"/>
              <a:t>The goal of artificial intelligence (AI) as a science is to make machines do things that would require intelligence if done by humans.</a:t>
            </a:r>
          </a:p>
          <a:p>
            <a:endParaRPr lang="en-GB" dirty="0"/>
          </a:p>
          <a:p>
            <a:r>
              <a:rPr lang="en-GB" dirty="0"/>
              <a:t>Similar to humans, we should expect that if machines can think, some of them might be smarter than others in some ways.</a:t>
            </a:r>
          </a:p>
          <a:p>
            <a:endParaRPr lang="en-GB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167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A85C8-C07C-EF4B-0A26-342FDAD20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298" y="97217"/>
            <a:ext cx="3580872" cy="461665"/>
          </a:xfrm>
        </p:spPr>
        <p:txBody>
          <a:bodyPr/>
          <a:lstStyle/>
          <a:p>
            <a:r>
              <a:rPr lang="en-GB" sz="2400" dirty="0"/>
              <a:t>Turing Imitation Game</a:t>
            </a:r>
            <a:endParaRPr lang="en-US" sz="2400" dirty="0"/>
          </a:p>
        </p:txBody>
      </p:sp>
      <p:pic>
        <p:nvPicPr>
          <p:cNvPr id="1028" name="Picture 4" descr="Book and Movie Review - Alan Turing and The Imitation Game">
            <a:extLst>
              <a:ext uri="{FF2B5EF4-FFF2-40B4-BE49-F238E27FC236}">
                <a16:creationId xmlns:a16="http://schemas.microsoft.com/office/drawing/2014/main" id="{28BE14C5-53E3-4D64-B7B1-366AD7C33D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5307" y="2019265"/>
            <a:ext cx="2069551" cy="1550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ECC0D0F-F593-2820-B1CB-A4926C5C014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05" r="-1"/>
          <a:stretch/>
        </p:blipFill>
        <p:spPr>
          <a:xfrm>
            <a:off x="4449170" y="97217"/>
            <a:ext cx="4632939" cy="319246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22EB716-B664-FF58-320B-5B77C350DA5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06"/>
          <a:stretch/>
        </p:blipFill>
        <p:spPr>
          <a:xfrm>
            <a:off x="4299045" y="3569431"/>
            <a:ext cx="4783064" cy="328856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880F6B2-CC1E-D0C5-7C3D-75A9AB1C43B3}"/>
              </a:ext>
            </a:extLst>
          </p:cNvPr>
          <p:cNvSpPr txBox="1"/>
          <p:nvPr/>
        </p:nvSpPr>
        <p:spPr>
          <a:xfrm>
            <a:off x="3030615" y="852724"/>
            <a:ext cx="2351721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Phase 1:</a:t>
            </a:r>
            <a:r>
              <a:rPr lang="en-GB" sz="1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GB" sz="14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integerrogator</a:t>
            </a:r>
            <a:r>
              <a:rPr lang="en-GB" sz="1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try to figure out </a:t>
            </a:r>
            <a:r>
              <a:rPr lang="en-GB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GB" sz="14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</a:t>
            </a:r>
            <a:r>
              <a:rPr lang="en-GB" sz="1400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sz="14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GB" sz="1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the man and </a:t>
            </a:r>
            <a:r>
              <a:rPr lang="en-GB" sz="14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who</a:t>
            </a:r>
            <a:r>
              <a:rPr lang="en-GB" sz="1400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sz="14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GB" sz="1400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GB" sz="14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GB" sz="1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woman?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4ACD97E-41E4-9D3B-234D-3D062CE742E9}"/>
              </a:ext>
            </a:extLst>
          </p:cNvPr>
          <p:cNvSpPr txBox="1"/>
          <p:nvPr/>
        </p:nvSpPr>
        <p:spPr>
          <a:xfrm>
            <a:off x="3761664" y="3198990"/>
            <a:ext cx="1620672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Try to convince him that she is the woman</a:t>
            </a:r>
            <a:r>
              <a:rPr lang="en-GB" sz="1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A06CD80-8979-6DCB-43BD-14D88AD30804}"/>
              </a:ext>
            </a:extLst>
          </p:cNvPr>
          <p:cNvSpPr txBox="1"/>
          <p:nvPr/>
        </p:nvSpPr>
        <p:spPr>
          <a:xfrm>
            <a:off x="7666666" y="3198990"/>
            <a:ext cx="1620672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Try to deceive him that he is the woman</a:t>
            </a:r>
            <a:r>
              <a:rPr lang="en-GB" sz="1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47DADDD-6EF8-58E1-887A-246A9513E9ED}"/>
              </a:ext>
            </a:extLst>
          </p:cNvPr>
          <p:cNvSpPr txBox="1"/>
          <p:nvPr/>
        </p:nvSpPr>
        <p:spPr>
          <a:xfrm>
            <a:off x="1862349" y="5623655"/>
            <a:ext cx="2351721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Phase2:</a:t>
            </a:r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man is replaced by a computer that is programmed to deceive the interrogator that as the man did</a:t>
            </a:r>
            <a:r>
              <a:rPr lang="en-GB" sz="1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419048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B5D9D-504B-C511-2390-350954286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4628" y="274638"/>
            <a:ext cx="7407404" cy="461665"/>
          </a:xfrm>
        </p:spPr>
        <p:txBody>
          <a:bodyPr/>
          <a:lstStyle/>
          <a:p>
            <a:r>
              <a:rPr lang="en-GB" sz="2400" dirty="0"/>
              <a:t>Intelligent computer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662F5-5E9B-FB3D-86BF-B6E5E62CD7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000" dirty="0"/>
              <a:t>Modern computers still cannot pass the Turing test.</a:t>
            </a:r>
          </a:p>
          <a:p>
            <a:endParaRPr lang="en-GB" sz="2000" dirty="0"/>
          </a:p>
          <a:p>
            <a:r>
              <a:rPr lang="en-GB" sz="2000" dirty="0"/>
              <a:t>A program thought intelligent in some narrow area of expertise is evaluated by comparing its performance with the performance of a human expert.</a:t>
            </a:r>
          </a:p>
          <a:p>
            <a:endParaRPr lang="en-GB" sz="2000" dirty="0"/>
          </a:p>
          <a:p>
            <a:r>
              <a:rPr lang="en-GB" sz="2000" dirty="0"/>
              <a:t>To build an intelligent computer system, we have to capture, organise and use human expert knowledge in some narrow area of expertise.</a:t>
            </a:r>
          </a:p>
        </p:txBody>
      </p:sp>
    </p:spTree>
    <p:extLst>
      <p:ext uri="{BB962C8B-B14F-4D97-AF65-F5344CB8AC3E}">
        <p14:creationId xmlns:p14="http://schemas.microsoft.com/office/powerpoint/2010/main" val="507037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DE777A2-388B-9149-D57B-6F7B83B89F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113"/>
          <a:stretch/>
        </p:blipFill>
        <p:spPr>
          <a:xfrm>
            <a:off x="3143011" y="1151059"/>
            <a:ext cx="5786651" cy="5564535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B2678DAC-1F21-7E1A-CD76-2EA380BA7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4628" y="274638"/>
            <a:ext cx="7407404" cy="461665"/>
          </a:xfrm>
        </p:spPr>
        <p:txBody>
          <a:bodyPr/>
          <a:lstStyle/>
          <a:p>
            <a:r>
              <a:rPr lang="en-GB" sz="2400" dirty="0"/>
              <a:t>Mortgage application assessment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D10C68E-1AA4-062A-A62A-1FB5C5B8DF7E}"/>
              </a:ext>
            </a:extLst>
          </p:cNvPr>
          <p:cNvSpPr/>
          <p:nvPr/>
        </p:nvSpPr>
        <p:spPr>
          <a:xfrm>
            <a:off x="3143011" y="967424"/>
            <a:ext cx="2893325" cy="3234520"/>
          </a:xfrm>
          <a:prstGeom prst="rect">
            <a:avLst/>
          </a:prstGeom>
          <a:solidFill>
            <a:srgbClr val="FAFFD8">
              <a:alpha val="50196"/>
            </a:srgbClr>
          </a:solidFill>
          <a:ln>
            <a:noFill/>
          </a:ln>
          <a:effectLst>
            <a:outerShdw blurRad="114300" dist="127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88989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F884F-6266-237C-C312-42ADDE985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9717" y="274637"/>
            <a:ext cx="2447981" cy="461665"/>
          </a:xfrm>
        </p:spPr>
        <p:txBody>
          <a:bodyPr/>
          <a:lstStyle/>
          <a:p>
            <a:r>
              <a:rPr lang="en-GB" sz="2400" dirty="0"/>
              <a:t>Input variables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A266D1-5F51-12AE-391F-1DA4863EAA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4506" y="505470"/>
            <a:ext cx="4549407" cy="243126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1C7FFCE-ACDF-05C2-AE25-35F8259A05A5}"/>
              </a:ext>
            </a:extLst>
          </p:cNvPr>
          <p:cNvSpPr txBox="1"/>
          <p:nvPr/>
        </p:nvSpPr>
        <p:spPr>
          <a:xfrm>
            <a:off x="2179122" y="1774763"/>
            <a:ext cx="14547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Market value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D2AF967-017A-1360-6521-E9FA9A9765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4506" y="3276768"/>
            <a:ext cx="4549407" cy="251300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FAC1224-F94A-03B5-8796-3D753A63C8CB}"/>
              </a:ext>
            </a:extLst>
          </p:cNvPr>
          <p:cNvSpPr txBox="1"/>
          <p:nvPr/>
        </p:nvSpPr>
        <p:spPr>
          <a:xfrm>
            <a:off x="2179122" y="4638770"/>
            <a:ext cx="14547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Location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53368A-B5EC-3AAB-AF41-FD6F9F94F06D}"/>
              </a:ext>
            </a:extLst>
          </p:cNvPr>
          <p:cNvSpPr txBox="1"/>
          <p:nvPr/>
        </p:nvSpPr>
        <p:spPr>
          <a:xfrm>
            <a:off x="877717" y="2160965"/>
            <a:ext cx="34824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Linguistic variables = </a:t>
            </a:r>
          </a:p>
          <a:p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[Low, Medium, High, Very high]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EE8AB5-C634-0ED8-7ED6-05978B65E4BA}"/>
              </a:ext>
            </a:extLst>
          </p:cNvPr>
          <p:cNvSpPr txBox="1"/>
          <p:nvPr/>
        </p:nvSpPr>
        <p:spPr>
          <a:xfrm>
            <a:off x="877717" y="5008102"/>
            <a:ext cx="34824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Linguistic variables = [Bad, Fair, Excellent]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11404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91293-98A3-7F2E-0253-AD4958F59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4628" y="274638"/>
            <a:ext cx="7407404" cy="461665"/>
          </a:xfrm>
        </p:spPr>
        <p:txBody>
          <a:bodyPr/>
          <a:lstStyle/>
          <a:p>
            <a:r>
              <a:rPr lang="en-GB" sz="2400" dirty="0"/>
              <a:t>Output variable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60A4F3-EE6E-BBAE-4E05-8373E55C98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2624" y="1369397"/>
            <a:ext cx="4549408" cy="259439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8933C1A-7222-9B09-6AF2-1DEB284E96FD}"/>
              </a:ext>
            </a:extLst>
          </p:cNvPr>
          <p:cNvSpPr txBox="1"/>
          <p:nvPr/>
        </p:nvSpPr>
        <p:spPr>
          <a:xfrm>
            <a:off x="2012867" y="2902919"/>
            <a:ext cx="14547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House value 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602B9A-04C8-46AB-4EA3-4BEC1EF89A86}"/>
              </a:ext>
            </a:extLst>
          </p:cNvPr>
          <p:cNvSpPr txBox="1"/>
          <p:nvPr/>
        </p:nvSpPr>
        <p:spPr>
          <a:xfrm>
            <a:off x="985370" y="4150803"/>
            <a:ext cx="424172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Linguistic variables = </a:t>
            </a:r>
          </a:p>
          <a:p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[Very low, Low, Medium, High,  Very high]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74258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33AFE-1792-B4B2-FA15-5A3E88861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4628" y="274638"/>
            <a:ext cx="7407404" cy="461665"/>
          </a:xfrm>
        </p:spPr>
        <p:txBody>
          <a:bodyPr/>
          <a:lstStyle/>
          <a:p>
            <a:r>
              <a:rPr lang="en-GB" sz="2400" dirty="0"/>
              <a:t>Rule base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0BBA04-3C06-7D69-DF7E-B8B30F3DE1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0120" y="1788787"/>
            <a:ext cx="6453880" cy="32804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F55A3DA-A343-4984-F1B4-32B685474613}"/>
              </a:ext>
            </a:extLst>
          </p:cNvPr>
          <p:cNvSpPr txBox="1"/>
          <p:nvPr/>
        </p:nvSpPr>
        <p:spPr>
          <a:xfrm>
            <a:off x="1194628" y="1019792"/>
            <a:ext cx="19160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14 rules:</a:t>
            </a:r>
          </a:p>
          <a:p>
            <a:r>
              <a:rPr lang="en-US" dirty="0"/>
              <a:t>If A and B then 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B5AA77-9A23-74F4-A1D7-39A92142AF0A}"/>
              </a:ext>
            </a:extLst>
          </p:cNvPr>
          <p:cNvSpPr txBox="1"/>
          <p:nvPr/>
        </p:nvSpPr>
        <p:spPr>
          <a:xfrm>
            <a:off x="1194628" y="5468876"/>
            <a:ext cx="5698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As more rules you have, the system becomes smarter</a:t>
            </a:r>
          </a:p>
        </p:txBody>
      </p:sp>
    </p:spTree>
    <p:extLst>
      <p:ext uri="{BB962C8B-B14F-4D97-AF65-F5344CB8AC3E}">
        <p14:creationId xmlns:p14="http://schemas.microsoft.com/office/powerpoint/2010/main" val="1731837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NTNU FARGER UU">
      <a:dk1>
        <a:srgbClr val="000000"/>
      </a:dk1>
      <a:lt1>
        <a:srgbClr val="FFFFFF"/>
      </a:lt1>
      <a:dk2>
        <a:srgbClr val="014693"/>
      </a:dk2>
      <a:lt2>
        <a:srgbClr val="D6D7D6"/>
      </a:lt2>
      <a:accent1>
        <a:srgbClr val="B6C8E9"/>
      </a:accent1>
      <a:accent2>
        <a:srgbClr val="014693"/>
      </a:accent2>
      <a:accent3>
        <a:srgbClr val="BCD024"/>
      </a:accent3>
      <a:accent4>
        <a:srgbClr val="B01B81"/>
      </a:accent4>
      <a:accent5>
        <a:srgbClr val="F7D019"/>
      </a:accent5>
      <a:accent6>
        <a:srgbClr val="ED8013"/>
      </a:accent6>
      <a:hlink>
        <a:srgbClr val="3D2A68"/>
      </a:hlink>
      <a:folHlink>
        <a:srgbClr val="338C8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43B7B0"/>
        </a:solidFill>
        <a:ln>
          <a:noFill/>
        </a:ln>
        <a:effectLst>
          <a:outerShdw blurRad="114300" dist="12700" dir="5400000" rotWithShape="0">
            <a:srgbClr val="000000">
              <a:alpha val="35000"/>
            </a:srgbClr>
          </a:outerShdw>
        </a:effectLst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3286</TotalTime>
  <Words>593</Words>
  <Application>Microsoft Macintosh PowerPoint</Application>
  <PresentationFormat>On-screen Show (4:3)</PresentationFormat>
  <Paragraphs>91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7" baseType="lpstr">
      <vt:lpstr>Arial</vt:lpstr>
      <vt:lpstr>Times New Roman</vt:lpstr>
      <vt:lpstr>Office-tema</vt:lpstr>
      <vt:lpstr>Expert Systems</vt:lpstr>
      <vt:lpstr>Agenda</vt:lpstr>
      <vt:lpstr>Intelligent machines</vt:lpstr>
      <vt:lpstr>Turing Imitation Game</vt:lpstr>
      <vt:lpstr>Intelligent computer system</vt:lpstr>
      <vt:lpstr>Mortgage application assessment</vt:lpstr>
      <vt:lpstr>Input variables</vt:lpstr>
      <vt:lpstr>Output variable</vt:lpstr>
      <vt:lpstr>Rule base</vt:lpstr>
      <vt:lpstr>Let us build our system</vt:lpstr>
      <vt:lpstr>Configure your system</vt:lpstr>
      <vt:lpstr>Membership functions</vt:lpstr>
      <vt:lpstr>PowerPoint Presentation</vt:lpstr>
      <vt:lpstr>Rule editor</vt:lpstr>
      <vt:lpstr>Complete rule base</vt:lpstr>
      <vt:lpstr>Rule viewer</vt:lpstr>
      <vt:lpstr>Surface viewer</vt:lpstr>
      <vt:lpstr>Call and evaluate</vt:lpstr>
      <vt:lpstr>PowerPoint Presentation</vt:lpstr>
      <vt:lpstr>Complete your mortgage assessment system </vt:lpstr>
      <vt:lpstr>Applicant evaluation</vt:lpstr>
      <vt:lpstr>Credit evaluation </vt:lpstr>
      <vt:lpstr>Conclusions </vt:lpstr>
      <vt:lpstr>PowerPoint Presentation</vt:lpstr>
    </vt:vector>
  </TitlesOfParts>
  <Company>NTNU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Kolbjørn Skarpnes</dc:creator>
  <cp:lastModifiedBy>Ibrahim A. Hameed</cp:lastModifiedBy>
  <cp:revision>140</cp:revision>
  <dcterms:created xsi:type="dcterms:W3CDTF">2013-06-10T16:56:09Z</dcterms:created>
  <dcterms:modified xsi:type="dcterms:W3CDTF">2022-10-30T06:13:09Z</dcterms:modified>
</cp:coreProperties>
</file>