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Source Code Pro"/>
      <p:regular r:id="rId38"/>
      <p:bold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5.xml"/><Relationship Id="rId41" Type="http://schemas.openxmlformats.org/officeDocument/2006/relationships/font" Target="fonts/Oswa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SourceCodePro-bold.fntdata"/><Relationship Id="rId16" Type="http://schemas.openxmlformats.org/officeDocument/2006/relationships/slide" Target="slides/slide11.xml"/><Relationship Id="rId38" Type="http://schemas.openxmlformats.org/officeDocument/2006/relationships/font" Target="fonts/SourceCode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9919917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9919917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9199177c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9199177c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99199177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99199177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9199177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9199177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9199177c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99199177c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99199177c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99199177c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99199177c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99199177c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99199177c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99199177c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99199177c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99199177c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99199177c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99199177c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99199177c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99199177c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99199177c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99199177c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99199177c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99199177c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99199177c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99199177c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99199177c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99199177c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99199177c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99199177c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99199177c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99199177c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99199177c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99199177c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99199177c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99199177c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99199177c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99199177c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99199177c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99199177c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9199177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9199177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99199177c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99199177c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99199177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99199177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99199177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99199177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9199177c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9199177c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9199177c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99199177c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9199177c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9199177c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9199177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9199177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9199177c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9199177c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9199177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9199177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www.youtube.com/watch?v=SSo_EIwHSd4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s://www.techbullion.com/invented-blockchain-technology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hyperlink" Target="https://www.tdameritrade.com/landing-pages/offer/blockchain/index.html?cid=TVTDACDDRTVJ64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hyperlink" Target="https://etherscan.io/tx/0xe4ee15d3f63db8464a649e3237ed83e930f9b3e40e842537a626745d1c96553c" TargetMode="External"/><Relationship Id="rId5" Type="http://schemas.openxmlformats.org/officeDocument/2006/relationships/hyperlink" Target="https://etherscan.io/tx/0xf56d81301da93f71368ad7f8d605648d77be6edb13e8875cf3e5906f38d1b548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youtu.be/93E_GzvpMA0?t=86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www.xorbin.com/tools/sha256-hash-calcul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0" y="7275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Flow Space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155705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Blockchain Course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4" name="Google Shape;64;p13"/>
          <p:cNvCxnSpPr/>
          <p:nvPr/>
        </p:nvCxnSpPr>
        <p:spPr>
          <a:xfrm>
            <a:off x="444750" y="2571750"/>
            <a:ext cx="8254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444750" y="4764550"/>
            <a:ext cx="82545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049" y="3321100"/>
            <a:ext cx="2225900" cy="13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get some visual concept of Blocks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 Property: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change in input produces a large change in output.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way function -  easy to go from “A” to “XXXX..”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Impossible to go from “XXXX..” to “A”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input produces same output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any size input ( letter “A” to full content of a book) produces same size output.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43" name="Google Shape;143;p2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get some visual concept of Blocks contd.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hlinkClick r:id="rId4"/>
              </a:rPr>
              <a:t>https://www.youtube.com/watch?v=SSo_EIwHSd4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stores one or more transactions and their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 on previous transactions are very difficult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block carries the hash of the previous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Blocks are generated periodically ( avg. 10 min for bitcoin, 15 sec for Ethereum)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block is called the genesis block and doesn’t have previous block hash.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52" name="Google Shape;152;p23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3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Blockchain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was initiated by Stuart Haber and W. Scott Stornetta in 1991 with </a:t>
            </a:r>
            <a:r>
              <a:rPr lang="en" u="sng">
                <a:solidFill>
                  <a:srgbClr val="000000"/>
                </a:solidFill>
                <a:hlinkClick r:id="rId4"/>
              </a:rPr>
              <a:t>‘cryptographically secure chain of blocks’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Satoshi Nakamoto Released Bitcoin whitepaper on 2008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Seminal moment because it solved the basic double spend problem.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61" name="Google Shape;161;p24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4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contd.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Double spend problem in digital world</a:t>
            </a:r>
            <a:endParaRPr sz="24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Rs. 100 note can only be given once.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Digital data can be copied as many times as you want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does the system make sure that a digital data representing some value cannot be sent to more than one entity.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70" name="Google Shape;170;p25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5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contd.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system is limited in the sense that it just manages the ownership of Bitcoin. It’s very good in doing that.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hasn’t been hacked since it was introduced.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about for moment - a software that 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sourced (hackers can see the code)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one person or entity controls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validates the cryptography (Math) behind blockchain concept.</a:t>
            </a:r>
            <a:endParaRPr/>
          </a:p>
        </p:txBody>
      </p:sp>
      <p:cxnSp>
        <p:nvCxnSpPr>
          <p:cNvPr id="179" name="Google Shape;179;p2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contd.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2013, a young 1</a:t>
            </a:r>
            <a:r>
              <a:rPr lang="en">
                <a:solidFill>
                  <a:srgbClr val="000000"/>
                </a:solidFill>
              </a:rPr>
              <a:t>9-year-old programmer, Vitalik Buterin wanted something more flexible.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Instead of being limited to Bitcoin what if it could manage the ownership of any data state - in other words a world computer.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 gave birth to Ethereum that was launched on July 2015.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Since then 100s of other blockchains have been launched trying to solve some limitations of public blockchains like Bitcoin or Ethereum.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88" name="Google Shape;188;p2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contd.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Fun Facts: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First BTC Transaction was 10,000 BTC ($84,200,000) for 1 Pizza on May 22, 2010 - Celebrated as Bitcoin Pizza Day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April 6th, 2018 - TD Ameritide published the first Blockchain based advertisement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https://www.tdameritrade.com/landing-pages/offer/blockchain/index.html?cid=TVTDACDDRTVJ64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97" name="Google Shape;197;p2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contd.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April 28th 2018 - The Treaty between Donald Trump and Kim Jong-un was recorded in Ethereum Blockchain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https://etherscan.io/tx/0xe4ee15d3f63db8464a649e3237ed83e930f9b3e40e842537a626745d1c96553c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https://etherscan.io/tx/0xf56d81301da93f71368ad7f8d605648d77be6edb13e8875cf3e5906f38d1b548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06" name="Google Shape;206;p2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contd.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Since then 100s of other blockchains have been launched trying to solve some limitations of public blockchains like Bitcoin or Ethereum.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Open ledger is good for some use cases, business don’t want their transactions to be public.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they saw the benefit in cryptographically secured ledger.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solve this problem Enterprise blockchain initiative started around 2015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15" name="Google Shape;215;p3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contd.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 Day - There are lot of blockchain solutions trying to compete -  EOS, ICONLoop, NEO, QTUM, TRON, Ripple , Binance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Hyperledger and Enterprise Ethereum are the most popular ones in this space.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24" name="Google Shape;224;p3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3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Blockchain?</a:t>
            </a:r>
            <a:endParaRPr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Distributed Ledger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contd.</a:t>
            </a:r>
            <a:endParaRPr/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671825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Why so many Blockchains?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43E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43E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43E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3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33" name="Google Shape;233;p3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5" name="Google Shape;2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50" y="2023950"/>
            <a:ext cx="6351275" cy="29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3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a disruptive technology? </a:t>
            </a:r>
            <a:endParaRPr/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311700" y="1468825"/>
            <a:ext cx="85206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Bitcoin:  Deflationary hard money that is competing with the current systems in the world that is implementing inflationary currencies. Austrian vs Keynesian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Bitcoin:  Decentralized, censorship resistant. No one government or entity can control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solved the doublespend problem. First in history!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Ethereum: World computer -  write a program once and deploy as smart contract, the network guarantees that the program runs as specified in the code. Code cannot be changed.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43" name="Google Shape;243;p33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3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a disruptive technology contd. </a:t>
            </a:r>
            <a:endParaRPr/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properties provides the basic building blocks of  moving away from third party trusted system that is currently implemented in the world.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 All financial applications right now, voting system, identity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third party or middleman extracting rent in pretty much any system we currently have.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52" name="Google Shape;252;p34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4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5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a disruptive technology contd. </a:t>
            </a:r>
            <a:endParaRPr/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Key benefits</a:t>
            </a:r>
            <a:r>
              <a:rPr lang="en"/>
              <a:t>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Transparency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Immutability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Redundancy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Blockchain provides a way to remove that third party or middleman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61" name="Google Shape;261;p35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5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a disruptive technology contd. </a:t>
            </a:r>
            <a:endParaRPr/>
          </a:p>
        </p:txBody>
      </p:sp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311700" y="1468825"/>
            <a:ext cx="7743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70" name="Google Shape;270;p3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2" name="Google Shape;2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950" y="1416150"/>
            <a:ext cx="7070100" cy="3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Use Cases</a:t>
            </a:r>
            <a:endParaRPr/>
          </a:p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80" name="Google Shape;280;p3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2" name="Google Shape;2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83925"/>
            <a:ext cx="8472126" cy="3763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Use Cases</a:t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90" name="Google Shape;290;p3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2" name="Google Shape;29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501" y="673375"/>
            <a:ext cx="7456351" cy="411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Blockchain</a:t>
            </a:r>
            <a:endParaRPr/>
          </a:p>
        </p:txBody>
      </p:sp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Public - Permissionless</a:t>
            </a:r>
            <a:endParaRPr b="1" sz="24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public blockchain is a decentralized network where anyone can join, participate within the network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Ledger is shared and transparent.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Anyone can download the ledger and see transactions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Ethereum and Bitcoin are the examples of the public blockchain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00" name="Google Shape;300;p3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Blockchain Contd.</a:t>
            </a:r>
            <a:endParaRPr/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Private - Permissioned</a:t>
            </a:r>
            <a:endParaRPr sz="24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Private network has access control features and participate in the network by invitation. 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Consortium of participants coordinate among themselves.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Transactions can be private</a:t>
            </a:r>
            <a:r>
              <a:rPr lang="en" sz="1800"/>
              <a:t> 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type of blockchain is highly applicable for Enterprise adoption. Hyperledger is an example.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309" name="Google Shape;309;p4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4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Blockchain</a:t>
            </a:r>
            <a:endParaRPr/>
          </a:p>
        </p:txBody>
      </p:sp>
      <p:sp>
        <p:nvSpPr>
          <p:cNvPr id="317" name="Google Shape;317;p4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Distributed</a:t>
            </a:r>
            <a:endParaRPr b="1"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Many copies of ledger</a:t>
            </a:r>
            <a:endParaRPr b="1"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Decentralized</a:t>
            </a:r>
            <a:endParaRPr b="1"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No one single point of control</a:t>
            </a:r>
            <a:endParaRPr b="1"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Trustless</a:t>
            </a:r>
            <a:endParaRPr b="1"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Cannot be corrupted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cxnSp>
        <p:nvCxnSpPr>
          <p:cNvPr id="318" name="Google Shape;318;p4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4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Wikipedia: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blockchain is a distributed database that maintains a continuously growing list of records called blocks that cannot be edited or changed.</a:t>
            </a:r>
            <a:endParaRPr/>
          </a:p>
        </p:txBody>
      </p:sp>
      <p:cxnSp>
        <p:nvCxnSpPr>
          <p:cNvPr id="80" name="Google Shape;80;p15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Blockchain</a:t>
            </a:r>
            <a:endParaRPr/>
          </a:p>
        </p:txBody>
      </p:sp>
      <p:sp>
        <p:nvSpPr>
          <p:cNvPr id="326" name="Google Shape;326;p4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Faster</a:t>
            </a:r>
            <a:endParaRPr b="1"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Faster Settlement than the traditional system</a:t>
            </a:r>
            <a:endParaRPr b="1"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Secured</a:t>
            </a:r>
            <a:endParaRPr b="1"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Everyone is aware of the data state. Cryptographically secured data. </a:t>
            </a:r>
            <a:endParaRPr b="1"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Consensus based</a:t>
            </a:r>
            <a:endParaRPr b="1"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Group of participants decides </a:t>
            </a:r>
            <a:endParaRPr b="1" sz="1800"/>
          </a:p>
        </p:txBody>
      </p:sp>
      <p:cxnSp>
        <p:nvCxnSpPr>
          <p:cNvPr id="327" name="Google Shape;327;p4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3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Opportunities</a:t>
            </a:r>
            <a:endParaRPr/>
          </a:p>
        </p:txBody>
      </p:sp>
      <p:sp>
        <p:nvSpPr>
          <p:cNvPr id="335" name="Google Shape;335;p4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336" name="Google Shape;336;p43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3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8" name="Google Shape;33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175" y="1165925"/>
            <a:ext cx="6899350" cy="38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4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Opportunities</a:t>
            </a:r>
            <a:endParaRPr/>
          </a:p>
        </p:txBody>
      </p:sp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321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According to one of the biggest job portals in the world, Upwork, demand for blockchain developers is accelerating.</a:t>
            </a:r>
            <a:endParaRPr>
              <a:solidFill>
                <a:srgbClr val="1321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212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1321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Better Pay</a:t>
            </a:r>
            <a:endParaRPr>
              <a:solidFill>
                <a:srgbClr val="1321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212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1321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Remote Flexibility</a:t>
            </a:r>
            <a:endParaRPr>
              <a:solidFill>
                <a:srgbClr val="1321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212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1321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Demand for Blockchain Engineers grows by 400% since end of 2017</a:t>
            </a:r>
            <a:endParaRPr>
              <a:solidFill>
                <a:srgbClr val="1321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212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CNBC notes the demand is further fueled by the interest of global tech giants such as Facebook, Amazon, IBM and Microsoft.</a:t>
            </a:r>
            <a:endParaRPr>
              <a:solidFill>
                <a:srgbClr val="1321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44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44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Wikipedia Contd: 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Let's unpack this 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Three important properties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1. It is distributed -  which means the ledger has more than one copy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2. It maintains a continuously growing list of records or transactions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3. It cannot be changed.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Wikipedia</a:t>
            </a:r>
            <a:r>
              <a:rPr lang="en"/>
              <a:t> Contd</a:t>
            </a:r>
            <a:r>
              <a:rPr lang="en"/>
              <a:t>: 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468825"/>
            <a:ext cx="85206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is this different from a regular database?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For example a bank uses SQLServer to store accounts and transaction information.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Multiple replicas can satisfy the distributed condition.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Does not satisfy the other two 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Previous txns can be removed without affecting the db.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DB admin can easily go to the database and change the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98" name="Google Shape;98;p1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Wikipedia</a:t>
            </a:r>
            <a:r>
              <a:rPr lang="en"/>
              <a:t> Contd</a:t>
            </a:r>
            <a:r>
              <a:rPr lang="en"/>
              <a:t>: 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blockchain definition satisfies the condition for permissioned or private blockchain.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a public blockchain it has to satisfy one more condition -  decentralized.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Decentralization : In addition to distributed there is no single point of control or decision making.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07" name="Google Shape;107;p1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of transactions: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Lets see some good explanation in the internet of this concept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 talks about money transfer - we can think of any value transfer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https://youtu.be/93E_GzvpMA0?t=86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ledger or open database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of transactions contd.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Chain of transactions that everyone on the network can see and confirm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chain of txns are distributed so there are many copies of it that are synchronized (same view)</a:t>
            </a:r>
            <a:endParaRPr/>
          </a:p>
        </p:txBody>
      </p:sp>
      <p:cxnSp>
        <p:nvCxnSpPr>
          <p:cNvPr id="125" name="Google Shape;125;p2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get some visual concept of Blocks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 : A function that takes any length string and outputs a fixed length string.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Eg: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“A” → Func() → “XXXX..”   32 byte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Full content of Webster Dictionary → Func() → “XYXK..”v 32 byte string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an online hash function --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https://www.xorbin.com/tools/sha256-hash-calculator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34" name="Google Shape;134;p2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