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5143500" cx="9144000"/>
  <p:notesSz cx="6858000" cy="9144000"/>
  <p:embeddedFontLst>
    <p:embeddedFont>
      <p:font typeface="Source Code Pro"/>
      <p:regular r:id="rId58"/>
      <p:bold r:id="rId59"/>
    </p:embeddedFont>
    <p:embeddedFont>
      <p:font typeface="Oswald"/>
      <p:regular r:id="rId60"/>
      <p:bold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Oswald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swald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SourceCodePro-bold.fntdata"/><Relationship Id="rId14" Type="http://schemas.openxmlformats.org/officeDocument/2006/relationships/slide" Target="slides/slide8.xml"/><Relationship Id="rId58" Type="http://schemas.openxmlformats.org/officeDocument/2006/relationships/font" Target="fonts/SourceCodePro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c05d0e50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c05d0e50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09293432_1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09293432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c1c70b67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c1c70b67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c0929343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c0929343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c09293432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c09293432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c09293432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c09293432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c09293432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c09293432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c09293432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c09293432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c05d0e50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c05d0e50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c05d0e50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c05d0e50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c05d0e50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c05d0e50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05d0e50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c05d0e50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c05d0e50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c05d0e50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09293432_1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c09293432_1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c09293432_1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c09293432_1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c09293432_1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c09293432_1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c09293432_1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c09293432_1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c09293432_1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c09293432_1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c09293432_1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c09293432_1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c09293432_1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c09293432_1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c05d0e50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c05d0e50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c09293432_1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c09293432_1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c09293432_1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c09293432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c09293432_1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c09293432_1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c14d418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c14d418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c05d0e50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c05d0e50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c57688fb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c57688fb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c05d0e50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c05d0e50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c57688f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c57688f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c57688f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5c57688f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c57688fb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c57688fb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c05d0e505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5c05d0e50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c09293432_1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c09293432_1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09293432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c09293432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c09293432_1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5c09293432_1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5c09293432_1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5c09293432_1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5c09293432_1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5c09293432_1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5c09293432_1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5c09293432_1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c09293432_1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c09293432_1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c1c70b6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5c1c70b6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5c09293432_1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5c09293432_1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5c1c70b67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5c1c70b67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c09293432_1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c09293432_1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5c09293432_1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5c09293432_1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c1c70b67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c1c70b67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5c09293432_1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5c09293432_1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5c09293432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5c09293432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c1c70b67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c1c70b67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c09293432_1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c09293432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Rewards/ Loyalty  token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c09293432_1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c09293432_1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c09293432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c09293432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hyperlink" Target="https://bitnodes.earn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hyperlink" Target="https://en.wikipedia.org/wiki/Byzantine_fault_tolerance" TargetMode="External"/><Relationship Id="rId5" Type="http://schemas.openxmlformats.org/officeDocument/2006/relationships/hyperlink" Target="https://www.youtube.com/watch?v=_MwqAaVweJ8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hyperlink" Target="https://bitcoinwisdom.com/bitcoin/difficulty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hyperlink" Target="https://www.blockchain.com/btc/block/000000000019d6689c085ae165831e934ff763ae46a2a6c172b3f1b60a8ce26f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Relationship Id="rId4" Type="http://schemas.openxmlformats.org/officeDocument/2006/relationships/hyperlink" Target="https://bitcoin.org/bitcoin.pdf" TargetMode="External"/><Relationship Id="rId9" Type="http://schemas.openxmlformats.org/officeDocument/2006/relationships/hyperlink" Target="https://medium.com/poa-network/proof-of-authority-consensus-model-with-identity-at-stake-d5bd15463256" TargetMode="External"/><Relationship Id="rId5" Type="http://schemas.openxmlformats.org/officeDocument/2006/relationships/hyperlink" Target="https://en.bitcoin.it/wiki/Proof_of_work" TargetMode="External"/><Relationship Id="rId6" Type="http://schemas.openxmlformats.org/officeDocument/2006/relationships/hyperlink" Target="https://en.bitcoin.it/wiki/Hashcash" TargetMode="External"/><Relationship Id="rId7" Type="http://schemas.openxmlformats.org/officeDocument/2006/relationships/hyperlink" Target="https://en.bitcoin.it/wiki/Difficulty" TargetMode="External"/><Relationship Id="rId8" Type="http://schemas.openxmlformats.org/officeDocument/2006/relationships/hyperlink" Target="https://github.com/bitcoinbook/bitcoinboo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www.youtube.com/watch?time_continue=23&amp;v=2XDGX41nr1o" TargetMode="External"/><Relationship Id="rId5" Type="http://schemas.openxmlformats.org/officeDocument/2006/relationships/hyperlink" Target="https://www.youtube.com/watch?time_continue=23&amp;v=2XDGX41nr1o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0" y="7275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Flow Space</a:t>
            </a:r>
            <a:endParaRPr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155705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Blockchain Course -Session 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9" name="Google Shape;109;p25"/>
          <p:cNvCxnSpPr/>
          <p:nvPr/>
        </p:nvCxnSpPr>
        <p:spPr>
          <a:xfrm>
            <a:off x="444750" y="2571750"/>
            <a:ext cx="8254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25"/>
          <p:cNvCxnSpPr/>
          <p:nvPr/>
        </p:nvCxnSpPr>
        <p:spPr>
          <a:xfrm>
            <a:off x="444750" y="4764550"/>
            <a:ext cx="82545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1" name="Google Shape;1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049" y="3321100"/>
            <a:ext cx="2225900" cy="13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Remittance  : 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34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4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8" name="Google Shape;19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13" y="1613825"/>
            <a:ext cx="785812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usecases contd : 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Many more !!!!!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Healthcare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Insurance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Energy market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Voting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35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5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 txBox="1"/>
          <p:nvPr>
            <p:ph type="title"/>
          </p:nvPr>
        </p:nvSpPr>
        <p:spPr>
          <a:xfrm>
            <a:off x="1014275" y="-107150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Blockchain Consensus Protocol: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Consensus : 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dynamic way of reaching agreement in a group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 if parties disagree, there is still overall consent to move forward in order to settle the issue.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24D5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36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36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7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contd.</a:t>
            </a:r>
            <a:endParaRPr/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 computer science consensus relates to problem of synchronizing state in distributed systems.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Reaching consensus : all participants eventually agree on a single system wide state.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37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37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contd.</a:t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Why do we need consensus mechanism in blockchain?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Let’s take bitcoin as an example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Around 10,000 nodes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No trusted central entity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Any node can create a block of transactions if miner able to solve the puzzle.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How can one node agree to the block of transactions created by another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38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8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9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contd.</a:t>
            </a:r>
            <a:endParaRPr/>
          </a:p>
        </p:txBody>
      </p:sp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Consensus defines a system of strict rules without defining the rulers !!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These rules allows all the participants to come to consensus and move forward with recording transactions.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39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39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0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contd.</a:t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Very difficult problem for open blockchain like Bitcoin and Ethereum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There could be bad actors trying to disrupt the system.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Well known computer science problem called “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Byzantine Generals Problem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https://www.youtube.com/watch?v=_MwqAaVweJ8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40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40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1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Consensus contd.  </a:t>
            </a:r>
            <a:endParaRPr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Byzantine Generals Problem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41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41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2" name="Google Shape;26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100" y="2152925"/>
            <a:ext cx="5150474" cy="231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1"/>
          <p:cNvSpPr txBox="1"/>
          <p:nvPr/>
        </p:nvSpPr>
        <p:spPr>
          <a:xfrm>
            <a:off x="3600600" y="4527675"/>
            <a:ext cx="1942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Courstery : Medium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2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Byzantine Generals Problem</a:t>
            </a:r>
            <a:r>
              <a:rPr lang="en"/>
              <a:t> contd.  </a:t>
            </a:r>
            <a:endParaRPr/>
          </a:p>
        </p:txBody>
      </p:sp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Very far apart so centralized authority is impossible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hey can win is if they all attack at once.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 can be compromised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Generals need, is a consensus mechanism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 solved this problem in practice with its Proof Of Work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Since then other consensus mechanism has been tested and researched.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42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42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3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Consensus</a:t>
            </a:r>
            <a:endParaRPr/>
          </a:p>
        </p:txBody>
      </p:sp>
      <p:sp>
        <p:nvSpPr>
          <p:cNvPr id="279" name="Google Shape;279;p43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Proof Of Work (Bitcoin, Ethereum)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Proof Of Stake (Cosmos, Ethereum 2.0)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Delegated Proof of Stake (EOS)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Proof of Authority (Loom Network)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Delegated Proof of Contribution (ICON)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43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43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Use Cases </a:t>
            </a:r>
            <a:r>
              <a:rPr lang="en"/>
              <a:t>: 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Supply chain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Identity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Closed Loop Token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Trade Finance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Banking Remittance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Provinance - Starbucks and Microsofts Blockchain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26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6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4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Proof Of Work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important invention underpinning Bitcoin.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known as “mining”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purpose is to secure the blockchain.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form a block of transactions, miners try to come up with a data with specific property.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44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44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5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Proof Of Work Contd.</a:t>
            </a:r>
            <a:endParaRPr/>
          </a:p>
        </p:txBody>
      </p:sp>
      <p:sp>
        <p:nvSpPr>
          <p:cNvPr id="297" name="Google Shape;297;p45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Its a simple compute to try to come up with this data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its costly and time consuming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Because its a random process with low probability.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 Bitcoin uses Hashcash proof of work system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45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45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6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Proof Of Work Contd.</a:t>
            </a:r>
            <a:endParaRPr/>
          </a:p>
        </p:txBody>
      </p:sp>
      <p:sp>
        <p:nvSpPr>
          <p:cNvPr id="306" name="Google Shape;306;p46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Its a simple compute to try to come up with this data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its costly and time consuming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Because its a random process with low probability.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 Bitcoin uses Hashcash proof of work system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p46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46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7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Proof Of Work Contd.</a:t>
            </a:r>
            <a:endParaRPr/>
          </a:p>
        </p:txBody>
      </p:sp>
      <p:sp>
        <p:nvSpPr>
          <p:cNvPr id="315" name="Google Shape;315;p47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previous class we learned about Hashfunctions 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for any size input string is a 32 byte string output.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“A’ -&gt; 87428fc522803d31065e7bce3cf03fe475096631e5e07bbd7a0fde60c4cf25c7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is a very large number --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61179838729486792668968979058053414913270730801205099111596190027298582242759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47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47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8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Proof Of Work Contd.</a:t>
            </a:r>
            <a:endParaRPr/>
          </a:p>
        </p:txBody>
      </p:sp>
      <p:sp>
        <p:nvSpPr>
          <p:cNvPr id="324" name="Google Shape;324;p48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 has something called a difficulty number -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https://bitcoinwisdom.com/bitcoin/difficulty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Miners have to take all the data in a block and add some random string to come up with a hash that is less than this difficulty number.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Its a probability game , more you try more chance you get the number.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p48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48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9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Proof Of Work Contd.</a:t>
            </a:r>
            <a:endParaRPr/>
          </a:p>
        </p:txBody>
      </p:sp>
      <p:sp>
        <p:nvSpPr>
          <p:cNvPr id="333" name="Google Shape;333;p49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p49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9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6" name="Google Shape;33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975" y="1148637"/>
            <a:ext cx="8780049" cy="3649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0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Proof Of Work Contd.</a:t>
            </a:r>
            <a:endParaRPr/>
          </a:p>
        </p:txBody>
      </p:sp>
      <p:sp>
        <p:nvSpPr>
          <p:cNvPr id="343" name="Google Shape;343;p50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p50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50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6" name="Google Shape;34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400" y="1179525"/>
            <a:ext cx="8389201" cy="35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1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Proof Of Work Contd.</a:t>
            </a:r>
            <a:endParaRPr/>
          </a:p>
        </p:txBody>
      </p:sp>
      <p:sp>
        <p:nvSpPr>
          <p:cNvPr id="353" name="Google Shape;353;p51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Advantages of POW:</a:t>
            </a:r>
            <a:endParaRPr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Complete decentralization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Nodes are free to come in and out and are easy to implement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cost of destroying the system is huge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Disadvantages of POW:</a:t>
            </a:r>
            <a:endParaRPr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High demand on node performance, could lead to power play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Wastes energy but some look at it as good use of energy to secure a global hard money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4" name="Google Shape;354;p51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51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2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Proof Of Stake</a:t>
            </a:r>
            <a:endParaRPr/>
          </a:p>
        </p:txBody>
      </p:sp>
      <p:sp>
        <p:nvSpPr>
          <p:cNvPr id="362" name="Google Shape;362;p52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Older than Proof of Work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Tries to solve the same problem of reaching consensus in a distributed systems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Renewed interest in research because of high energy cost in POW.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now it is impossible to launch a POW network as possibility of 51% attack is high when hash rate is low.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 was lucky as space was new and it got time to slowly ramp up.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3" name="Google Shape;363;p52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52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3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Proof Of Stake Contd.</a:t>
            </a:r>
            <a:endParaRPr/>
          </a:p>
        </p:txBody>
      </p:sp>
      <p:sp>
        <p:nvSpPr>
          <p:cNvPr id="371" name="Google Shape;371;p53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Features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Instead of miners , there are validators / block creators that create and validate the block.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Validators stake their wealth ( in the form of base token of the system) to indicate that they will maintain integrity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some sort of incentive for them to be honest.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Dishonest validators are punished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Cosmos is a good example of blockchain using POS.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53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53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Supply Chain</a:t>
            </a:r>
            <a:r>
              <a:rPr lang="en"/>
              <a:t> : </a:t>
            </a:r>
            <a:endParaRPr/>
          </a:p>
        </p:txBody>
      </p:sp>
      <p:sp>
        <p:nvSpPr>
          <p:cNvPr id="127" name="Google Shape;127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27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7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" name="Google Shape;1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78275"/>
            <a:ext cx="9144003" cy="360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4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Proof Of Stake Contd.</a:t>
            </a:r>
            <a:endParaRPr/>
          </a:p>
        </p:txBody>
      </p:sp>
      <p:sp>
        <p:nvSpPr>
          <p:cNvPr id="380" name="Google Shape;380;p54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p54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54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3" name="Google Shape;38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400" y="1241500"/>
            <a:ext cx="8475899" cy="33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5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Proof Of Stake Contd.</a:t>
            </a:r>
            <a:endParaRPr/>
          </a:p>
        </p:txBody>
      </p:sp>
      <p:sp>
        <p:nvSpPr>
          <p:cNvPr id="390" name="Google Shape;390;p55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55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55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3" name="Google Shape;39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9525" y="1544625"/>
            <a:ext cx="4180826" cy="3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6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Delegated </a:t>
            </a: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Proof Of Stake</a:t>
            </a:r>
            <a:endParaRPr/>
          </a:p>
        </p:txBody>
      </p:sp>
      <p:sp>
        <p:nvSpPr>
          <p:cNvPr id="400" name="Google Shape;400;p56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efficient version of PoS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a reputation system and real-time voting to achieve consensus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Community members votes for Witness Node selection by staking their token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Witness Node will be rewarded by validating transactions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Delegates (trusted parties responsible for maintaining the network)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Provision of down voting the validator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Democratic, self-governing community, open elections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 Validator at TRON and 21 on the EOS, SteemIt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56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56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7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Delegated Proof Of Stake</a:t>
            </a:r>
            <a:endParaRPr/>
          </a:p>
        </p:txBody>
      </p:sp>
      <p:sp>
        <p:nvSpPr>
          <p:cNvPr id="409" name="Google Shape;409;p57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57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57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2" name="Google Shape;41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9298" y="1371525"/>
            <a:ext cx="6471476" cy="35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8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Proof Of Authority</a:t>
            </a:r>
            <a:endParaRPr/>
          </a:p>
        </p:txBody>
      </p:sp>
      <p:sp>
        <p:nvSpPr>
          <p:cNvPr id="419" name="Google Shape;419;p58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“It takes 20 years to build a reputation and five minutes to ruin it. If you think about that, you’ll do things differently.” — Warren Buffett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" name="Google Shape;420;p58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58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9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Proof Of Authority</a:t>
            </a:r>
            <a:endParaRPr/>
          </a:p>
        </p:txBody>
      </p:sp>
      <p:sp>
        <p:nvSpPr>
          <p:cNvPr id="428" name="Google Shape;428;p59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Reputation-based consensus algorithm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validators are not staking coins but their own identity instead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number of block validators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Highly scalable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 for Private Blockchain and side chains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 and trustworthy identities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difficulty to become a validator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standard for validator approval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9" name="Google Shape;429;p59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59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60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Proof Of Authority contd.</a:t>
            </a:r>
            <a:endParaRPr/>
          </a:p>
        </p:txBody>
      </p:sp>
      <p:sp>
        <p:nvSpPr>
          <p:cNvPr id="437" name="Google Shape;437;p60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Disadvantages: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D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ecentralized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Validators are visible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by POA.Network, Rinkeby and Kovan Ethereum Testnet.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60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60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61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conesus </a:t>
            </a:r>
            <a:endParaRPr/>
          </a:p>
        </p:txBody>
      </p:sp>
      <p:sp>
        <p:nvSpPr>
          <p:cNvPr id="446" name="Google Shape;446;p61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 As Proof Of Stake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Proof Of Capacity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Proof Of Elapsed Time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Proof of Delegated Contribution (ICON)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7" name="Google Shape;447;p61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61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62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 </a:t>
            </a:r>
            <a:endParaRPr/>
          </a:p>
        </p:txBody>
      </p:sp>
      <p:sp>
        <p:nvSpPr>
          <p:cNvPr id="455" name="Google Shape;455;p62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distributed, peer-to-peer system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Enables </a:t>
            </a: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bitcoin -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nits of currency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Note the upper case and lower case - Network vs the currency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Together forms the digital money eco-system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itcoin 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to store and transmit value among participants in the bitcoin network.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bitcoin is entirely virtual. There is no physical coin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6" name="Google Shape;456;p62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62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3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 Contd.</a:t>
            </a:r>
            <a:endParaRPr/>
          </a:p>
        </p:txBody>
      </p:sp>
      <p:sp>
        <p:nvSpPr>
          <p:cNvPr id="464" name="Google Shape;464;p63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Its a Rabbit Hole !!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Economics, game theory, mathmatics, computer science, cryptography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decentralized peer-to-peer network (the bitcoin protocol)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public transaction ledger (the blockchain)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Rules for transaction validation and currency issuance (consensus rules)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Mechanism to reach global consensus on what is valid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5" name="Google Shape;465;p63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63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8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Self Sovereign Identity</a:t>
            </a:r>
            <a:r>
              <a:rPr lang="en"/>
              <a:t> </a:t>
            </a:r>
            <a:r>
              <a:rPr lang="en"/>
              <a:t>: </a:t>
            </a:r>
            <a:endParaRPr/>
          </a:p>
        </p:txBody>
      </p:sp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8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0" name="Google Shape;14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00" y="1468825"/>
            <a:ext cx="82392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4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 - History</a:t>
            </a:r>
            <a:endParaRPr/>
          </a:p>
        </p:txBody>
      </p:sp>
      <p:sp>
        <p:nvSpPr>
          <p:cNvPr id="473" name="Google Shape;473;p64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Digitial currency before Bitcoin?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Yes , </a:t>
            </a:r>
            <a:r>
              <a:rPr lang="en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Hashcash, Bit Gold </a:t>
            </a:r>
            <a:endParaRPr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They were all centralized</a:t>
            </a:r>
            <a:endParaRPr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Easy to shutdown by government.</a:t>
            </a:r>
            <a:endParaRPr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Honeypot for hackers </a:t>
            </a:r>
            <a:endParaRPr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4" name="Google Shape;474;p64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64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5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 - History Contd.</a:t>
            </a:r>
            <a:endParaRPr/>
          </a:p>
        </p:txBody>
      </p:sp>
      <p:sp>
        <p:nvSpPr>
          <p:cNvPr id="482" name="Google Shape;482;p65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Satoshi Nakamoto released white paper on 2008 titled “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Bitcoin: A Peer-to-Peer Electronic Cash System”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Network launced in 2009.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First block -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geneis block created on 2009-01-03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Satoshi Nakamoto withdrew from the public in April 2011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Second best thing Satoshi did after Bitcoin creation itself.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 single leader or figure head as it should be for a decentralized system.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3" name="Google Shape;483;p65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65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66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does it work (60,000 feet)?</a:t>
            </a:r>
            <a:endParaRPr/>
          </a:p>
        </p:txBody>
      </p:sp>
      <p:sp>
        <p:nvSpPr>
          <p:cNvPr id="491" name="Google Shape;491;p66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Need to understand these entities first -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Private/Public Key : 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Cryptographic primitive.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Wallet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:  client application ( web, desktop , mobile app) that speaks the Bitcoin protocol to communicate with the network.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 wallet manages addresses to which one can send or receive bitcoin (think of it as bank account number)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Transaction 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tells the network that the owner of some bitcoin value has authorized the transfer of that value to another owner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Mining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Create a block with validated transactions to record the transactions in the ledger.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2" name="Google Shape;492;p66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66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67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 Contd.</a:t>
            </a:r>
            <a:endParaRPr/>
          </a:p>
        </p:txBody>
      </p:sp>
      <p:sp>
        <p:nvSpPr>
          <p:cNvPr id="500" name="Google Shape;500;p67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Private/Public Keys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key cryptography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Uses unique keys to secure information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public-private key pair represents and secures an address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Bitcoin can be sent from and received in this address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1" name="Google Shape;501;p67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67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68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 Contd.</a:t>
            </a:r>
            <a:endParaRPr/>
          </a:p>
        </p:txBody>
      </p:sp>
      <p:sp>
        <p:nvSpPr>
          <p:cNvPr id="509" name="Google Shape;509;p68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Wallet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Manages public-private key pair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Communicates with blockchain to send / receive bitcoin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Displays balance on an address it maintains (gets it from blockchain)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Think of it like gateway to the blockchain with easy UI for users to navigate this public-private key pair and transaction related to them on the blockchain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0" name="Google Shape;510;p68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68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69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 Contd.</a:t>
            </a:r>
            <a:endParaRPr/>
          </a:p>
        </p:txBody>
      </p:sp>
      <p:sp>
        <p:nvSpPr>
          <p:cNvPr id="518" name="Google Shape;518;p69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9" name="Google Shape;519;p69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69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1" name="Google Shape;521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3950" y="1425425"/>
            <a:ext cx="5711392" cy="33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70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 Contd.</a:t>
            </a:r>
            <a:endParaRPr/>
          </a:p>
        </p:txBody>
      </p:sp>
      <p:sp>
        <p:nvSpPr>
          <p:cNvPr id="528" name="Google Shape;528;p70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Address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Address is unique identifier generated from public key.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Bitcoin is sent and received from these addresses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Transaction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transfer of bitcoin from one address to another (in its most simplest form)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Stored in one of the block in blockchain (or ledger)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9" name="Google Shape;529;p70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70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71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 Contd.</a:t>
            </a:r>
            <a:endParaRPr/>
          </a:p>
        </p:txBody>
      </p:sp>
      <p:sp>
        <p:nvSpPr>
          <p:cNvPr id="537" name="Google Shape;537;p71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8" name="Google Shape;538;p71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71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0" name="Google Shape;540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9288" y="1468825"/>
            <a:ext cx="580072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72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 Contd.</a:t>
            </a:r>
            <a:endParaRPr/>
          </a:p>
        </p:txBody>
      </p:sp>
      <p:sp>
        <p:nvSpPr>
          <p:cNvPr id="547" name="Google Shape;547;p72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Mining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Mining is the mechanism by which bitcoin’s </a:t>
            </a:r>
            <a:r>
              <a:rPr i="1"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security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i="1"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decentralized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Miners validate new transactions and record them on the global ledger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Global ledger == blockchain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Blockchain</a:t>
            </a:r>
            <a:endParaRPr b="1" sz="165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650"/>
              <a:buFont typeface="Arial"/>
              <a:buChar char="●"/>
            </a:pPr>
            <a:r>
              <a:rPr lang="en" sz="165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Global ledger</a:t>
            </a:r>
            <a:endParaRPr sz="165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50"/>
              <a:buFont typeface="Arial"/>
              <a:buChar char="●"/>
            </a:pPr>
            <a:r>
              <a:rPr lang="en" sz="165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Every node has a copy </a:t>
            </a:r>
            <a:endParaRPr sz="165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50"/>
              <a:buFont typeface="Arial"/>
              <a:buChar char="●"/>
            </a:pPr>
            <a:r>
              <a:rPr lang="en" sz="165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HTC is planning a phone that can hold this ledger on a phone</a:t>
            </a:r>
            <a:endParaRPr sz="165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50"/>
              <a:buFont typeface="Arial"/>
              <a:buChar char="●"/>
            </a:pPr>
            <a:r>
              <a:rPr lang="en" sz="165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Basis of --   “</a:t>
            </a:r>
            <a:r>
              <a:rPr b="1" lang="en" sz="165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With Bitcoin you are your own Bank</a:t>
            </a:r>
            <a:r>
              <a:rPr lang="en" sz="165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65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8" name="Google Shape;548;p72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72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73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 Contd.</a:t>
            </a:r>
            <a:endParaRPr/>
          </a:p>
        </p:txBody>
      </p:sp>
      <p:sp>
        <p:nvSpPr>
          <p:cNvPr id="556" name="Google Shape;556;p73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7" name="Google Shape;557;p73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73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59" name="Google Shape;55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" y="1172825"/>
            <a:ext cx="8195300" cy="367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Self Sovereign Identity : </a:t>
            </a:r>
            <a:endParaRPr/>
          </a:p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29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9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0" name="Google Shape;15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4625" y="1468825"/>
            <a:ext cx="6019550" cy="33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74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 Contd.</a:t>
            </a:r>
            <a:endParaRPr/>
          </a:p>
        </p:txBody>
      </p:sp>
      <p:sp>
        <p:nvSpPr>
          <p:cNvPr id="566" name="Google Shape;566;p74"/>
          <p:cNvSpPr txBox="1"/>
          <p:nvPr>
            <p:ph idx="1" type="body"/>
          </p:nvPr>
        </p:nvSpPr>
        <p:spPr>
          <a:xfrm>
            <a:off x="311700" y="1468825"/>
            <a:ext cx="8475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More details in next class!!!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7" name="Google Shape;567;p74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74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75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Resources:</a:t>
            </a:r>
            <a:endParaRPr/>
          </a:p>
        </p:txBody>
      </p:sp>
      <p:sp>
        <p:nvSpPr>
          <p:cNvPr id="575" name="Google Shape;575;p7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The bitcoin white paper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Proof of Work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Hashcash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Difficulty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Mastering Bitcoin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Proof Of Authority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6" name="Google Shape;576;p75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75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Self Sovereign Identity : 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Lets see how DID actually works 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https://www.youtube.com/watch?time_continue=23&amp;v=2XDGX41nr1o</a:t>
            </a:r>
            <a:r>
              <a:rPr b="1"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30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30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Tokens</a:t>
            </a:r>
            <a:r>
              <a:rPr lang="en"/>
              <a:t> : 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31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31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9" name="Google Shape;1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65925"/>
            <a:ext cx="8520599" cy="37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Tokens  NFT Example on ICON: 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distinct and special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 at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ributes and different value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Representive of real world entity into digital world!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Nepal Idol Example !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32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32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Trade Finance : 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33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33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8" name="Google Shape;18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0" y="1165925"/>
            <a:ext cx="9141300" cy="37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