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Source Code Pro"/>
      <p:regular r:id="rId54"/>
      <p:bold r:id="rId55"/>
    </p:embeddedFont>
    <p:embeddedFont>
      <p:font typeface="Oswald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57" Type="http://schemas.openxmlformats.org/officeDocument/2006/relationships/font" Target="fonts/Oswald-bold.fntdata"/><Relationship Id="rId12" Type="http://schemas.openxmlformats.org/officeDocument/2006/relationships/slide" Target="slides/slide6.xml"/><Relationship Id="rId56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15b71df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15b71df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354d230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354d230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354d230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354d230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354d230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c354d230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354d23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354d23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54d230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354d230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354d230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354d230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354d230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354d230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354d230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354d230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354d230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354d230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354d23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354d23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354d23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354d23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354d230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c354d230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354d230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354d230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354d230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354d230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354d23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354d23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354d23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354d23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c354d230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c354d230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c354d230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c354d230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8576ce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8576ce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c354d230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c354d230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354d230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354d230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354d230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354d230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354d230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c354d230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354d230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354d230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c354d230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c354d230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c354d2301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c354d2301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c354d230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c354d230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c354d2301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c354d2301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c354d230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c354d230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c354d230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c354d230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c354d230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c354d230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c354d230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c354d230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354d2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354d2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c354d230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c354d230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c354d230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c354d230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c354d230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c354d230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c354d230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c354d230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c354d230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c354d230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c354d230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c354d230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354d230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354d230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c354d23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c354d23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54d2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54d2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354d230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354d23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354d23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354d23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354d23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354d23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354d230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354d230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tree/master/session-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www.blockchain.com/btc/block/000000007bc154e0fa7ea32218a72fe2c1bb9f86cf8c9ebf9a715ed27fdb229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www.blockchain.com/btc/block/00000000000000000018a65ff0bbbc2a93493c693d05dd65c6a8dcbb881f55f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btc.com/0627052b6f28912f2703066a912ea577f2ce4da4caa5a5fbd8a57286c345c2f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btc.com/tools/tx/decode" TargetMode="External"/><Relationship Id="rId5" Type="http://schemas.openxmlformats.org/officeDocument/2006/relationships/hyperlink" Target="https://live.blockcypher.com/bcy/decodetx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hyperlink" Target="https://btc.com/7957a35fe64f80d234d76d83a2a8f1a0d8149a41d81de548f0a65a8a999f6f1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blob/master/session-3/bitcoin-transaction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hyperlink" Target="https://pollonchain.app/" TargetMode="External"/><Relationship Id="rId5" Type="http://schemas.openxmlformats.org/officeDocument/2006/relationships/hyperlink" Target="https://tracker.icon.foundation/contract/cxabb4824298da0618c0e30efe394e1f06df825f72#cod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hyperlink" Target="https://chrome.google.com/webstore/detail/iconex/flpiciilemghbmfalicajoolhkkenfe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hyperlink" Target="https://coinfaucet.eu/en/btc-testnet/" TargetMode="External"/><Relationship Id="rId5" Type="http://schemas.openxmlformats.org/officeDocument/2006/relationships/hyperlink" Target="https://tbtc.bitaps.com/" TargetMode="External"/><Relationship Id="rId6" Type="http://schemas.openxmlformats.org/officeDocument/2006/relationships/hyperlink" Target="https://learnmeabitcoin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Course -Session 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 (A) : use one-way cryptographic hash function on public key to get address 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Address = Public key -&gt; sha256 hash -&gt; Ripemd160 hash -&gt; Base58Check encoded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Base58Check -  Creates a human readable string. For example removes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0OIl characters that look the same in some fonts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Pair Lab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follow steps on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https://gitlab.com/techflowspace/tfs-blockchain-class-2019/tree/master/session-3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run </a:t>
            </a:r>
            <a:r>
              <a:rPr b="1" lang="en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Bitcoin-keypair.js</a:t>
            </a:r>
            <a:r>
              <a:rPr lang="en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generate private key , public key and address on a testnet. </a:t>
            </a:r>
            <a:endParaRPr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TestNet address generated are different from Mainnet so people don’t accidentally lose their bitcoin by sending it to wrong address.</a:t>
            </a:r>
            <a:endParaRPr>
              <a:solidFill>
                <a:srgbClr val="2E2E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2E2E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</a:t>
            </a:r>
            <a:r>
              <a:rPr lang="en"/>
              <a:t>Private</a:t>
            </a:r>
            <a:r>
              <a:rPr lang="en"/>
              <a:t> Keys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public key: 036a09a42ea81155c562c21095e86a8b78226aef281fab8b3077cbe2931d721cf5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private key (256 bit/ 64 bytes) : 5aecec44e13839d7f8ae5943991aa21c60c8f45aaa74f39fd78ee45626c5f27b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private key WIF: 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cQdSzKvXUCnY4szGvojYdSaU1PrdymrceZzzcWL446t5CUtSMWHT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address: mmLoHeQPBuejwaNgNJ4umEefDH5fhmahVC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the creation of these private / public key and addresses.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wallet makes sure the private key it generates is random enough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queries the blockchain to show you transactions on those addresses in the blockchain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transactions and broadcasts it when you want to spend your bitcoin</a:t>
            </a:r>
            <a:endParaRPr/>
          </a:p>
        </p:txBody>
      </p:sp>
      <p:cxnSp>
        <p:nvCxnSpPr>
          <p:cNvPr id="220" name="Google Shape;220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Transactions: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the blockchain holds!!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life cycle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created - wallet or sdk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 on network so all nodes and miners see it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 validates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Whoever solves puzzle includes in a block and broadcasts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added to the blockchain (global ledger)   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Detail</a:t>
            </a:r>
            <a:endParaRPr/>
          </a:p>
        </p:txBody>
      </p:sp>
      <p:cxnSp>
        <p:nvCxnSpPr>
          <p:cNvPr id="237" name="Google Shape;237;p3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23675" y="1165925"/>
            <a:ext cx="8520600" cy="3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what comes first input or output ?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normal case like your bank account - input comes first so you have a balance to spend.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bitcoin output comes first !!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a block is created new bitcoin is minted as a reward.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new bitcoin is created as a output transaction that block with no input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https://www.blockchain.com/btc/block/000000007bc154e0fa7ea32218a72fe2c1bb9f86cf8c9ebf9a715ed27fdb229a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is Bitcoin created?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349675"/>
            <a:ext cx="85206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 of a bitcoin starts from transaction output in the coinbase transaction. That is how new bitcoins comes into the world.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block has a coinbase transaction creating new bitcoins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 with 50 bitcoins per block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by 50% every 4 years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Completes issuance for 21 million by around 2140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block reward is 12.5 bitcoin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https://www.blockchain.com/btc/block/00000000000000000018a65ff0bbbc2a93493c693d05dd65c6a8dcbb881f55fb</a:t>
            </a:r>
            <a:endParaRPr sz="1400"/>
          </a:p>
        </p:txBody>
      </p:sp>
      <p:cxnSp>
        <p:nvCxnSpPr>
          <p:cNvPr id="247" name="Google Shape;247;p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UTXO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246000" y="1258650"/>
            <a:ext cx="85206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Unspent Transaction Output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Bitcoin doesn’t maintain a balance at account or address level !!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Unlike your bank balance or even Ethereum balance on an address.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much bitcoin one has is dependent on how much unspent transaction output there is on an address for which you have the private key to spend.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Instead of account balance there are unspent transaction outputs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Think of it as a lockbox that stores the amount of bitcoin by anyone that has key to the lockbox!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4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UTXO Contd.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23684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wallet shows balance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UTXO in the blockchain for the addresses that it controls (i.e  has the private keys for)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wallet’s bitcoin "balance" is the sum of all UTXO that the wallet can spend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could be scattered across hundreds of transactions in hundreds of blocks including the block no 2 !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block no on mainnet is  around ~586700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4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Using explorer  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Let's dissect a transaction where Alice pays for Coffee to Bob ( From Mastering Bitcoin book)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https://btc.com/0627052b6f28912f2703066a912ea577f2ce4da4caa5a5fbd8a57286c345c2f2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view is just a user friendly way to showing the txn.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Let’s look at the raw transactions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4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contd..</a:t>
            </a:r>
            <a:endParaRPr/>
          </a:p>
        </p:txBody>
      </p:sp>
      <p:cxnSp>
        <p:nvCxnSpPr>
          <p:cNvPr id="119" name="Google Shape;11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257125"/>
            <a:ext cx="6848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Hex Representation - how its sent over the wire</a:t>
            </a:r>
            <a:r>
              <a:rPr lang="en"/>
              <a:t>  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0100000001186f9f998a5aa6f048e51dd8419a14d8a0f1a8a2836dd734d2804fe65fa35779000000008b483045022100884d142d86652a3f47ba4746ec719bbfbd040a570b1deccbb6498c75c4ae24cb02204b9f039ff08df09cbe9f6addac960298cad530a863ea8f53982c09db8f6e381301410484ecc0d46f1918b30928fa0e4ed99f16a0fb4fde0735e7ade8416ab9fe423cc5412336376789d172787ec3457eee41c04f4938de5cc17b4a10fa336a8d752adfffffffff0260e31600000000001976a914ab68025513c3dbd2f7b92a94e0581f5d50f654e788acd0ef8000000000001976a9147f9b1a7fb68d60c536c2fd8aeaa53a8f3cc025a888ac00000000</a:t>
            </a:r>
            <a:endParaRPr/>
          </a:p>
        </p:txBody>
      </p:sp>
      <p:cxnSp>
        <p:nvCxnSpPr>
          <p:cNvPr id="283" name="Google Shape;283;p4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Hex Representation  -Decoded 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https://btc.com/tools/tx/decode</a:t>
            </a:r>
            <a:r>
              <a:rPr lang="en"/>
              <a:t> This one uses bitcoin terminology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https://live.blockcypher.com/bcy/decodetx/</a:t>
            </a:r>
            <a:r>
              <a:rPr lang="en"/>
              <a:t> Uses simplified terminology</a:t>
            </a: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sections 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TxnId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lets see how cryptography is coming into play!</a:t>
            </a:r>
            <a:endParaRPr/>
          </a:p>
        </p:txBody>
      </p:sp>
      <p:cxnSp>
        <p:nvCxnSpPr>
          <p:cNvPr id="292" name="Google Shape;292;p4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438350"/>
            <a:ext cx="8520600" cy="4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"vout": [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"value": 1500000,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"n": 0,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"scriptPubKey":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"asm": "OP_DUP OP_HASH160 ab68025513c3dbd2f7b92a94e0581f5d50f654e7 OP_EQUALVERIFY OP_CHECKSIG",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"hex": "76a914ab68025513c3dbd2f7b92a94e0581f5d50f654e788ac",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"reqSigs": 1,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"type": "pubkeyhash",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"addresses": [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"1GdK9UzpHBzqzX2A9JFP3Di4weBwqgmoQA"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"value": 8450000,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"n": 1,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"scriptPubKey":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"asm": "OP_DUP OP_HASH160 7f9b1a7fb68d60c536c2fd8aeaa53a8f3cc025a8 OP_EQUALVERIFY OP_CHECKSIG",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"hex": "76a9147f9b1a7fb68d60c536c2fd8aeaa53a8f3cc025a888ac",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"reqSigs": 1,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"type": "pubkeyhash",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"addresses": [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"1Cdid9KFAaatwczBwBttQcwXYCpvK8h7FK"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]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Txn Output</a:t>
            </a:r>
            <a:endParaRPr/>
          </a:p>
        </p:txBody>
      </p:sp>
      <p:cxnSp>
        <p:nvCxnSpPr>
          <p:cNvPr id="306" name="Google Shape;306;p4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specific txn has 2 outputs. Coffee payment and Change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output has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parts]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of bitcoin in satoshis - (1 btc = 10</a:t>
            </a:r>
            <a:r>
              <a:rPr baseline="3000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satoshis)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a lockbox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if you have the private key then you can unlock it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2 outputs if Alice was just paying or coffee ?  UTXO is indivisible. Alice needs to consume all 0.01 from current UTXO and create 2 new UTXOs.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Txn Output Contd.</a:t>
            </a:r>
            <a:endParaRPr/>
          </a:p>
        </p:txBody>
      </p:sp>
      <p:cxnSp>
        <p:nvCxnSpPr>
          <p:cNvPr id="315" name="Google Shape;315;p4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First output of 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0.015 BTC or 1500000 Satoshis to Bob’s coffee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output of 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0.0845 BTC or 8450000 Satoshis to herself as change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0.015 + 0.0845 = 0.0995 . But she had 0.1 BTC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 where did 0.1 - 0.0995 = 0.0005 BTC or 50000 Satoshi go?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That is the fee that the miner collects for validating and adding this transaction on the block.  Goes towards paying for the electricity cost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Your wallet handles all these (creating 2 instead of 1 txn) behind the scene when you scan Bob’s address to send him 0.015 BTC.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Txn Output Contd.</a:t>
            </a:r>
            <a:endParaRPr/>
          </a:p>
        </p:txBody>
      </p:sp>
      <p:cxnSp>
        <p:nvCxnSpPr>
          <p:cNvPr id="324" name="Google Shape;324;p4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4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Locking Script for Bob’s coffee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"scriptPubKey":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"asm": "OP_DUP OP_HASH160 ab68025513c3dbd2f7b92a94e0581f5d50f654e7 OP_EQUALVERIFY OP_CHECKSIG",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"hex": "76a914ab68025513c3dbd2f7b92a94e0581f5d50f654e788ac",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"reqSigs": 1,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"type": "pubkeyhash",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"addresses": [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"1GdK9UzpHBzqzX2A9JFP3Di4weBwqgmoQA"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Is bitcoin’s transaction scripting language 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Locking script puts a spending condition on the output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</p:txBody>
      </p:sp>
      <p:cxnSp>
        <p:nvCxnSpPr>
          <p:cNvPr id="333" name="Google Shape;333;p5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5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8100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"vin": [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"txid": "7957a35fe64f80d234d76d83a2a8f1a0d8149a41d81de548f0a65a8a999f6f18",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"vout": 0,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"scriptSig": {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    "asm": "3045022100884d142d86652a3f47ba4746ec719bbfbd040a570b1deccbb6498c75c4ae24cb02204b9f039ff08df09cbe9f6addac960298cad530a863ea8f53982c09db8f6e3813[ALL] 0484ecc0d46f1918b30928fa0e4ed99f16a0fb4fde0735e7ade8416ab9fe423cc5412336376789d172787ec3457eee41c04f4938de5cc17b4a10fa336a8d752adf",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    "hex": "483045022100884d142d86652a3f47ba4746ec719bbfbd040a570b1deccbb6498c75c4ae24cb02204b9f039ff08df09cbe9f6addac960298cad530a863ea8f53982c09db8f6e381301410484ecc0d46f1918b30928fa0e4ed99f16a0fb4fde0735e7ade8416ab9fe423cc5412336376789d172787ec3457eee41c04f4938de5cc17b4a10fa336a8d752adf"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},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    "sequence": 4294967295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   ]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This input is called the unlocking script.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Contd.</a:t>
            </a:r>
            <a:endParaRPr/>
          </a:p>
        </p:txBody>
      </p:sp>
      <p:cxnSp>
        <p:nvCxnSpPr>
          <p:cNvPr id="342" name="Google Shape;342;p5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5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8100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refers to a previous UTXO sent to it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0" y="1789600"/>
            <a:ext cx="8389199" cy="2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Input Contd.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311700" y="1468825"/>
            <a:ext cx="8520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Unlocking script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specifies a tnxid and vout to indicate which UTXO (funding transaction) is to be consumed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https://btc.com/7957a35fe64f80d234d76d83a2a8f1a0d8149a41d81de548f0a65a8a999f6f18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 this transaction has one UTXO so vout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 zero fee -  miner must have been generous to mine this.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have more than one input if the amount to pay is not enough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: unlocking script was created by Alice’s wallet looking at the locking script of the UTXO of the transaction referenced.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unlocking script allow spending of previous UTXO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Wallet shows this as balance of 0.1 btc on Alice’s wallet as it can create the unlocking script.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5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5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Input Contd.</a:t>
            </a:r>
            <a:endParaRPr/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311700" y="1284875"/>
            <a:ext cx="85206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that Aclice’s input is trying to spend to buy coffee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"vout": [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"value": 0.10000000,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"scriptPubKey": "OP_DUP OP_HASH160 7f9b1a7fb68d60c536c2fd8aeaa53a8f3cc025a8 OP_EQUALVERIFY OP_CHECKSIG"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 btc that Alice had is based on this UTXO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Locking script that Alice can unlock with her input unlocking script on coffee purchase transaction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5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5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Validation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311700" y="1299500"/>
            <a:ext cx="8520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bitcoin validating nodes will validate a transaction by running these locking and unlocking script together.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to validate Alice’s coffee purchase transaction , we first need to validate that Alice’s input unlocking script is valid or is unspent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that we need the previous UTXO its trying to spend and get its locking script.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will at this point validate that this UTXO hasn’t been spent by looking at the UTXO set . This prevents double spend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is valid if the unlocking script satisfies the locking script.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UTXO set : All notes maintains a pool of UTXO set i.e all the unspent lockboxes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5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Validation Contd.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311700" y="1299500"/>
            <a:ext cx="8520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validate it 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Bitcoin’s scripting language is a stack-based language.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scriptSig and scriptPubKey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this through a script execution stack ‘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5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5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2" name="Google Shape;3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00" y="2915025"/>
            <a:ext cx="8121200" cy="20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Validationc Contd.</a:t>
            </a:r>
            <a:endParaRPr/>
          </a:p>
        </p:txBody>
      </p:sp>
      <p:cxnSp>
        <p:nvCxnSpPr>
          <p:cNvPr id="389" name="Google Shape;389;p5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311700" y="1170725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Scripting language processes each item from left to right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pushed into the stack as IFO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push or pops one or more element from stack and operates on it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example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Locking script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OP_ADD 5 OP_EQUAL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Unlocking script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Combine Unlock and lock :  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OP_ADD 5 OP_EQUAL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Validationc Contd.</a:t>
            </a:r>
            <a:endParaRPr/>
          </a:p>
        </p:txBody>
      </p:sp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311700" y="1299500"/>
            <a:ext cx="8520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from left to right  </a:t>
            </a: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 OP_ADD 5 OP_EQUAL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 in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 in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OP_ADD pops 2 and 3 and adds and puts 5 back on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5 in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OP_EQUAL pops the two 5 from stack and matches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equal puts true in stack else fale - so at the end, stack has a single boolean value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success !!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5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Validationc Contd.</a:t>
            </a:r>
            <a:endParaRPr/>
          </a:p>
        </p:txBody>
      </p:sp>
      <p:sp>
        <p:nvSpPr>
          <p:cNvPr id="407" name="Google Shape;407;p58"/>
          <p:cNvSpPr txBox="1"/>
          <p:nvPr>
            <p:ph idx="1" type="body"/>
          </p:nvPr>
        </p:nvSpPr>
        <p:spPr>
          <a:xfrm>
            <a:off x="311700" y="1301250"/>
            <a:ext cx="85206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let’s do this for Alice’s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created an input unlocking for a locking script that sent her 0.1 BTC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unlocking script 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(&lt;Alice Signature&gt; &lt;Alice Public Key&gt;)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483045022100884d142d86652a3f47ba4746ec719bbfbd040a570b1deccbb6498c75c4ae24cb02204b9f039ff08df09cbe9f6addac960298cad530a863ea8f53982c09db8f6e381301410484ecc0d46f1918b30928fa0e4ed99f16a0fb4fde0735e7ade8416ab9fe423cc5412336376789d172787ec3457eee41c04f4938de5cc17b4a10fa336a8d752adf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Locking script from person who sent Alice the 0.1 BTC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OP_DUP OP_HASH160 7f9b1a7fb68d60c536c2fd8aeaa53a8f3cc025a8 OP_EQUALVERIFY OP_CHECKSIG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5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5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 Validation Contd.</a:t>
            </a:r>
            <a:endParaRPr/>
          </a:p>
        </p:txBody>
      </p:sp>
      <p:sp>
        <p:nvSpPr>
          <p:cNvPr id="416" name="Google Shape;416;p59"/>
          <p:cNvSpPr txBox="1"/>
          <p:nvPr>
            <p:ph idx="1" type="body"/>
          </p:nvPr>
        </p:nvSpPr>
        <p:spPr>
          <a:xfrm>
            <a:off x="311700" y="1299500"/>
            <a:ext cx="8520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unlocking + Locking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&lt;sig&gt; &lt;PubK&gt;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OP_DUP OP_HASH160 &lt;PubKHash&gt; OP_EQUALVERIFY OP_CHECKSIG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&lt;sig&gt; pushed in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&lt;PubK&gt; pushed in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OP_DUP duplicates top item &lt;PubK&gt; and pushes back on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so far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5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9" name="Google Shape;4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88" y="3673400"/>
            <a:ext cx="12477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Validation Contd.</a:t>
            </a:r>
            <a:endParaRPr/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078275"/>
            <a:ext cx="8520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sig&gt; &lt;PubK&gt; OP_DUP OP_HASH160 &lt;PubKHash&gt; OP_EQUALVERIFY OP_CHECKSIG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 pops top item &lt;PubK&gt; and hashes with  RIPEMD160(SHA256(PubK))) and pushes it back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value &lt;PubKHash&gt; pushed on 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6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9" name="Google Shape;4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450" y="2343938"/>
            <a:ext cx="11334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50" y="3446175"/>
            <a:ext cx="1123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Validation Contd.</a:t>
            </a:r>
            <a:endParaRPr/>
          </a:p>
        </p:txBody>
      </p:sp>
      <p:cxnSp>
        <p:nvCxnSpPr>
          <p:cNvPr id="437" name="Google Shape;437;p6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6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9" name="Google Shape;43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88" y="4030800"/>
            <a:ext cx="11144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1"/>
          <p:cNvSpPr txBox="1"/>
          <p:nvPr>
            <p:ph idx="1" type="body"/>
          </p:nvPr>
        </p:nvSpPr>
        <p:spPr>
          <a:xfrm>
            <a:off x="311700" y="1078275"/>
            <a:ext cx="8520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sig&gt; &lt;PubK&gt; OP_DUP OP_HASH160 &lt;PubKHash&gt; OP_EQUALVERIFY OP_CHECKSIG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Next operator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 pops the top two PubKHash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first PubKHash was from locking script created by Alice in her transaction input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PubKHash was computed by operator OP_HASH160 from UTXO that sent 0.1 BTC to Alice.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 verifies that these two hashes are equal. If not validation fails right here. If it matches execution continues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Validation Contd.</a:t>
            </a:r>
            <a:endParaRPr/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266400"/>
            <a:ext cx="85206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 operator checks if signature&lt;sig&gt; matches the public key &lt;PubK&gt;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 has information from funding transaction especially the pubKeyHash.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both &lt;sig&gt; and &lt;PubK&gt; was created by Alice as she has the private key to the PubK.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matches then it proves that Alice has the private key to spend the 0.1 btc sent to a PubKHash.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example is very specific to a Pay-to-Public-Key-Hash (P2PKH) type of transaction.  Bitcoin supports lot of other types of transactions!!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 money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6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6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Lab: Txn creation</a:t>
            </a:r>
            <a:endParaRPr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https://gitlab.com/techflowspace/tfs-blockchain-class-2019/blob/master/session-3/bitcoin-transaction.js</a:t>
            </a:r>
            <a:endParaRPr sz="1400"/>
          </a:p>
        </p:txBody>
      </p:sp>
      <p:cxnSp>
        <p:nvCxnSpPr>
          <p:cNvPr id="457" name="Google Shape;457;p6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6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how does all this work!!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deep dive into some of the basic entities we discussed in previous session.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Transactions in a block</a:t>
            </a:r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6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6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8" name="Google Shape;46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0" y="1262500"/>
            <a:ext cx="7191375" cy="33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Merkle Tree</a:t>
            </a:r>
            <a:endParaRPr/>
          </a:p>
        </p:txBody>
      </p:sp>
      <p:pic>
        <p:nvPicPr>
          <p:cNvPr id="474" name="Google Shape;4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pairs of nodes are hashed in multiple level until only one node is left known as merkle root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Along with transactions a Merkle tree is also stored in the block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Root of this tree is stored in the block header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Why?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llows for efficient and secure verification of content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any part the transaction is changed , the root will not match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Merkle root is the fingerprint of all the transactions in a block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6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Bitcoin Blockchain</a:t>
            </a:r>
            <a:endParaRPr/>
          </a:p>
        </p:txBody>
      </p:sp>
      <p:pic>
        <p:nvPicPr>
          <p:cNvPr id="483" name="Google Shape;4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6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6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7" name="Google Shape;48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00" y="1078275"/>
            <a:ext cx="4270300" cy="37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DApps (Decentralized Applications)</a:t>
            </a:r>
            <a:endParaRPr/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311700" y="1358250"/>
            <a:ext cx="85206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https://pollonchain.app/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app called a dApp?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is visible on the blockchain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https://tracker.icon.foundation/contract/cxabb4824298da0618c0e30efe394e1f06df825f72#code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is stored on the blockchain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 can change the result as its stored on multiple nodes and its public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verify your own data as well as see other’s data -  it’s transparent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6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Lets Vote!!</a:t>
            </a:r>
            <a:endParaRPr/>
          </a:p>
        </p:txBody>
      </p:sp>
      <p:sp>
        <p:nvSpPr>
          <p:cNvPr id="503" name="Google Shape;503;p6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iconex wallet on testnet and vote.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Iconex wallet :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https://chrome.google.com/webstore/detail/iconex/flpiciilemghbmfalicajoolhkkenfel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to point to testnet: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https://www.icondev.io/docs/how-to-change-network-in-iconex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6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Smart Contracts</a:t>
            </a:r>
            <a:endParaRPr/>
          </a:p>
        </p:txBody>
      </p:sp>
      <p:sp>
        <p:nvSpPr>
          <p:cNvPr id="512" name="Google Shape;512;p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deployed on the blockchain are called smart contract.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a smart contract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deployed once and usually not updated ( although some allow update for bug fixes)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virtual machine on blockchain node runs the smart contract.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is managed on the node (either as part of chain 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as separate data structure)</a:t>
            </a:r>
            <a:endParaRPr/>
          </a:p>
        </p:txBody>
      </p:sp>
      <p:cxnSp>
        <p:nvCxnSpPr>
          <p:cNvPr id="513" name="Google Shape;513;p6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6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Ethereum</a:t>
            </a:r>
            <a:endParaRPr/>
          </a:p>
        </p:txBody>
      </p:sp>
      <p:sp>
        <p:nvSpPr>
          <p:cNvPr id="521" name="Google Shape;521;p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will do in next two sessions !!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Dive into Ethereum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tools and libraries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DApps from scratch and deploy on Ethereum testnet !!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7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7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30" name="Google Shape;530;p7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Testnet faucet 1 :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https://coinfaucet.eu/en/btc-testnet/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Testnet faucet 2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https://tbtc.bitaps.com/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me a bitcoin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https://learnmeabitcoin.com/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7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7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Bitcoin is based on Cryptography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Cryptography : branch of mathematics used in computer security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Not just encryption -  bitcoin doesn’t have encryption!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Provides tools to 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prove knowledge of a secret without revealing the secret - digital signature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Authenticity of data - fingerprint or hash.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Keys And Addresses: </a:t>
            </a:r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</a:t>
            </a:r>
            <a:r>
              <a:rPr lang="en"/>
              <a:t>Private</a:t>
            </a:r>
            <a:r>
              <a:rPr lang="en"/>
              <a:t> Keys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Public Key : where someone can send you bitcoin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Private Key : how you can spend that bitcoin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Address : More user friendly version of public key for someone to send you money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Private and Public Keys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65925"/>
            <a:ext cx="85206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00" y="1078275"/>
            <a:ext cx="8520599" cy="2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Private</a:t>
            </a:r>
            <a:r>
              <a:rPr lang="en"/>
              <a:t> Keys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key (k) - 256 bit random number -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coin toss 256 times and write 0 or 1 for head and tail to get a private key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256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space is 10</a:t>
            </a:r>
            <a:r>
              <a:rPr baseline="3000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77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digit number.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Visible universe estimated to have 10</a:t>
            </a:r>
            <a:r>
              <a:rPr baseline="3000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atoms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Enough private keys to give every atom in universe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Collision is extremely rare if a good source of entropy is used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why good random number generator is very important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Public Keys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key (K) : use elliptic curve multiplication, a one-way cryptographic function on private key to get public key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point (x and y coordinate) on an elliptic curve that satisfies elliptic curve equation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 = k *G      ( K is public key, k is private key and G constant point called generator point)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way function - easy to get K from k but impossible to get k from K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and ethereum uses secp256k1 curve with a fixed  G.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Therefore given a k will always result in same K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