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</p:embeddedFont>
    <p:embeddedFont>
      <p:font typeface="Proxima Nova Semibold"/>
      <p:regular r:id="rId27"/>
      <p:bold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ProximaNovaSemibold-bold.fntdata"/><Relationship Id="rId27" Type="http://schemas.openxmlformats.org/officeDocument/2006/relationships/font" Target="fonts/ProximaNova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c9d109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5dc9d109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dc9d10971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5dc9d1097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dc9d1097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5dc9d1097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d8398118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5d8398118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dc9d10971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5dc9d10971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d8398118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5d8398118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c9d10971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5dc9d1097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8398118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5d8398118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83981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5d83981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d8398118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5d8398118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d8398118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5d8398118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9d1097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5dc9d1097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d8398118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5d8398118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d8398118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5d8398118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3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5" Type="http://schemas.openxmlformats.org/officeDocument/2006/relationships/image" Target="../media/image6.png"/><Relationship Id="rId1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jpg"/><Relationship Id="rId5" Type="http://schemas.openxmlformats.org/officeDocument/2006/relationships/image" Target="../media/image16.jpg"/><Relationship Id="rId6" Type="http://schemas.openxmlformats.org/officeDocument/2006/relationships/image" Target="../media/image19.jpg"/><Relationship Id="rId7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7.png"/><Relationship Id="rId13" Type="http://schemas.openxmlformats.org/officeDocument/2006/relationships/image" Target="../media/image20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9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0" y="727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Tech Flow Space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1557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Blockchain Course -Session 6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p25"/>
          <p:cNvCxnSpPr/>
          <p:nvPr/>
        </p:nvCxnSpPr>
        <p:spPr>
          <a:xfrm>
            <a:off x="444750" y="2571750"/>
            <a:ext cx="825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5"/>
          <p:cNvCxnSpPr/>
          <p:nvPr/>
        </p:nvCxnSpPr>
        <p:spPr>
          <a:xfrm>
            <a:off x="444750" y="4764550"/>
            <a:ext cx="82545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049" y="3321100"/>
            <a:ext cx="2225900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Hyperledger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Permissioned blockchain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Hosted by Linux Foundation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source collaborative effort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IBM, Microsoft, Intel, Hitachi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contracts are called chain-code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800"/>
          </a:p>
        </p:txBody>
      </p:sp>
      <p:cxnSp>
        <p:nvCxnSpPr>
          <p:cNvPr id="391" name="Google Shape;391;p3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3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Hyperledger Family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800"/>
              <a:t> </a:t>
            </a:r>
            <a:endParaRPr sz="4800"/>
          </a:p>
        </p:txBody>
      </p:sp>
      <p:cxnSp>
        <p:nvCxnSpPr>
          <p:cNvPr id="400" name="Google Shape;400;p3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3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2" name="Google Shape;4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25" y="1416550"/>
            <a:ext cx="8280077" cy="34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Hyperledger Fabric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High-performance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Secure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permissioned blockchain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Code written in Go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chaincode (smart contracts) in Go, Javascript, or Java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SDKs in Node.js, Java, Go, REST and Python.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3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Hyperledger Fabric Model</a:t>
            </a:r>
            <a:endParaRPr/>
          </a:p>
        </p:txBody>
      </p:sp>
      <p:sp>
        <p:nvSpPr>
          <p:cNvPr id="418" name="Google Shape;418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Assets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Chaincode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Ledger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and membership service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Consensus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3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3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 txBox="1"/>
          <p:nvPr>
            <p:ph idx="1" type="body"/>
          </p:nvPr>
        </p:nvSpPr>
        <p:spPr>
          <a:xfrm>
            <a:off x="311700" y="1165925"/>
            <a:ext cx="8520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3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3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Blockchain</a:t>
            </a:r>
            <a:endParaRPr sz="4800"/>
          </a:p>
        </p:txBody>
      </p:sp>
      <p:cxnSp>
        <p:nvCxnSpPr>
          <p:cNvPr id="119" name="Google Shape;119;p2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1078275"/>
            <a:ext cx="85206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800"/>
              <a:t> </a:t>
            </a:r>
            <a:endParaRPr sz="4800"/>
          </a:p>
        </p:txBody>
      </p:sp>
      <p:cxnSp>
        <p:nvCxnSpPr>
          <p:cNvPr id="128" name="Google Shape;128;p2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" name="Google Shape;130;p27"/>
          <p:cNvGrpSpPr/>
          <p:nvPr/>
        </p:nvGrpSpPr>
        <p:grpSpPr>
          <a:xfrm>
            <a:off x="667847" y="1628665"/>
            <a:ext cx="7635863" cy="3122218"/>
            <a:chOff x="438151" y="1565188"/>
            <a:chExt cx="11135866" cy="4216364"/>
          </a:xfrm>
        </p:grpSpPr>
        <p:pic>
          <p:nvPicPr>
            <p:cNvPr descr="ttp://www.freeiconspng.com/uploads/bank-icon-11.png" id="131" name="Google Shape;131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36766" y="1975896"/>
              <a:ext cx="820931" cy="820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age result for airport png" id="132" name="Google Shape;132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76926" y="2025564"/>
              <a:ext cx="1122703" cy="58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63020" y="4502114"/>
              <a:ext cx="1175793" cy="5927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4" name="Google Shape;134;p27"/>
            <p:cNvGrpSpPr/>
            <p:nvPr/>
          </p:nvGrpSpPr>
          <p:grpSpPr>
            <a:xfrm>
              <a:off x="8741834" y="1695451"/>
              <a:ext cx="1418167" cy="1369483"/>
              <a:chOff x="4185" y="1141"/>
              <a:chExt cx="705" cy="681"/>
            </a:xfrm>
          </p:grpSpPr>
          <p:sp>
            <p:nvSpPr>
              <p:cNvPr id="135" name="Google Shape;135;p27"/>
              <p:cNvSpPr/>
              <p:nvPr/>
            </p:nvSpPr>
            <p:spPr>
              <a:xfrm>
                <a:off x="4806" y="1144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7"/>
              <p:cNvSpPr/>
              <p:nvPr/>
            </p:nvSpPr>
            <p:spPr>
              <a:xfrm flipH="1">
                <a:off x="4185" y="1141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27"/>
            <p:cNvGrpSpPr/>
            <p:nvPr/>
          </p:nvGrpSpPr>
          <p:grpSpPr>
            <a:xfrm>
              <a:off x="8733367" y="4161367"/>
              <a:ext cx="1418167" cy="1369484"/>
              <a:chOff x="4185" y="1141"/>
              <a:chExt cx="705" cy="681"/>
            </a:xfrm>
          </p:grpSpPr>
          <p:sp>
            <p:nvSpPr>
              <p:cNvPr id="138" name="Google Shape;138;p27"/>
              <p:cNvSpPr/>
              <p:nvPr/>
            </p:nvSpPr>
            <p:spPr>
              <a:xfrm>
                <a:off x="4806" y="1144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7"/>
              <p:cNvSpPr/>
              <p:nvPr/>
            </p:nvSpPr>
            <p:spPr>
              <a:xfrm flipH="1">
                <a:off x="4185" y="1141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27"/>
            <p:cNvGrpSpPr/>
            <p:nvPr/>
          </p:nvGrpSpPr>
          <p:grpSpPr>
            <a:xfrm>
              <a:off x="5408085" y="4171951"/>
              <a:ext cx="1418167" cy="1369483"/>
              <a:chOff x="4185" y="1141"/>
              <a:chExt cx="705" cy="681"/>
            </a:xfrm>
          </p:grpSpPr>
          <p:sp>
            <p:nvSpPr>
              <p:cNvPr id="141" name="Google Shape;141;p27"/>
              <p:cNvSpPr/>
              <p:nvPr/>
            </p:nvSpPr>
            <p:spPr>
              <a:xfrm>
                <a:off x="4806" y="1144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 flipH="1">
                <a:off x="4185" y="1141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27"/>
            <p:cNvGrpSpPr/>
            <p:nvPr/>
          </p:nvGrpSpPr>
          <p:grpSpPr>
            <a:xfrm>
              <a:off x="2042585" y="4184651"/>
              <a:ext cx="1418167" cy="1369483"/>
              <a:chOff x="4185" y="1141"/>
              <a:chExt cx="705" cy="681"/>
            </a:xfrm>
          </p:grpSpPr>
          <p:sp>
            <p:nvSpPr>
              <p:cNvPr id="144" name="Google Shape;144;p27"/>
              <p:cNvSpPr/>
              <p:nvPr/>
            </p:nvSpPr>
            <p:spPr>
              <a:xfrm>
                <a:off x="4806" y="1144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 flipH="1">
                <a:off x="4185" y="1141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27"/>
            <p:cNvGrpSpPr/>
            <p:nvPr/>
          </p:nvGrpSpPr>
          <p:grpSpPr>
            <a:xfrm>
              <a:off x="5399618" y="1712384"/>
              <a:ext cx="1418167" cy="1369483"/>
              <a:chOff x="4185" y="1141"/>
              <a:chExt cx="705" cy="681"/>
            </a:xfrm>
          </p:grpSpPr>
          <p:sp>
            <p:nvSpPr>
              <p:cNvPr id="147" name="Google Shape;147;p27"/>
              <p:cNvSpPr/>
              <p:nvPr/>
            </p:nvSpPr>
            <p:spPr>
              <a:xfrm>
                <a:off x="4806" y="1144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 flipH="1">
                <a:off x="4185" y="1141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27"/>
            <p:cNvGrpSpPr/>
            <p:nvPr/>
          </p:nvGrpSpPr>
          <p:grpSpPr>
            <a:xfrm>
              <a:off x="2034118" y="1722967"/>
              <a:ext cx="1418167" cy="1369484"/>
              <a:chOff x="4185" y="1141"/>
              <a:chExt cx="705" cy="681"/>
            </a:xfrm>
          </p:grpSpPr>
          <p:sp>
            <p:nvSpPr>
              <p:cNvPr id="150" name="Google Shape;150;p27"/>
              <p:cNvSpPr/>
              <p:nvPr/>
            </p:nvSpPr>
            <p:spPr>
              <a:xfrm>
                <a:off x="4806" y="1144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 flipH="1">
                <a:off x="4185" y="1141"/>
                <a:ext cx="84" cy="678"/>
              </a:xfrm>
              <a:custGeom>
                <a:rect b="b" l="l" r="r" t="t"/>
                <a:pathLst>
                  <a:path extrusionOk="0" h="678" w="84">
                    <a:moveTo>
                      <a:pt x="0" y="0"/>
                    </a:moveTo>
                    <a:lnTo>
                      <a:pt x="84" y="0"/>
                    </a:lnTo>
                    <a:lnTo>
                      <a:pt x="81" y="678"/>
                    </a:lnTo>
                    <a:lnTo>
                      <a:pt x="0" y="678"/>
                    </a:lnTo>
                  </a:path>
                </a:pathLst>
              </a:custGeom>
              <a:noFill/>
              <a:ln cap="flat" cmpd="sng" w="28575">
                <a:solidFill>
                  <a:srgbClr val="FF505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2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" name="Google Shape;152;p27"/>
            <p:cNvSpPr txBox="1"/>
            <p:nvPr/>
          </p:nvSpPr>
          <p:spPr>
            <a:xfrm>
              <a:off x="10327217" y="1608667"/>
              <a:ext cx="12468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Port’s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records</a:t>
              </a:r>
              <a:endParaRPr/>
            </a:p>
          </p:txBody>
        </p:sp>
        <p:sp>
          <p:nvSpPr>
            <p:cNvPr id="153" name="Google Shape;153;p27"/>
            <p:cNvSpPr txBox="1"/>
            <p:nvPr/>
          </p:nvSpPr>
          <p:spPr>
            <a:xfrm>
              <a:off x="6846232" y="1565188"/>
              <a:ext cx="15072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Bank’s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records</a:t>
              </a:r>
              <a:endParaRPr/>
            </a:p>
          </p:txBody>
        </p:sp>
        <p:pic>
          <p:nvPicPr>
            <p:cNvPr descr="ledger_icon_blue" id="154" name="Google Shape;154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12867" y="2410884"/>
              <a:ext cx="1475317" cy="63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dger_icon_green" id="155" name="Google Shape;155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79850" y="1630826"/>
              <a:ext cx="1475316" cy="63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dger_icon_red" id="156" name="Google Shape;156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40144" y="2622851"/>
              <a:ext cx="1475316" cy="63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dger_icon_violet" id="157" name="Google Shape;157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694334" y="4174067"/>
              <a:ext cx="1475317" cy="63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dger_icon_orange" id="158" name="Google Shape;158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399856" y="5061064"/>
              <a:ext cx="1475316" cy="63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edger_icon_olive" id="159" name="Google Shape;159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11111" y="3987801"/>
              <a:ext cx="1475316" cy="635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0" name="Google Shape;160;p27"/>
            <p:cNvCxnSpPr/>
            <p:nvPr/>
          </p:nvCxnSpPr>
          <p:spPr>
            <a:xfrm>
              <a:off x="3515785" y="3141134"/>
              <a:ext cx="5109600" cy="126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7"/>
            <p:cNvCxnSpPr/>
            <p:nvPr/>
          </p:nvCxnSpPr>
          <p:spPr>
            <a:xfrm flipH="1" rot="10800000">
              <a:off x="3532718" y="3132667"/>
              <a:ext cx="5107500" cy="9906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7"/>
            <p:cNvCxnSpPr/>
            <p:nvPr/>
          </p:nvCxnSpPr>
          <p:spPr>
            <a:xfrm rot="10800000">
              <a:off x="3554033" y="3141033"/>
              <a:ext cx="5086200" cy="9399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7"/>
            <p:cNvCxnSpPr/>
            <p:nvPr/>
          </p:nvCxnSpPr>
          <p:spPr>
            <a:xfrm flipH="1" rot="10800000">
              <a:off x="3532718" y="4085034"/>
              <a:ext cx="5111700" cy="213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7"/>
            <p:cNvCxnSpPr/>
            <p:nvPr/>
          </p:nvCxnSpPr>
          <p:spPr>
            <a:xfrm flipH="1" rot="10800000">
              <a:off x="6121401" y="3130534"/>
              <a:ext cx="2535900" cy="10647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65" name="Google Shape;165;p27"/>
            <p:cNvCxnSpPr/>
            <p:nvPr/>
          </p:nvCxnSpPr>
          <p:spPr>
            <a:xfrm rot="10800000">
              <a:off x="3522218" y="4125518"/>
              <a:ext cx="1801200" cy="3597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66" name="Google Shape;166;p27"/>
            <p:cNvCxnSpPr/>
            <p:nvPr/>
          </p:nvCxnSpPr>
          <p:spPr>
            <a:xfrm rot="10800000">
              <a:off x="3524300" y="3143385"/>
              <a:ext cx="2597100" cy="10455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7" name="Google Shape;167;p27"/>
            <p:cNvCxnSpPr/>
            <p:nvPr/>
          </p:nvCxnSpPr>
          <p:spPr>
            <a:xfrm>
              <a:off x="6919384" y="3048001"/>
              <a:ext cx="1725000" cy="10371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168" name="Google Shape;168;p27"/>
            <p:cNvCxnSpPr/>
            <p:nvPr/>
          </p:nvCxnSpPr>
          <p:spPr>
            <a:xfrm flipH="1" rot="10800000">
              <a:off x="6932085" y="4080917"/>
              <a:ext cx="1712400" cy="4170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69" name="Google Shape;169;p27"/>
            <p:cNvCxnSpPr/>
            <p:nvPr/>
          </p:nvCxnSpPr>
          <p:spPr>
            <a:xfrm flipH="1" rot="10800000">
              <a:off x="3524251" y="3020367"/>
              <a:ext cx="1803300" cy="10902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0" name="Google Shape;170;p27"/>
            <p:cNvCxnSpPr/>
            <p:nvPr/>
          </p:nvCxnSpPr>
          <p:spPr>
            <a:xfrm>
              <a:off x="9535584" y="3083985"/>
              <a:ext cx="0" cy="10350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1" name="Google Shape;171;p27"/>
            <p:cNvCxnSpPr/>
            <p:nvPr/>
          </p:nvCxnSpPr>
          <p:spPr>
            <a:xfrm>
              <a:off x="2732617" y="3096685"/>
              <a:ext cx="0" cy="10350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6121400" y="3054251"/>
              <a:ext cx="0" cy="1130400"/>
            </a:xfrm>
            <a:prstGeom prst="straightConnector1">
              <a:avLst/>
            </a:prstGeom>
            <a:noFill/>
            <a:ln cap="flat" cmpd="sng" w="19050">
              <a:solidFill>
                <a:srgbClr val="1A2F4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73" name="Google Shape;173;p27"/>
            <p:cNvSpPr txBox="1"/>
            <p:nvPr/>
          </p:nvSpPr>
          <p:spPr>
            <a:xfrm>
              <a:off x="438151" y="4910666"/>
              <a:ext cx="14286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Airline’s records</a:t>
              </a:r>
              <a:endParaRPr/>
            </a:p>
          </p:txBody>
        </p:sp>
        <p:sp>
          <p:nvSpPr>
            <p:cNvPr id="174" name="Google Shape;174;p27"/>
            <p:cNvSpPr txBox="1"/>
            <p:nvPr/>
          </p:nvSpPr>
          <p:spPr>
            <a:xfrm>
              <a:off x="10337800" y="4908552"/>
              <a:ext cx="1179000" cy="87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Ocean Carrier’s records</a:t>
              </a:r>
              <a:endParaRPr/>
            </a:p>
          </p:txBody>
        </p:sp>
        <p:sp>
          <p:nvSpPr>
            <p:cNvPr id="175" name="Google Shape;175;p27"/>
            <p:cNvSpPr txBox="1"/>
            <p:nvPr/>
          </p:nvSpPr>
          <p:spPr>
            <a:xfrm>
              <a:off x="6877051" y="4921251"/>
              <a:ext cx="17526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Authority's records</a:t>
              </a:r>
              <a:endParaRPr/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453196" y="1590898"/>
              <a:ext cx="14853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Airport’s records</a:t>
              </a:r>
              <a:endParaRPr/>
            </a:p>
          </p:txBody>
        </p:sp>
        <p:pic>
          <p:nvPicPr>
            <p:cNvPr descr="mage result for airport passport control icon" id="177" name="Google Shape;177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808280" y="4515209"/>
              <a:ext cx="655766" cy="655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329057" y="4576010"/>
              <a:ext cx="693064" cy="693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age result for sea port png" id="179" name="Google Shape;179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975060" y="1824898"/>
              <a:ext cx="951715" cy="9222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7"/>
          <p:cNvSpPr txBox="1"/>
          <p:nvPr/>
        </p:nvSpPr>
        <p:spPr>
          <a:xfrm>
            <a:off x="4233554" y="5445092"/>
            <a:ext cx="6067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 Inefficient, expensive, vulnerable, lack of transparency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1538249" y="1078285"/>
            <a:ext cx="6067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Recording of events is becoming much more complex…</a:t>
            </a:r>
            <a:endParaRPr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change to business process 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72727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</a:t>
            </a:r>
            <a:endParaRPr sz="2400">
              <a:solidFill>
                <a:srgbClr val="272727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72727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8"/>
          <p:cNvSpPr txBox="1"/>
          <p:nvPr/>
        </p:nvSpPr>
        <p:spPr>
          <a:xfrm>
            <a:off x="188050" y="805125"/>
            <a:ext cx="8644200" cy="3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272727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2400">
              <a:solidFill>
                <a:srgbClr val="272727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3889290" y="2691399"/>
            <a:ext cx="656400" cy="3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33CC"/>
          </a:solidFill>
          <a:ln>
            <a:noFill/>
          </a:ln>
        </p:spPr>
        <p:txBody>
          <a:bodyPr anchorCtr="0" anchor="ctr" bIns="28550" lIns="28550" spcFirstLastPara="1" rIns="28550" wrap="square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8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188047" y="2670843"/>
            <a:ext cx="838200" cy="4083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28550" lIns="57125" spcFirstLastPara="1" rIns="57125" wrap="square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Party A’s records</a:t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1565396" y="3373800"/>
            <a:ext cx="838200" cy="4083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28550" lIns="57125" spcFirstLastPara="1" rIns="57125" wrap="square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Bank’s records</a:t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1570382" y="1945208"/>
            <a:ext cx="836700" cy="4083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28550" lIns="57125" spcFirstLastPara="1" rIns="57125" wrap="square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Auditor’s records</a:t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2949399" y="2659506"/>
            <a:ext cx="838200" cy="4083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28550" lIns="57125" spcFirstLastPara="1" rIns="57125" wrap="square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Party B’s records</a:t>
            </a:r>
            <a:endParaRPr/>
          </a:p>
        </p:txBody>
      </p:sp>
      <p:cxnSp>
        <p:nvCxnSpPr>
          <p:cNvPr id="197" name="Google Shape;197;p28"/>
          <p:cNvCxnSpPr/>
          <p:nvPr/>
        </p:nvCxnSpPr>
        <p:spPr>
          <a:xfrm flipH="1" rot="10800000">
            <a:off x="1026428" y="2863529"/>
            <a:ext cx="1923000" cy="114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98" name="Google Shape;198;p28"/>
          <p:cNvCxnSpPr/>
          <p:nvPr/>
        </p:nvCxnSpPr>
        <p:spPr>
          <a:xfrm flipH="1" rot="10800000">
            <a:off x="1026434" y="2353529"/>
            <a:ext cx="961500" cy="5214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99" name="Google Shape;199;p28"/>
          <p:cNvCxnSpPr/>
          <p:nvPr/>
        </p:nvCxnSpPr>
        <p:spPr>
          <a:xfrm rot="10800000">
            <a:off x="1987900" y="2353292"/>
            <a:ext cx="961500" cy="5103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00" name="Google Shape;200;p28"/>
          <p:cNvCxnSpPr/>
          <p:nvPr/>
        </p:nvCxnSpPr>
        <p:spPr>
          <a:xfrm flipH="1" rot="10800000">
            <a:off x="1984586" y="2353504"/>
            <a:ext cx="3300" cy="10203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1026430" y="2874927"/>
            <a:ext cx="958200" cy="4989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02" name="Google Shape;202;p28"/>
          <p:cNvCxnSpPr/>
          <p:nvPr/>
        </p:nvCxnSpPr>
        <p:spPr>
          <a:xfrm flipH="1">
            <a:off x="1984600" y="2863590"/>
            <a:ext cx="964800" cy="5103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med" w="med" type="oval"/>
            <a:tailEnd len="med" w="med" type="oval"/>
          </a:ln>
        </p:spPr>
      </p:cxnSp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6725" y="2542013"/>
            <a:ext cx="1754634" cy="58395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7272002" y="1558671"/>
            <a:ext cx="1430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50" lIns="57125" spcFirstLastPara="1" rIns="57125" wrap="square" tIns="2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Digitally signed,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 &amp; ledger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4182548" y="3299182"/>
            <a:ext cx="1367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50" lIns="57125" spcFirstLastPara="1" rIns="57125" wrap="square" tIns="285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parties have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replica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ledger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4619739" y="2655281"/>
            <a:ext cx="767700" cy="4248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t" bIns="28550" lIns="57125" spcFirstLastPara="1" rIns="57125" wrap="square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5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Party A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6146935" y="3391124"/>
            <a:ext cx="767700" cy="4248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t" bIns="28550" lIns="57125" spcFirstLastPara="1" rIns="57125" wrap="square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5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6146935" y="1910587"/>
            <a:ext cx="767700" cy="4248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t" bIns="28550" lIns="57125" spcFirstLastPara="1" rIns="57125" wrap="square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5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Auditor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7580683" y="2653806"/>
            <a:ext cx="767700" cy="4248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t" bIns="28550" lIns="57125" spcFirstLastPara="1" rIns="57125" wrap="square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5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Party B</a:t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1432" y="3641814"/>
            <a:ext cx="438658" cy="9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5181" y="2892693"/>
            <a:ext cx="438658" cy="9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1432" y="2149475"/>
            <a:ext cx="438658" cy="9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4236" y="2903017"/>
            <a:ext cx="438658" cy="95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8"/>
          <p:cNvCxnSpPr/>
          <p:nvPr/>
        </p:nvCxnSpPr>
        <p:spPr>
          <a:xfrm>
            <a:off x="6515187" y="3158129"/>
            <a:ext cx="0" cy="2331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15" name="Google Shape;215;p28"/>
          <p:cNvCxnSpPr>
            <a:stCxn id="216" idx="1"/>
          </p:cNvCxnSpPr>
          <p:nvPr/>
        </p:nvCxnSpPr>
        <p:spPr>
          <a:xfrm rot="10800000">
            <a:off x="7361390" y="2866149"/>
            <a:ext cx="219300" cy="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17" name="Google Shape;217;p28"/>
          <p:cNvCxnSpPr/>
          <p:nvPr/>
        </p:nvCxnSpPr>
        <p:spPr>
          <a:xfrm rot="10800000">
            <a:off x="6515187" y="2335375"/>
            <a:ext cx="0" cy="2388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18" name="Google Shape;218;p28"/>
          <p:cNvCxnSpPr>
            <a:endCxn id="217" idx="3"/>
          </p:cNvCxnSpPr>
          <p:nvPr/>
        </p:nvCxnSpPr>
        <p:spPr>
          <a:xfrm flipH="1">
            <a:off x="5418576" y="2866154"/>
            <a:ext cx="219300" cy="15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7251690" y="1951877"/>
            <a:ext cx="0" cy="303900"/>
          </a:xfrm>
          <a:prstGeom prst="straightConnector1">
            <a:avLst/>
          </a:prstGeom>
          <a:noFill/>
          <a:ln cap="flat" cmpd="sng" w="25400">
            <a:solidFill>
              <a:srgbClr val="4472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16" name="Google Shape;216;p28"/>
          <p:cNvCxnSpPr/>
          <p:nvPr/>
        </p:nvCxnSpPr>
        <p:spPr>
          <a:xfrm flipH="1" rot="10800000">
            <a:off x="6538870" y="2096376"/>
            <a:ext cx="712800" cy="6636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0" name="Google Shape;220;p28"/>
          <p:cNvCxnSpPr/>
          <p:nvPr/>
        </p:nvCxnSpPr>
        <p:spPr>
          <a:xfrm>
            <a:off x="5539703" y="3423566"/>
            <a:ext cx="0" cy="265200"/>
          </a:xfrm>
          <a:prstGeom prst="straightConnector1">
            <a:avLst/>
          </a:prstGeom>
          <a:noFill/>
          <a:ln cap="flat" cmpd="sng" w="25400">
            <a:solidFill>
              <a:srgbClr val="8DA9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8"/>
          <p:cNvCxnSpPr>
            <a:endCxn id="208" idx="3"/>
          </p:cNvCxnSpPr>
          <p:nvPr/>
        </p:nvCxnSpPr>
        <p:spPr>
          <a:xfrm flipH="1">
            <a:off x="6914635" y="2073187"/>
            <a:ext cx="670200" cy="49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22" name="Google Shape;222;p28"/>
          <p:cNvGrpSpPr/>
          <p:nvPr/>
        </p:nvGrpSpPr>
        <p:grpSpPr>
          <a:xfrm>
            <a:off x="5997021" y="2792212"/>
            <a:ext cx="1096731" cy="243288"/>
            <a:chOff x="8229600" y="3141134"/>
            <a:chExt cx="1828800" cy="419100"/>
          </a:xfrm>
        </p:grpSpPr>
        <p:sp>
          <p:nvSpPr>
            <p:cNvPr id="223" name="Google Shape;223;p28"/>
            <p:cNvSpPr/>
            <p:nvPr/>
          </p:nvSpPr>
          <p:spPr>
            <a:xfrm>
              <a:off x="8229600" y="3141134"/>
              <a:ext cx="533400" cy="419100"/>
            </a:xfrm>
            <a:prstGeom prst="roundRect">
              <a:avLst>
                <a:gd fmla="val 7693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8267700" y="3179233"/>
              <a:ext cx="304800" cy="76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420100" y="3445933"/>
              <a:ext cx="304800" cy="76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8267700" y="3293534"/>
              <a:ext cx="457200" cy="3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8267700" y="3369734"/>
              <a:ext cx="457200" cy="3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8877300" y="3141134"/>
              <a:ext cx="533400" cy="419100"/>
            </a:xfrm>
            <a:prstGeom prst="roundRect">
              <a:avLst>
                <a:gd fmla="val 7693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8915400" y="3179233"/>
              <a:ext cx="304800" cy="76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9067800" y="3445933"/>
              <a:ext cx="304800" cy="76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8915400" y="3293534"/>
              <a:ext cx="457200" cy="3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8915400" y="3369734"/>
              <a:ext cx="457200" cy="3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9525000" y="3141134"/>
              <a:ext cx="533400" cy="419100"/>
            </a:xfrm>
            <a:prstGeom prst="roundRect">
              <a:avLst>
                <a:gd fmla="val 7693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9563100" y="3179233"/>
              <a:ext cx="304800" cy="76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9715500" y="3445933"/>
              <a:ext cx="304800" cy="76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9563100" y="3293534"/>
              <a:ext cx="457200" cy="3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9563100" y="3369734"/>
              <a:ext cx="457200" cy="3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3800" lIns="47600" spcFirstLastPara="1" rIns="47600" wrap="square" tIns="23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8" name="Google Shape;238;p28"/>
            <p:cNvCxnSpPr/>
            <p:nvPr/>
          </p:nvCxnSpPr>
          <p:spPr>
            <a:xfrm rot="-5400000">
              <a:off x="8686501" y="3255134"/>
              <a:ext cx="267300" cy="190500"/>
            </a:xfrm>
            <a:prstGeom prst="bentConnector3">
              <a:avLst>
                <a:gd fmla="val 50000" name="adj1"/>
              </a:avLst>
            </a:prstGeom>
            <a:noFill/>
            <a:ln cap="flat" cmpd="sng" w="25400">
              <a:solidFill>
                <a:srgbClr val="001934"/>
              </a:solidFill>
              <a:prstDash val="solid"/>
              <a:miter lim="800000"/>
              <a:headEnd len="sm" w="sm" type="oval"/>
              <a:tailEnd len="sm" w="sm" type="oval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9" name="Google Shape;239;p28"/>
            <p:cNvCxnSpPr/>
            <p:nvPr/>
          </p:nvCxnSpPr>
          <p:spPr>
            <a:xfrm rot="-5400000">
              <a:off x="9334201" y="3255134"/>
              <a:ext cx="267300" cy="190500"/>
            </a:xfrm>
            <a:prstGeom prst="bentConnector3">
              <a:avLst>
                <a:gd fmla="val 50000" name="adj1"/>
              </a:avLst>
            </a:prstGeom>
            <a:noFill/>
            <a:ln cap="flat" cmpd="sng" w="25400">
              <a:solidFill>
                <a:srgbClr val="001934"/>
              </a:solidFill>
              <a:prstDash val="solid"/>
              <a:miter lim="800000"/>
              <a:headEnd len="sm" w="sm" type="oval"/>
              <a:tailEnd len="sm" w="sm" type="oval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240" name="Google Shape;240;p28"/>
          <p:cNvSpPr txBox="1"/>
          <p:nvPr/>
        </p:nvSpPr>
        <p:spPr>
          <a:xfrm>
            <a:off x="486124" y="1283900"/>
            <a:ext cx="2740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Traditional Way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4865525" y="1308825"/>
            <a:ext cx="2406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Blockchain Way</a:t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1659421" y="2743807"/>
            <a:ext cx="670200" cy="2811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Clearing House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165000" y="4207681"/>
            <a:ext cx="8589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… Inefficient,</a:t>
            </a:r>
            <a:r>
              <a:rPr lang="en" sz="1600">
                <a:solidFill>
                  <a:srgbClr val="CC3300"/>
                </a:solidFill>
              </a:rPr>
              <a:t> inconsistent, reconcile                </a:t>
            </a:r>
            <a:r>
              <a:rPr lang="en" sz="16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" sz="1600">
                <a:solidFill>
                  <a:srgbClr val="CC3300"/>
                </a:solidFill>
              </a:rPr>
              <a:t>      </a:t>
            </a:r>
            <a:r>
              <a:rPr lang="en" sz="16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immutability,</a:t>
            </a:r>
            <a:r>
              <a:rPr lang="en" sz="1600">
                <a:solidFill>
                  <a:srgbClr val="CC3300"/>
                </a:solidFill>
              </a:rPr>
              <a:t> </a:t>
            </a:r>
            <a:r>
              <a:rPr lang="en" sz="16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finality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Blockchain for Business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-153925" y="1202750"/>
            <a:ext cx="1303200" cy="3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800"/>
          </a:p>
        </p:txBody>
      </p:sp>
      <p:cxnSp>
        <p:nvCxnSpPr>
          <p:cNvPr id="251" name="Google Shape;251;p2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2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bc_for_biz_ledger" id="253" name="Google Shape;2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207" y="1764781"/>
            <a:ext cx="1873250" cy="982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c_for_biz_02" id="254" name="Google Shape;25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3569" y="1767162"/>
            <a:ext cx="1873250" cy="9822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>
            <a:off x="742669" y="1936236"/>
            <a:ext cx="1995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5C80"/>
                </a:solidFill>
                <a:latin typeface="Arial"/>
                <a:ea typeface="Arial"/>
                <a:cs typeface="Arial"/>
                <a:sym typeface="Arial"/>
              </a:rPr>
              <a:t>Append-only distributed </a:t>
            </a:r>
            <a:r>
              <a:rPr b="1" lang="en" sz="1400">
                <a:solidFill>
                  <a:srgbClr val="325C80"/>
                </a:solidFill>
                <a:latin typeface="Arial"/>
                <a:ea typeface="Arial"/>
                <a:cs typeface="Arial"/>
                <a:sym typeface="Arial"/>
              </a:rPr>
              <a:t>system of record</a:t>
            </a:r>
            <a:r>
              <a:rPr lang="en" sz="1400">
                <a:solidFill>
                  <a:srgbClr val="325C80"/>
                </a:solidFill>
                <a:latin typeface="Arial"/>
                <a:ea typeface="Arial"/>
                <a:cs typeface="Arial"/>
                <a:sym typeface="Arial"/>
              </a:rPr>
              <a:t> shared across business network</a:t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7394168" y="1814868"/>
            <a:ext cx="1905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D1625"/>
                </a:solidFill>
                <a:latin typeface="Arial"/>
                <a:ea typeface="Arial"/>
                <a:cs typeface="Arial"/>
                <a:sym typeface="Arial"/>
              </a:rPr>
              <a:t>Business terms embedded in transaction database &amp; executed with transactions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7394164" y="3138761"/>
            <a:ext cx="165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B8400"/>
                </a:solidFill>
                <a:latin typeface="Arial"/>
                <a:ea typeface="Arial"/>
                <a:cs typeface="Arial"/>
                <a:sym typeface="Arial"/>
              </a:rPr>
              <a:t>All parties agree to network verified transaction  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849031" y="3138762"/>
            <a:ext cx="1909800" cy="722700"/>
          </a:xfrm>
          <a:prstGeom prst="rect">
            <a:avLst/>
          </a:prstGeom>
          <a:solidFill>
            <a:srgbClr val="FFFFF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488677" y="3161389"/>
            <a:ext cx="22575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2F72"/>
                </a:solidFill>
                <a:latin typeface="Arial"/>
                <a:ea typeface="Arial"/>
                <a:cs typeface="Arial"/>
                <a:sym typeface="Arial"/>
              </a:rPr>
              <a:t>Ensuring appropriate visibility; transactions are secure, authenticated </a:t>
            </a:r>
            <a:br>
              <a:rPr lang="en" sz="1400">
                <a:solidFill>
                  <a:srgbClr val="562F7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562F72"/>
                </a:solidFill>
                <a:latin typeface="Arial"/>
                <a:ea typeface="Arial"/>
                <a:cs typeface="Arial"/>
                <a:sym typeface="Arial"/>
              </a:rPr>
              <a:t>&amp; verifiable</a:t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5401990" y="1765977"/>
            <a:ext cx="1876500" cy="984600"/>
          </a:xfrm>
          <a:prstGeom prst="rect">
            <a:avLst/>
          </a:prstGeom>
          <a:solidFill>
            <a:srgbClr val="AD1625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c_for_biz_03" id="261" name="Google Shape;26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8031" y="2992320"/>
            <a:ext cx="1878013" cy="9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/>
          <p:nvPr/>
        </p:nvSpPr>
        <p:spPr>
          <a:xfrm>
            <a:off x="3008040" y="2993511"/>
            <a:ext cx="1876500" cy="984600"/>
          </a:xfrm>
          <a:prstGeom prst="rect">
            <a:avLst/>
          </a:prstGeom>
          <a:solidFill>
            <a:srgbClr val="562F72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3142977" y="3557867"/>
            <a:ext cx="7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c_for_biz_04" id="264" name="Google Shape;264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3577" y="2993511"/>
            <a:ext cx="1878013" cy="9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5400402" y="2992320"/>
            <a:ext cx="1876500" cy="984600"/>
          </a:xfrm>
          <a:prstGeom prst="rect">
            <a:avLst/>
          </a:prstGeom>
          <a:solidFill>
            <a:srgbClr val="4B84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3006443" y="1764781"/>
            <a:ext cx="1881300" cy="985800"/>
          </a:xfrm>
          <a:prstGeom prst="rect">
            <a:avLst/>
          </a:prstGeom>
          <a:solidFill>
            <a:srgbClr val="325C80">
              <a:alpha val="596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3055665" y="1782646"/>
            <a:ext cx="14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Shared Ledger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29"/>
          <p:cNvGrpSpPr/>
          <p:nvPr/>
        </p:nvGrpSpPr>
        <p:grpSpPr>
          <a:xfrm>
            <a:off x="2887514" y="1698106"/>
            <a:ext cx="2115883" cy="1116276"/>
            <a:chOff x="1541" y="774"/>
            <a:chExt cx="1333" cy="938"/>
          </a:xfrm>
        </p:grpSpPr>
        <p:sp>
          <p:nvSpPr>
            <p:cNvPr id="269" name="Google Shape;269;p29"/>
            <p:cNvSpPr/>
            <p:nvPr/>
          </p:nvSpPr>
          <p:spPr>
            <a:xfrm flipH="1">
              <a:off x="1541" y="774"/>
              <a:ext cx="137" cy="931"/>
            </a:xfrm>
            <a:custGeom>
              <a:rect b="b" l="l" r="r" t="t"/>
              <a:pathLst>
                <a:path extrusionOk="0" h="678" w="84">
                  <a:moveTo>
                    <a:pt x="0" y="0"/>
                  </a:moveTo>
                  <a:lnTo>
                    <a:pt x="84" y="0"/>
                  </a:lnTo>
                  <a:lnTo>
                    <a:pt x="81" y="678"/>
                  </a:lnTo>
                  <a:lnTo>
                    <a:pt x="0" y="678"/>
                  </a:lnTo>
                </a:path>
              </a:pathLst>
            </a:custGeom>
            <a:noFill/>
            <a:ln cap="flat" cmpd="sng" w="28575">
              <a:solidFill>
                <a:srgbClr val="325C8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2737" y="781"/>
              <a:ext cx="137" cy="931"/>
            </a:xfrm>
            <a:custGeom>
              <a:rect b="b" l="l" r="r" t="t"/>
              <a:pathLst>
                <a:path extrusionOk="0" h="678" w="84">
                  <a:moveTo>
                    <a:pt x="0" y="0"/>
                  </a:moveTo>
                  <a:lnTo>
                    <a:pt x="84" y="0"/>
                  </a:lnTo>
                  <a:lnTo>
                    <a:pt x="81" y="678"/>
                  </a:lnTo>
                  <a:lnTo>
                    <a:pt x="0" y="678"/>
                  </a:lnTo>
                </a:path>
              </a:pathLst>
            </a:custGeom>
            <a:noFill/>
            <a:ln cap="flat" cmpd="sng" w="28575">
              <a:solidFill>
                <a:srgbClr val="325C8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29"/>
          <p:cNvGrpSpPr/>
          <p:nvPr/>
        </p:nvGrpSpPr>
        <p:grpSpPr>
          <a:xfrm>
            <a:off x="5278292" y="1702870"/>
            <a:ext cx="2115883" cy="1116276"/>
            <a:chOff x="1541" y="774"/>
            <a:chExt cx="1333" cy="938"/>
          </a:xfrm>
        </p:grpSpPr>
        <p:sp>
          <p:nvSpPr>
            <p:cNvPr id="272" name="Google Shape;272;p29"/>
            <p:cNvSpPr/>
            <p:nvPr/>
          </p:nvSpPr>
          <p:spPr>
            <a:xfrm flipH="1">
              <a:off x="1541" y="774"/>
              <a:ext cx="137" cy="931"/>
            </a:xfrm>
            <a:custGeom>
              <a:rect b="b" l="l" r="r" t="t"/>
              <a:pathLst>
                <a:path extrusionOk="0" h="678" w="84">
                  <a:moveTo>
                    <a:pt x="0" y="0"/>
                  </a:moveTo>
                  <a:lnTo>
                    <a:pt x="84" y="0"/>
                  </a:lnTo>
                  <a:lnTo>
                    <a:pt x="81" y="678"/>
                  </a:lnTo>
                  <a:lnTo>
                    <a:pt x="0" y="678"/>
                  </a:lnTo>
                </a:path>
              </a:pathLst>
            </a:custGeom>
            <a:noFill/>
            <a:ln cap="flat" cmpd="sng" w="28575">
              <a:solidFill>
                <a:srgbClr val="AD162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737" y="781"/>
              <a:ext cx="137" cy="931"/>
            </a:xfrm>
            <a:custGeom>
              <a:rect b="b" l="l" r="r" t="t"/>
              <a:pathLst>
                <a:path extrusionOk="0" h="678" w="84">
                  <a:moveTo>
                    <a:pt x="0" y="0"/>
                  </a:moveTo>
                  <a:lnTo>
                    <a:pt x="84" y="0"/>
                  </a:lnTo>
                  <a:lnTo>
                    <a:pt x="81" y="678"/>
                  </a:lnTo>
                  <a:lnTo>
                    <a:pt x="0" y="678"/>
                  </a:lnTo>
                </a:path>
              </a:pathLst>
            </a:custGeom>
            <a:noFill/>
            <a:ln cap="flat" cmpd="sng" w="28575">
              <a:solidFill>
                <a:srgbClr val="AD162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9"/>
          <p:cNvGrpSpPr/>
          <p:nvPr/>
        </p:nvGrpSpPr>
        <p:grpSpPr>
          <a:xfrm>
            <a:off x="2881166" y="2943502"/>
            <a:ext cx="2115883" cy="1116276"/>
            <a:chOff x="1541" y="774"/>
            <a:chExt cx="1333" cy="938"/>
          </a:xfrm>
        </p:grpSpPr>
        <p:sp>
          <p:nvSpPr>
            <p:cNvPr id="275" name="Google Shape;275;p29"/>
            <p:cNvSpPr/>
            <p:nvPr/>
          </p:nvSpPr>
          <p:spPr>
            <a:xfrm flipH="1">
              <a:off x="1541" y="774"/>
              <a:ext cx="137" cy="931"/>
            </a:xfrm>
            <a:custGeom>
              <a:rect b="b" l="l" r="r" t="t"/>
              <a:pathLst>
                <a:path extrusionOk="0" h="678" w="84">
                  <a:moveTo>
                    <a:pt x="0" y="0"/>
                  </a:moveTo>
                  <a:lnTo>
                    <a:pt x="84" y="0"/>
                  </a:lnTo>
                  <a:lnTo>
                    <a:pt x="81" y="678"/>
                  </a:lnTo>
                  <a:lnTo>
                    <a:pt x="0" y="678"/>
                  </a:lnTo>
                </a:path>
              </a:pathLst>
            </a:custGeom>
            <a:noFill/>
            <a:ln cap="flat" cmpd="sng" w="28575">
              <a:solidFill>
                <a:srgbClr val="562F7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2737" y="781"/>
              <a:ext cx="137" cy="931"/>
            </a:xfrm>
            <a:custGeom>
              <a:rect b="b" l="l" r="r" t="t"/>
              <a:pathLst>
                <a:path extrusionOk="0" h="678" w="84">
                  <a:moveTo>
                    <a:pt x="0" y="0"/>
                  </a:moveTo>
                  <a:lnTo>
                    <a:pt x="84" y="0"/>
                  </a:lnTo>
                  <a:lnTo>
                    <a:pt x="81" y="678"/>
                  </a:lnTo>
                  <a:lnTo>
                    <a:pt x="0" y="678"/>
                  </a:lnTo>
                </a:path>
              </a:pathLst>
            </a:custGeom>
            <a:noFill/>
            <a:ln cap="flat" cmpd="sng" w="28575">
              <a:solidFill>
                <a:srgbClr val="562F7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5271935" y="2948263"/>
            <a:ext cx="2115883" cy="1116276"/>
            <a:chOff x="1541" y="774"/>
            <a:chExt cx="1333" cy="938"/>
          </a:xfrm>
        </p:grpSpPr>
        <p:sp>
          <p:nvSpPr>
            <p:cNvPr id="278" name="Google Shape;278;p29"/>
            <p:cNvSpPr/>
            <p:nvPr/>
          </p:nvSpPr>
          <p:spPr>
            <a:xfrm flipH="1">
              <a:off x="1541" y="774"/>
              <a:ext cx="137" cy="931"/>
            </a:xfrm>
            <a:custGeom>
              <a:rect b="b" l="l" r="r" t="t"/>
              <a:pathLst>
                <a:path extrusionOk="0" h="678" w="84">
                  <a:moveTo>
                    <a:pt x="0" y="0"/>
                  </a:moveTo>
                  <a:lnTo>
                    <a:pt x="84" y="0"/>
                  </a:lnTo>
                  <a:lnTo>
                    <a:pt x="81" y="678"/>
                  </a:lnTo>
                  <a:lnTo>
                    <a:pt x="0" y="678"/>
                  </a:lnTo>
                </a:path>
              </a:pathLst>
            </a:custGeom>
            <a:noFill/>
            <a:ln cap="flat" cmpd="sng" w="28575">
              <a:solidFill>
                <a:srgbClr val="4B84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2737" y="781"/>
              <a:ext cx="137" cy="931"/>
            </a:xfrm>
            <a:custGeom>
              <a:rect b="b" l="l" r="r" t="t"/>
              <a:pathLst>
                <a:path extrusionOk="0" h="678" w="84">
                  <a:moveTo>
                    <a:pt x="0" y="0"/>
                  </a:moveTo>
                  <a:lnTo>
                    <a:pt x="84" y="0"/>
                  </a:lnTo>
                  <a:lnTo>
                    <a:pt x="81" y="678"/>
                  </a:lnTo>
                  <a:lnTo>
                    <a:pt x="0" y="678"/>
                  </a:lnTo>
                </a:path>
              </a:pathLst>
            </a:custGeom>
            <a:noFill/>
            <a:ln cap="flat" cmpd="sng" w="28575">
              <a:solidFill>
                <a:srgbClr val="4B84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29"/>
          <p:cNvSpPr txBox="1"/>
          <p:nvPr/>
        </p:nvSpPr>
        <p:spPr>
          <a:xfrm>
            <a:off x="450001" y="4324864"/>
            <a:ext cx="82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… Broader participation, lower cost, increased efficiency</a:t>
            </a:r>
            <a:endParaRPr b="1"/>
          </a:p>
        </p:txBody>
      </p:sp>
      <p:sp>
        <p:nvSpPr>
          <p:cNvPr id="281" name="Google Shape;281;p29"/>
          <p:cNvSpPr txBox="1"/>
          <p:nvPr/>
        </p:nvSpPr>
        <p:spPr>
          <a:xfrm>
            <a:off x="6352186" y="1795739"/>
            <a:ext cx="86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5792509" y="3580489"/>
            <a:ext cx="108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Consensus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Popular Enterprise Blockchains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Hyperledger family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Enterprise Ethereum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Quorum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Corda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800"/>
          </a:p>
        </p:txBody>
      </p:sp>
      <p:cxnSp>
        <p:nvCxnSpPr>
          <p:cNvPr id="290" name="Google Shape;290;p3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3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Applications</a:t>
            </a:r>
            <a:endParaRPr/>
          </a:p>
        </p:txBody>
      </p:sp>
      <p:sp>
        <p:nvSpPr>
          <p:cNvPr id="298" name="Google Shape;298;p31"/>
          <p:cNvSpPr txBox="1"/>
          <p:nvPr>
            <p:ph idx="1" type="body"/>
          </p:nvPr>
        </p:nvSpPr>
        <p:spPr>
          <a:xfrm>
            <a:off x="311700" y="1165925"/>
            <a:ext cx="8520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 Chain – Food Safety (</a:t>
            </a:r>
            <a:r>
              <a:rPr lang="en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Walmart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Logistics </a:t>
            </a:r>
            <a:r>
              <a:rPr lang="en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(Maersk)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6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Data Exchange (</a:t>
            </a:r>
            <a:r>
              <a:rPr lang="en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FDA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6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Your Customer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Trade/Channel Finance (</a:t>
            </a:r>
            <a:r>
              <a:rPr lang="en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IGF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6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Trade Information Warehouse (</a:t>
            </a:r>
            <a:r>
              <a:rPr lang="en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DTCC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6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Post-Trade Reconciliation/Settlement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6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Equity Fund Management (</a:t>
            </a:r>
            <a:r>
              <a:rPr lang="en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Unigestion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6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Syndicated Loans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6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Diamond/Valuables Tracking and Protection – Provenance Management (</a:t>
            </a:r>
            <a:r>
              <a:rPr lang="en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Everledger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6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Cross-Border Payment, Payments for/by Unbanked Populations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6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volume stock trading (</a:t>
            </a:r>
            <a:r>
              <a:rPr lang="en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JPX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27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Trust/Safety</a:t>
            </a:r>
            <a:endParaRPr/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311700" y="1165925"/>
            <a:ext cx="8520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308" name="Google Shape;308;p3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3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32"/>
          <p:cNvSpPr txBox="1"/>
          <p:nvPr/>
        </p:nvSpPr>
        <p:spPr>
          <a:xfrm>
            <a:off x="311700" y="1850257"/>
            <a:ext cx="8520600" cy="30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72727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72727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26775" y="1201125"/>
            <a:ext cx="48903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What?</a:t>
            </a:r>
            <a:endParaRPr sz="1800"/>
          </a:p>
          <a:p>
            <a:pPr indent="-215900" lvl="0" marL="215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/>
              <a:t>Provide trusted source of information and traceability to improve transparency and efficiency across food network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800"/>
              <a:t>How?</a:t>
            </a:r>
            <a:endParaRPr sz="1800"/>
          </a:p>
          <a:p>
            <a:pPr indent="-215900" lvl="0" marL="215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/>
              <a:t>Shared ledger for storing digital compliance documentation, test results and audit certificates network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Benefits</a:t>
            </a:r>
            <a:endParaRPr sz="1800"/>
          </a:p>
          <a:p>
            <a:pPr indent="-215900" lvl="0" marL="215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/>
              <a:t>Reduce impact of food recalls through instant access to end-to-end traceability data to verify history in food network &amp; supply chain</a:t>
            </a:r>
            <a:endParaRPr sz="1800"/>
          </a:p>
          <a:p>
            <a:pPr indent="-215900" lvl="0" marL="2159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•"/>
            </a:pPr>
            <a:r>
              <a:rPr lang="en"/>
              <a:t>Help address 1 in 10 people sickened and 400K fatalities worldwide which occur every year from food-born illnesses</a:t>
            </a:r>
            <a:br>
              <a:rPr lang="en" sz="1700"/>
            </a:br>
            <a:endParaRPr sz="1700"/>
          </a:p>
        </p:txBody>
      </p:sp>
      <p:sp>
        <p:nvSpPr>
          <p:cNvPr id="312" name="Google Shape;312;p32"/>
          <p:cNvSpPr txBox="1"/>
          <p:nvPr/>
        </p:nvSpPr>
        <p:spPr>
          <a:xfrm>
            <a:off x="311700" y="990625"/>
            <a:ext cx="4602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8278" y="2761217"/>
            <a:ext cx="2818342" cy="169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2270" y="1413870"/>
            <a:ext cx="1710378" cy="66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9276" y="1242665"/>
            <a:ext cx="619647" cy="28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60267" y="2040704"/>
            <a:ext cx="644175" cy="15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91396" y="1948697"/>
            <a:ext cx="698041" cy="28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46170" y="1282275"/>
            <a:ext cx="522781" cy="24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85637" y="1477700"/>
            <a:ext cx="485792" cy="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885637" y="1150462"/>
            <a:ext cx="987162" cy="16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67801" y="1960217"/>
            <a:ext cx="643506" cy="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510446" y="1201118"/>
            <a:ext cx="412091" cy="36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Trade Digitization (GTD)</a:t>
            </a:r>
            <a:endParaRPr/>
          </a:p>
        </p:txBody>
      </p:sp>
      <p:sp>
        <p:nvSpPr>
          <p:cNvPr id="329" name="Google Shape;329;p33"/>
          <p:cNvSpPr txBox="1"/>
          <p:nvPr>
            <p:ph idx="1" type="body"/>
          </p:nvPr>
        </p:nvSpPr>
        <p:spPr>
          <a:xfrm>
            <a:off x="311700" y="1165925"/>
            <a:ext cx="8520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330" name="Google Shape;330;p3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3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33"/>
          <p:cNvSpPr txBox="1"/>
          <p:nvPr/>
        </p:nvSpPr>
        <p:spPr>
          <a:xfrm flipH="1" rot="10800000">
            <a:off x="2271300" y="392825"/>
            <a:ext cx="3615600" cy="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553775" y="1078275"/>
            <a:ext cx="5608500" cy="3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19049"/>
              </a:buClr>
              <a:buSzPts val="2400"/>
              <a:buFont typeface="Arial"/>
              <a:buNone/>
            </a:pPr>
            <a:r>
              <a:rPr b="1" i="0" lang="en" sz="1800">
                <a:latin typeface="Arial"/>
                <a:ea typeface="Arial"/>
                <a:cs typeface="Arial"/>
                <a:sym typeface="Arial"/>
              </a:rPr>
              <a:t>What?</a:t>
            </a:r>
            <a:endParaRPr sz="1800"/>
          </a:p>
          <a:p>
            <a:pPr indent="-146050" lvl="0" marL="17145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An open, extensible platform for sharing shipping events, messages, and documents across all the actors and systems in the supply chain ecosystem.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2400"/>
              <a:buFont typeface="Arial"/>
              <a:buNone/>
            </a:pPr>
            <a:r>
              <a:rPr b="1" i="0" lang="en" sz="1800">
                <a:latin typeface="Arial"/>
                <a:ea typeface="Arial"/>
                <a:cs typeface="Arial"/>
                <a:sym typeface="Arial"/>
              </a:rPr>
              <a:t>How?</a:t>
            </a:r>
            <a:endParaRPr sz="1800"/>
          </a:p>
          <a:p>
            <a:pPr indent="-146050" lvl="0" marL="17145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Providing Shared Visibility and Shared State for Container Shipments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2400"/>
              <a:buFont typeface="Arial"/>
              <a:buNone/>
            </a:pPr>
            <a:r>
              <a:rPr b="1" i="0" lang="en" sz="1800">
                <a:latin typeface="Arial"/>
                <a:ea typeface="Arial"/>
                <a:cs typeface="Arial"/>
                <a:sym typeface="Arial"/>
              </a:rPr>
              <a:t>Benefits</a:t>
            </a:r>
            <a:endParaRPr sz="1800"/>
          </a:p>
          <a:p>
            <a:pPr indent="-155575" lvl="0" marL="180975" marR="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Increase speed and transparency for cross border transactions through real time access to container events.</a:t>
            </a:r>
            <a:endParaRPr/>
          </a:p>
          <a:p>
            <a:pPr indent="-155575" lvl="0" marL="18097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Reduced cost and increased efficiency through paperless trade</a:t>
            </a:r>
            <a:endParaRPr/>
          </a:p>
        </p:txBody>
      </p:sp>
      <p:grpSp>
        <p:nvGrpSpPr>
          <p:cNvPr id="334" name="Google Shape;334;p33"/>
          <p:cNvGrpSpPr/>
          <p:nvPr/>
        </p:nvGrpSpPr>
        <p:grpSpPr>
          <a:xfrm>
            <a:off x="5825812" y="1126871"/>
            <a:ext cx="3238741" cy="3804401"/>
            <a:chOff x="4417939" y="1172730"/>
            <a:chExt cx="5279982" cy="4039500"/>
          </a:xfrm>
        </p:grpSpPr>
        <p:sp>
          <p:nvSpPr>
            <p:cNvPr id="335" name="Google Shape;335;p33"/>
            <p:cNvSpPr/>
            <p:nvPr/>
          </p:nvSpPr>
          <p:spPr>
            <a:xfrm>
              <a:off x="4904297" y="1172730"/>
              <a:ext cx="4039500" cy="4039500"/>
            </a:xfrm>
            <a:prstGeom prst="ellipse">
              <a:avLst/>
            </a:prstGeom>
            <a:noFill/>
            <a:ln cap="flat" cmpd="sng" w="381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675" lIns="27675" spcFirstLastPara="1" rIns="27675" wrap="square" tIns="27675">
              <a:noAutofit/>
            </a:bodyPr>
            <a:lstStyle/>
            <a:p>
              <a:pPr indent="-73265" lvl="0" marL="13920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7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431647" y="3541952"/>
              <a:ext cx="14559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675" lIns="27675" spcFirstLastPara="1" rIns="27675" wrap="square" tIns="27675">
              <a:noAutofit/>
            </a:bodyPr>
            <a:lstStyle/>
            <a:p>
              <a:pPr indent="-73265" lvl="0" marL="13920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78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Provider of interface: </a:t>
              </a:r>
              <a:endParaRPr/>
            </a:p>
            <a:p>
              <a:pPr indent="-73265" lvl="0" marL="13920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78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value-add partners</a:t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945948" y="4736648"/>
              <a:ext cx="8022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675" lIns="27675" spcFirstLastPara="1" rIns="27675" wrap="square" tIns="27675">
              <a:noAutofit/>
            </a:bodyPr>
            <a:lstStyle/>
            <a:p>
              <a:pPr indent="-73265" lvl="0" marL="13920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Event publishers &amp; subscribers</a:t>
              </a:r>
              <a:endParaRPr/>
            </a:p>
          </p:txBody>
        </p:sp>
        <p:grpSp>
          <p:nvGrpSpPr>
            <p:cNvPr id="338" name="Google Shape;338;p33"/>
            <p:cNvGrpSpPr/>
            <p:nvPr/>
          </p:nvGrpSpPr>
          <p:grpSpPr>
            <a:xfrm>
              <a:off x="6071580" y="2502531"/>
              <a:ext cx="1756233" cy="970422"/>
              <a:chOff x="3645285" y="1856302"/>
              <a:chExt cx="2153302" cy="1189826"/>
            </a:xfrm>
          </p:grpSpPr>
          <p:sp>
            <p:nvSpPr>
              <p:cNvPr id="339" name="Google Shape;339;p33"/>
              <p:cNvSpPr txBox="1"/>
              <p:nvPr/>
            </p:nvSpPr>
            <p:spPr>
              <a:xfrm>
                <a:off x="3645285" y="2152792"/>
                <a:ext cx="214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GTD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Platform</a:t>
                </a: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663889" y="1856302"/>
                <a:ext cx="2134698" cy="1189826"/>
              </a:xfrm>
              <a:custGeom>
                <a:rect b="b" l="l" r="r" t="t"/>
                <a:pathLst>
                  <a:path extrusionOk="0" h="417" w="627">
                    <a:moveTo>
                      <a:pt x="543" y="202"/>
                    </a:moveTo>
                    <a:cubicBezTo>
                      <a:pt x="545" y="197"/>
                      <a:pt x="546" y="191"/>
                      <a:pt x="546" y="185"/>
                    </a:cubicBezTo>
                    <a:cubicBezTo>
                      <a:pt x="546" y="149"/>
                      <a:pt x="516" y="120"/>
                      <a:pt x="481" y="120"/>
                    </a:cubicBezTo>
                    <a:cubicBezTo>
                      <a:pt x="471" y="120"/>
                      <a:pt x="462" y="122"/>
                      <a:pt x="453" y="126"/>
                    </a:cubicBezTo>
                    <a:cubicBezTo>
                      <a:pt x="432" y="52"/>
                      <a:pt x="364" y="0"/>
                      <a:pt x="286" y="0"/>
                    </a:cubicBezTo>
                    <a:cubicBezTo>
                      <a:pt x="193" y="0"/>
                      <a:pt x="116" y="74"/>
                      <a:pt x="112" y="167"/>
                    </a:cubicBezTo>
                    <a:cubicBezTo>
                      <a:pt x="49" y="173"/>
                      <a:pt x="0" y="226"/>
                      <a:pt x="0" y="291"/>
                    </a:cubicBezTo>
                    <a:cubicBezTo>
                      <a:pt x="0" y="360"/>
                      <a:pt x="57" y="417"/>
                      <a:pt x="126" y="417"/>
                    </a:cubicBezTo>
                    <a:cubicBezTo>
                      <a:pt x="519" y="417"/>
                      <a:pt x="519" y="417"/>
                      <a:pt x="519" y="417"/>
                    </a:cubicBezTo>
                    <a:cubicBezTo>
                      <a:pt x="579" y="417"/>
                      <a:pt x="627" y="368"/>
                      <a:pt x="627" y="308"/>
                    </a:cubicBezTo>
                    <a:cubicBezTo>
                      <a:pt x="627" y="257"/>
                      <a:pt x="592" y="214"/>
                      <a:pt x="543" y="202"/>
                    </a:cubicBezTo>
                    <a:close/>
                    <a:moveTo>
                      <a:pt x="519" y="398"/>
                    </a:moveTo>
                    <a:cubicBezTo>
                      <a:pt x="126" y="398"/>
                      <a:pt x="126" y="398"/>
                      <a:pt x="126" y="398"/>
                    </a:cubicBezTo>
                    <a:cubicBezTo>
                      <a:pt x="67" y="398"/>
                      <a:pt x="19" y="350"/>
                      <a:pt x="19" y="291"/>
                    </a:cubicBezTo>
                    <a:cubicBezTo>
                      <a:pt x="19" y="233"/>
                      <a:pt x="64" y="186"/>
                      <a:pt x="122" y="184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31" y="174"/>
                      <a:pt x="131" y="174"/>
                      <a:pt x="131" y="174"/>
                    </a:cubicBezTo>
                    <a:cubicBezTo>
                      <a:pt x="131" y="88"/>
                      <a:pt x="200" y="18"/>
                      <a:pt x="286" y="18"/>
                    </a:cubicBezTo>
                    <a:cubicBezTo>
                      <a:pt x="359" y="18"/>
                      <a:pt x="424" y="70"/>
                      <a:pt x="439" y="142"/>
                    </a:cubicBezTo>
                    <a:cubicBezTo>
                      <a:pt x="442" y="156"/>
                      <a:pt x="442" y="156"/>
                      <a:pt x="442" y="156"/>
                    </a:cubicBezTo>
                    <a:cubicBezTo>
                      <a:pt x="453" y="147"/>
                      <a:pt x="453" y="147"/>
                      <a:pt x="453" y="147"/>
                    </a:cubicBezTo>
                    <a:cubicBezTo>
                      <a:pt x="461" y="141"/>
                      <a:pt x="471" y="138"/>
                      <a:pt x="481" y="138"/>
                    </a:cubicBezTo>
                    <a:cubicBezTo>
                      <a:pt x="506" y="138"/>
                      <a:pt x="527" y="159"/>
                      <a:pt x="527" y="185"/>
                    </a:cubicBezTo>
                    <a:cubicBezTo>
                      <a:pt x="527" y="192"/>
                      <a:pt x="526" y="199"/>
                      <a:pt x="523" y="205"/>
                    </a:cubicBezTo>
                    <a:cubicBezTo>
                      <a:pt x="517" y="217"/>
                      <a:pt x="517" y="217"/>
                      <a:pt x="517" y="217"/>
                    </a:cubicBezTo>
                    <a:cubicBezTo>
                      <a:pt x="530" y="219"/>
                      <a:pt x="530" y="219"/>
                      <a:pt x="530" y="219"/>
                    </a:cubicBezTo>
                    <a:cubicBezTo>
                      <a:pt x="575" y="224"/>
                      <a:pt x="609" y="262"/>
                      <a:pt x="609" y="308"/>
                    </a:cubicBezTo>
                    <a:cubicBezTo>
                      <a:pt x="609" y="358"/>
                      <a:pt x="569" y="398"/>
                      <a:pt x="519" y="398"/>
                    </a:cubicBezTo>
                    <a:close/>
                  </a:path>
                </a:pathLst>
              </a:custGeom>
              <a:solidFill>
                <a:srgbClr val="CFD5D5"/>
              </a:solidFill>
              <a:ln>
                <a:noFill/>
              </a:ln>
            </p:spPr>
            <p:txBody>
              <a:bodyPr anchorCtr="0" anchor="t" bIns="19775" lIns="39550" spcFirstLastPara="1" rIns="39550" wrap="square" tIns="197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2226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1" name="Google Shape;341;p33"/>
            <p:cNvSpPr txBox="1"/>
            <p:nvPr/>
          </p:nvSpPr>
          <p:spPr>
            <a:xfrm>
              <a:off x="5158810" y="2378096"/>
              <a:ext cx="7347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Customs Dashboard</a:t>
              </a:r>
              <a:endParaRPr/>
            </a:p>
          </p:txBody>
        </p:sp>
        <p:sp>
          <p:nvSpPr>
            <p:cNvPr id="342" name="Google Shape;342;p33"/>
            <p:cNvSpPr txBox="1"/>
            <p:nvPr/>
          </p:nvSpPr>
          <p:spPr>
            <a:xfrm>
              <a:off x="4921926" y="3478282"/>
              <a:ext cx="892200" cy="1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Logistic actors internal systems</a:t>
              </a:r>
              <a:endParaRPr/>
            </a:p>
          </p:txBody>
        </p:sp>
        <p:sp>
          <p:nvSpPr>
            <p:cNvPr id="343" name="Google Shape;343;p33"/>
            <p:cNvSpPr txBox="1"/>
            <p:nvPr/>
          </p:nvSpPr>
          <p:spPr>
            <a:xfrm>
              <a:off x="8064802" y="2390549"/>
              <a:ext cx="9222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Supply Chain Visibility systems</a:t>
              </a:r>
              <a:endParaRPr/>
            </a:p>
          </p:txBody>
        </p:sp>
        <p:sp>
          <p:nvSpPr>
            <p:cNvPr id="344" name="Google Shape;344;p33"/>
            <p:cNvSpPr txBox="1"/>
            <p:nvPr/>
          </p:nvSpPr>
          <p:spPr>
            <a:xfrm>
              <a:off x="6832713" y="4538985"/>
              <a:ext cx="1014600" cy="1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Port community systems</a:t>
              </a:r>
              <a:endParaRPr/>
            </a:p>
          </p:txBody>
        </p:sp>
        <p:sp>
          <p:nvSpPr>
            <p:cNvPr id="345" name="Google Shape;345;p33"/>
            <p:cNvSpPr txBox="1"/>
            <p:nvPr/>
          </p:nvSpPr>
          <p:spPr>
            <a:xfrm>
              <a:off x="6637855" y="1590247"/>
              <a:ext cx="817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Transportation management</a:t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5712183" y="1980619"/>
              <a:ext cx="2423700" cy="2423700"/>
            </a:xfrm>
            <a:prstGeom prst="ellipse">
              <a:avLst/>
            </a:prstGeom>
            <a:noFill/>
            <a:ln cap="flat" cmpd="sng" w="38100">
              <a:solidFill>
                <a:srgbClr val="FFBB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675" lIns="27675" spcFirstLastPara="1" rIns="27675" wrap="square" tIns="27675">
              <a:noAutofit/>
            </a:bodyPr>
            <a:lstStyle/>
            <a:p>
              <a:pPr indent="-73265" lvl="0" marL="13920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7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Google Shape;347;p33"/>
            <p:cNvGrpSpPr/>
            <p:nvPr/>
          </p:nvGrpSpPr>
          <p:grpSpPr>
            <a:xfrm>
              <a:off x="5679540" y="3481404"/>
              <a:ext cx="201915" cy="199170"/>
              <a:chOff x="985274" y="3457633"/>
              <a:chExt cx="263700" cy="244200"/>
            </a:xfrm>
          </p:grpSpPr>
          <p:sp>
            <p:nvSpPr>
              <p:cNvPr id="348" name="Google Shape;348;p33"/>
              <p:cNvSpPr/>
              <p:nvPr/>
            </p:nvSpPr>
            <p:spPr>
              <a:xfrm>
                <a:off x="985274" y="3457633"/>
                <a:ext cx="263700" cy="244200"/>
              </a:xfrm>
              <a:prstGeom prst="ellipse">
                <a:avLst/>
              </a:prstGeom>
              <a:solidFill>
                <a:srgbClr val="FFBB42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1041737" y="3509859"/>
                <a:ext cx="148800" cy="138000"/>
              </a:xfrm>
              <a:prstGeom prst="ellipse">
                <a:avLst/>
              </a:prstGeom>
              <a:solidFill>
                <a:srgbClr val="0994C8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33"/>
            <p:cNvGrpSpPr/>
            <p:nvPr/>
          </p:nvGrpSpPr>
          <p:grpSpPr>
            <a:xfrm>
              <a:off x="5803558" y="2461918"/>
              <a:ext cx="201915" cy="199170"/>
              <a:chOff x="1046285" y="3457633"/>
              <a:chExt cx="263700" cy="244200"/>
            </a:xfrm>
          </p:grpSpPr>
          <p:sp>
            <p:nvSpPr>
              <p:cNvPr id="351" name="Google Shape;351;p33"/>
              <p:cNvSpPr/>
              <p:nvPr/>
            </p:nvSpPr>
            <p:spPr>
              <a:xfrm>
                <a:off x="1046285" y="3457633"/>
                <a:ext cx="263700" cy="244200"/>
              </a:xfrm>
              <a:prstGeom prst="ellipse">
                <a:avLst/>
              </a:prstGeom>
              <a:solidFill>
                <a:srgbClr val="FFBB42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1102748" y="3509859"/>
                <a:ext cx="148800" cy="138000"/>
              </a:xfrm>
              <a:prstGeom prst="ellipse">
                <a:avLst/>
              </a:prstGeom>
              <a:solidFill>
                <a:srgbClr val="0994C8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33"/>
            <p:cNvGrpSpPr/>
            <p:nvPr/>
          </p:nvGrpSpPr>
          <p:grpSpPr>
            <a:xfrm>
              <a:off x="6877950" y="1890167"/>
              <a:ext cx="201915" cy="199170"/>
              <a:chOff x="908764" y="3422665"/>
              <a:chExt cx="263700" cy="244200"/>
            </a:xfrm>
          </p:grpSpPr>
          <p:sp>
            <p:nvSpPr>
              <p:cNvPr id="354" name="Google Shape;354;p33"/>
              <p:cNvSpPr/>
              <p:nvPr/>
            </p:nvSpPr>
            <p:spPr>
              <a:xfrm>
                <a:off x="908764" y="3422665"/>
                <a:ext cx="263700" cy="244200"/>
              </a:xfrm>
              <a:prstGeom prst="ellipse">
                <a:avLst/>
              </a:prstGeom>
              <a:solidFill>
                <a:srgbClr val="FFBB42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965227" y="3474891"/>
                <a:ext cx="148800" cy="138000"/>
              </a:xfrm>
              <a:prstGeom prst="ellipse">
                <a:avLst/>
              </a:prstGeom>
              <a:solidFill>
                <a:srgbClr val="0994C8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" name="Google Shape;356;p33"/>
            <p:cNvGrpSpPr/>
            <p:nvPr/>
          </p:nvGrpSpPr>
          <p:grpSpPr>
            <a:xfrm>
              <a:off x="7862921" y="2461531"/>
              <a:ext cx="201915" cy="199170"/>
              <a:chOff x="975966" y="3457633"/>
              <a:chExt cx="263700" cy="244200"/>
            </a:xfrm>
          </p:grpSpPr>
          <p:sp>
            <p:nvSpPr>
              <p:cNvPr id="357" name="Google Shape;357;p33"/>
              <p:cNvSpPr/>
              <p:nvPr/>
            </p:nvSpPr>
            <p:spPr>
              <a:xfrm>
                <a:off x="975966" y="3457633"/>
                <a:ext cx="263700" cy="244200"/>
              </a:xfrm>
              <a:prstGeom prst="ellipse">
                <a:avLst/>
              </a:prstGeom>
              <a:solidFill>
                <a:srgbClr val="FFBB42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1032430" y="3509853"/>
                <a:ext cx="148800" cy="138000"/>
              </a:xfrm>
              <a:prstGeom prst="ellipse">
                <a:avLst/>
              </a:prstGeom>
              <a:solidFill>
                <a:srgbClr val="0994C8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9" name="Google Shape;359;p33"/>
            <p:cNvGrpSpPr/>
            <p:nvPr/>
          </p:nvGrpSpPr>
          <p:grpSpPr>
            <a:xfrm>
              <a:off x="6902305" y="4302893"/>
              <a:ext cx="201915" cy="199170"/>
              <a:chOff x="1046285" y="3457633"/>
              <a:chExt cx="263700" cy="244200"/>
            </a:xfrm>
          </p:grpSpPr>
          <p:sp>
            <p:nvSpPr>
              <p:cNvPr id="360" name="Google Shape;360;p33"/>
              <p:cNvSpPr/>
              <p:nvPr/>
            </p:nvSpPr>
            <p:spPr>
              <a:xfrm>
                <a:off x="1046285" y="3457633"/>
                <a:ext cx="263700" cy="244200"/>
              </a:xfrm>
              <a:prstGeom prst="ellipse">
                <a:avLst/>
              </a:prstGeom>
              <a:solidFill>
                <a:srgbClr val="FFBB42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1102748" y="3509859"/>
                <a:ext cx="148800" cy="138000"/>
              </a:xfrm>
              <a:prstGeom prst="ellipse">
                <a:avLst/>
              </a:prstGeom>
              <a:solidFill>
                <a:srgbClr val="0994C8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2" name="Google Shape;362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28746" y="1226836"/>
              <a:ext cx="365479" cy="365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363" name="Google Shape;363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54570" y="2565494"/>
              <a:ext cx="510244" cy="510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364" name="Google Shape;364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46118" y="4327778"/>
              <a:ext cx="393442" cy="3934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365" name="Google Shape;365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80264" y="4373718"/>
              <a:ext cx="617396" cy="617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366" name="Google Shape;366;p33"/>
            <p:cNvSpPr txBox="1"/>
            <p:nvPr/>
          </p:nvSpPr>
          <p:spPr>
            <a:xfrm>
              <a:off x="4417939" y="3044244"/>
              <a:ext cx="10206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75" lIns="101575" spcFirstLastPara="1" rIns="101575" wrap="square" tIns="507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Shippers</a:t>
              </a:r>
              <a:endParaRPr/>
            </a:p>
          </p:txBody>
        </p:sp>
        <p:sp>
          <p:nvSpPr>
            <p:cNvPr id="367" name="Google Shape;367;p33"/>
            <p:cNvSpPr txBox="1"/>
            <p:nvPr/>
          </p:nvSpPr>
          <p:spPr>
            <a:xfrm>
              <a:off x="8677321" y="4439298"/>
              <a:ext cx="10206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75" lIns="101575" spcFirstLastPara="1" rIns="101575" wrap="square" tIns="50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Authorities</a:t>
              </a:r>
              <a:endParaRPr/>
            </a:p>
          </p:txBody>
        </p:sp>
        <p:sp>
          <p:nvSpPr>
            <p:cNvPr id="368" name="Google Shape;368;p33"/>
            <p:cNvSpPr txBox="1"/>
            <p:nvPr/>
          </p:nvSpPr>
          <p:spPr>
            <a:xfrm>
              <a:off x="8385086" y="3105752"/>
              <a:ext cx="10206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75" lIns="101575" spcFirstLastPara="1" rIns="101575" wrap="square" tIns="50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Trade Associations</a:t>
              </a:r>
              <a:endParaRPr/>
            </a:p>
          </p:txBody>
        </p:sp>
        <p:sp>
          <p:nvSpPr>
            <p:cNvPr id="369" name="Google Shape;369;p33"/>
            <p:cNvSpPr txBox="1"/>
            <p:nvPr/>
          </p:nvSpPr>
          <p:spPr>
            <a:xfrm>
              <a:off x="4917958" y="1442287"/>
              <a:ext cx="6468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75" lIns="101575" spcFirstLastPara="1" rIns="101575" wrap="square" tIns="50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Carriers</a:t>
              </a:r>
              <a:endParaRPr/>
            </a:p>
          </p:txBody>
        </p:sp>
        <p:sp>
          <p:nvSpPr>
            <p:cNvPr id="370" name="Google Shape;370;p33"/>
            <p:cNvSpPr txBox="1"/>
            <p:nvPr/>
          </p:nvSpPr>
          <p:spPr>
            <a:xfrm>
              <a:off x="8171188" y="1255209"/>
              <a:ext cx="9081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75" lIns="101575" spcFirstLastPara="1" rIns="101575" wrap="square" tIns="50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Supply Chain Actors</a:t>
              </a:r>
              <a:endParaRPr/>
            </a:p>
          </p:txBody>
        </p:sp>
        <p:sp>
          <p:nvSpPr>
            <p:cNvPr id="371" name="Google Shape;371;p33"/>
            <p:cNvSpPr txBox="1"/>
            <p:nvPr/>
          </p:nvSpPr>
          <p:spPr>
            <a:xfrm>
              <a:off x="4496450" y="4578921"/>
              <a:ext cx="10206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75" lIns="101575" spcFirstLastPara="1" rIns="101575" wrap="square" tIns="507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Terminals</a:t>
              </a:r>
              <a:endParaRPr/>
            </a:p>
          </p:txBody>
        </p:sp>
        <p:cxnSp>
          <p:nvCxnSpPr>
            <p:cNvPr id="372" name="Google Shape;372;p33"/>
            <p:cNvCxnSpPr/>
            <p:nvPr/>
          </p:nvCxnSpPr>
          <p:spPr>
            <a:xfrm rot="10800000">
              <a:off x="5917829" y="1807155"/>
              <a:ext cx="643200" cy="590400"/>
            </a:xfrm>
            <a:prstGeom prst="straightConnector1">
              <a:avLst/>
            </a:prstGeom>
            <a:noFill/>
            <a:ln cap="flat" cmpd="sng" w="25400">
              <a:solidFill>
                <a:srgbClr val="707C87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grpSp>
          <p:nvGrpSpPr>
            <p:cNvPr id="373" name="Google Shape;373;p33"/>
            <p:cNvGrpSpPr/>
            <p:nvPr/>
          </p:nvGrpSpPr>
          <p:grpSpPr>
            <a:xfrm>
              <a:off x="7969204" y="3505498"/>
              <a:ext cx="201915" cy="199170"/>
              <a:chOff x="1046285" y="3457633"/>
              <a:chExt cx="263700" cy="244200"/>
            </a:xfrm>
          </p:grpSpPr>
          <p:sp>
            <p:nvSpPr>
              <p:cNvPr id="374" name="Google Shape;374;p33"/>
              <p:cNvSpPr/>
              <p:nvPr/>
            </p:nvSpPr>
            <p:spPr>
              <a:xfrm>
                <a:off x="1046285" y="3457633"/>
                <a:ext cx="263700" cy="244200"/>
              </a:xfrm>
              <a:prstGeom prst="ellipse">
                <a:avLst/>
              </a:prstGeom>
              <a:solidFill>
                <a:srgbClr val="FFBB42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1102748" y="3509859"/>
                <a:ext cx="148800" cy="138000"/>
              </a:xfrm>
              <a:prstGeom prst="ellipse">
                <a:avLst/>
              </a:prstGeom>
              <a:solidFill>
                <a:srgbClr val="0994C8"/>
              </a:solidFill>
              <a:ln>
                <a:noFill/>
              </a:ln>
            </p:spPr>
            <p:txBody>
              <a:bodyPr anchorCtr="0" anchor="ctr" bIns="27675" lIns="27675" spcFirstLastPara="1" rIns="27675" wrap="square" tIns="27675">
                <a:noAutofit/>
              </a:bodyPr>
              <a:lstStyle/>
              <a:p>
                <a:pPr indent="-73265" lvl="0" marL="139203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7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6" name="Google Shape;376;p33"/>
            <p:cNvSpPr txBox="1"/>
            <p:nvPr/>
          </p:nvSpPr>
          <p:spPr>
            <a:xfrm>
              <a:off x="8133885" y="3526641"/>
              <a:ext cx="7773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A06600"/>
                  </a:solidFill>
                  <a:latin typeface="Arial"/>
                  <a:ea typeface="Arial"/>
                  <a:cs typeface="Arial"/>
                  <a:sym typeface="Arial"/>
                </a:rPr>
                <a:t>Supply Chain Management</a:t>
              </a:r>
              <a:endParaRPr/>
            </a:p>
          </p:txBody>
        </p:sp>
        <p:cxnSp>
          <p:nvCxnSpPr>
            <p:cNvPr id="377" name="Google Shape;377;p33"/>
            <p:cNvCxnSpPr/>
            <p:nvPr/>
          </p:nvCxnSpPr>
          <p:spPr>
            <a:xfrm rot="7774002">
              <a:off x="5731880" y="4070391"/>
              <a:ext cx="819968" cy="0"/>
            </a:xfrm>
            <a:prstGeom prst="straightConnector1">
              <a:avLst/>
            </a:prstGeom>
            <a:noFill/>
            <a:ln cap="flat" cmpd="sng" w="25400">
              <a:solidFill>
                <a:srgbClr val="707C87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pic>
          <p:nvPicPr>
            <p:cNvPr id="378" name="Google Shape;378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20457" y="2715083"/>
              <a:ext cx="432218" cy="432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cxnSp>
          <p:nvCxnSpPr>
            <p:cNvPr id="379" name="Google Shape;379;p33"/>
            <p:cNvCxnSpPr/>
            <p:nvPr/>
          </p:nvCxnSpPr>
          <p:spPr>
            <a:xfrm rot="10800000">
              <a:off x="5261013" y="2920712"/>
              <a:ext cx="819900" cy="0"/>
            </a:xfrm>
            <a:prstGeom prst="straightConnector1">
              <a:avLst/>
            </a:prstGeom>
            <a:noFill/>
            <a:ln cap="flat" cmpd="sng" w="25400">
              <a:solidFill>
                <a:srgbClr val="707C87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80" name="Google Shape;380;p33"/>
            <p:cNvCxnSpPr/>
            <p:nvPr/>
          </p:nvCxnSpPr>
          <p:spPr>
            <a:xfrm>
              <a:off x="7674948" y="3669613"/>
              <a:ext cx="552000" cy="554100"/>
            </a:xfrm>
            <a:prstGeom prst="straightConnector1">
              <a:avLst/>
            </a:prstGeom>
            <a:noFill/>
            <a:ln cap="flat" cmpd="sng" w="25400">
              <a:solidFill>
                <a:srgbClr val="707C87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81" name="Google Shape;381;p33"/>
            <p:cNvCxnSpPr/>
            <p:nvPr/>
          </p:nvCxnSpPr>
          <p:spPr>
            <a:xfrm rot="-3873529">
              <a:off x="7212163" y="2045073"/>
              <a:ext cx="800309" cy="0"/>
            </a:xfrm>
            <a:prstGeom prst="straightConnector1">
              <a:avLst/>
            </a:prstGeom>
            <a:noFill/>
            <a:ln cap="flat" cmpd="sng" w="25400">
              <a:solidFill>
                <a:srgbClr val="707C87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82" name="Google Shape;382;p33"/>
            <p:cNvCxnSpPr/>
            <p:nvPr/>
          </p:nvCxnSpPr>
          <p:spPr>
            <a:xfrm rot="10800000">
              <a:off x="7733013" y="2877800"/>
              <a:ext cx="819900" cy="0"/>
            </a:xfrm>
            <a:prstGeom prst="straightConnector1">
              <a:avLst/>
            </a:prstGeom>
            <a:noFill/>
            <a:ln cap="flat" cmpd="sng" w="25400">
              <a:solidFill>
                <a:srgbClr val="707C87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pic>
          <p:nvPicPr>
            <p:cNvPr id="383" name="Google Shape;383;p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428278" y="1211441"/>
              <a:ext cx="517667" cy="5176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