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3A07-3BE9-4FAA-BF27-313A50DC9A68}" type="datetimeFigureOut">
              <a:rPr lang="en-CA" smtClean="0"/>
              <a:t>2016-12-19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C197-20C9-4D0E-8B66-0DB76677C3DF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3A07-3BE9-4FAA-BF27-313A50DC9A68}" type="datetimeFigureOut">
              <a:rPr lang="en-CA" smtClean="0"/>
              <a:t>2016-12-19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C197-20C9-4D0E-8B66-0DB76677C3D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3A07-3BE9-4FAA-BF27-313A50DC9A68}" type="datetimeFigureOut">
              <a:rPr lang="en-CA" smtClean="0"/>
              <a:t>2016-12-19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C197-20C9-4D0E-8B66-0DB76677C3D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3A07-3BE9-4FAA-BF27-313A50DC9A68}" type="datetimeFigureOut">
              <a:rPr lang="en-CA" smtClean="0"/>
              <a:t>2016-12-19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C197-20C9-4D0E-8B66-0DB76677C3D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3A07-3BE9-4FAA-BF27-313A50DC9A68}" type="datetimeFigureOut">
              <a:rPr lang="en-CA" smtClean="0"/>
              <a:t>2016-12-19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C197-20C9-4D0E-8B66-0DB76677C3D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3A07-3BE9-4FAA-BF27-313A50DC9A68}" type="datetimeFigureOut">
              <a:rPr lang="en-CA" smtClean="0"/>
              <a:t>2016-12-19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C197-20C9-4D0E-8B66-0DB76677C3D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3A07-3BE9-4FAA-BF27-313A50DC9A68}" type="datetimeFigureOut">
              <a:rPr lang="en-CA" smtClean="0"/>
              <a:t>2016-12-19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C197-20C9-4D0E-8B66-0DB76677C3D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3A07-3BE9-4FAA-BF27-313A50DC9A68}" type="datetimeFigureOut">
              <a:rPr lang="en-CA" smtClean="0"/>
              <a:t>2016-12-19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C197-20C9-4D0E-8B66-0DB76677C3D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3A07-3BE9-4FAA-BF27-313A50DC9A68}" type="datetimeFigureOut">
              <a:rPr lang="en-CA" smtClean="0"/>
              <a:t>2016-12-19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C197-20C9-4D0E-8B66-0DB76677C3D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3A07-3BE9-4FAA-BF27-313A50DC9A68}" type="datetimeFigureOut">
              <a:rPr lang="en-CA" smtClean="0"/>
              <a:t>2016-12-19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C197-20C9-4D0E-8B66-0DB76677C3DF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EC3A07-3BE9-4FAA-BF27-313A50DC9A68}" type="datetimeFigureOut">
              <a:rPr lang="en-CA" smtClean="0"/>
              <a:t>2016-12-19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BB6C197-20C9-4D0E-8B66-0DB76677C3D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EC3A07-3BE9-4FAA-BF27-313A50DC9A68}" type="datetimeFigureOut">
              <a:rPr lang="en-CA" smtClean="0"/>
              <a:t>2016-12-19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BB6C197-20C9-4D0E-8B66-0DB76677C3D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Week 1: Course Overview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PROG1608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56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What You Should Already Know: </a:t>
            </a:r>
            <a:br>
              <a:rPr lang="en-CA" sz="3600" dirty="0" smtClean="0"/>
            </a:br>
            <a:r>
              <a:rPr lang="en-CA" sz="3600" dirty="0" smtClean="0"/>
              <a:t>HTML 5 and CSS3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>
            <a:normAutofit/>
          </a:bodyPr>
          <a:lstStyle/>
          <a:p>
            <a:r>
              <a:rPr lang="en-CA" dirty="0" smtClean="0"/>
              <a:t>HTML5</a:t>
            </a:r>
          </a:p>
          <a:p>
            <a:pPr lvl="1"/>
            <a:r>
              <a:rPr lang="en-CA" dirty="0" smtClean="0"/>
              <a:t>How to assemble an HTML document</a:t>
            </a:r>
          </a:p>
          <a:p>
            <a:pPr lvl="1"/>
            <a:r>
              <a:rPr lang="en-CA" dirty="0" smtClean="0"/>
              <a:t>Code HTML form controls and set their attributes</a:t>
            </a:r>
          </a:p>
          <a:p>
            <a:pPr lvl="2"/>
            <a:r>
              <a:rPr lang="en-CA" dirty="0" smtClean="0"/>
              <a:t>&lt;form&gt;</a:t>
            </a:r>
          </a:p>
          <a:p>
            <a:pPr lvl="2"/>
            <a:r>
              <a:rPr lang="en-CA" dirty="0" smtClean="0"/>
              <a:t>&lt;input&gt; </a:t>
            </a:r>
          </a:p>
          <a:p>
            <a:pPr lvl="2"/>
            <a:r>
              <a:rPr lang="en-CA" dirty="0" smtClean="0"/>
              <a:t>&lt;select&gt;</a:t>
            </a:r>
          </a:p>
          <a:p>
            <a:r>
              <a:rPr lang="en-CA" dirty="0" smtClean="0"/>
              <a:t>CSS3</a:t>
            </a:r>
          </a:p>
          <a:p>
            <a:pPr lvl="1"/>
            <a:r>
              <a:rPr lang="en-CA" dirty="0" smtClean="0"/>
              <a:t>Select HTML objects in a variety of ways: </a:t>
            </a:r>
          </a:p>
          <a:p>
            <a:pPr lvl="2"/>
            <a:r>
              <a:rPr lang="en-CA" dirty="0" smtClean="0"/>
              <a:t>ID, class, and attribute</a:t>
            </a:r>
          </a:p>
          <a:p>
            <a:pPr lvl="1"/>
            <a:r>
              <a:rPr lang="en-CA" dirty="0" smtClean="0"/>
              <a:t>Perform basic styling on HTML objects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541" y="1628800"/>
            <a:ext cx="87630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816" y="5949280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4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800" dirty="0"/>
              <a:t>What You Should Already Know: </a:t>
            </a:r>
            <a:br>
              <a:rPr lang="en-CA" sz="4800" dirty="0"/>
            </a:br>
            <a:r>
              <a:rPr lang="en-CA" sz="4800" dirty="0" smtClean="0"/>
              <a:t>JavaScript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>
            <a:normAutofit/>
          </a:bodyPr>
          <a:lstStyle/>
          <a:p>
            <a:r>
              <a:rPr lang="en-CA" sz="2600" dirty="0" smtClean="0"/>
              <a:t>How to assemble code in a .</a:t>
            </a:r>
            <a:r>
              <a:rPr lang="en-CA" sz="2600" dirty="0" err="1" smtClean="0"/>
              <a:t>js</a:t>
            </a:r>
            <a:r>
              <a:rPr lang="en-CA" sz="2600" dirty="0" smtClean="0"/>
              <a:t> file and link it to an HTML document</a:t>
            </a:r>
          </a:p>
          <a:p>
            <a:r>
              <a:rPr lang="en-CA" sz="2600" dirty="0" smtClean="0"/>
              <a:t>Organize code via functions</a:t>
            </a:r>
          </a:p>
          <a:p>
            <a:r>
              <a:rPr lang="en-CA" sz="2600" dirty="0" smtClean="0"/>
              <a:t>Register an event (i.e. “</a:t>
            </a:r>
            <a:r>
              <a:rPr lang="en-CA" sz="2600" dirty="0" err="1" smtClean="0"/>
              <a:t>onclick</a:t>
            </a:r>
            <a:r>
              <a:rPr lang="en-CA" sz="2600" dirty="0" smtClean="0"/>
              <a:t>”)</a:t>
            </a:r>
          </a:p>
          <a:p>
            <a:r>
              <a:rPr lang="en-CA" sz="2600" dirty="0" smtClean="0"/>
              <a:t>Declare </a:t>
            </a:r>
            <a:r>
              <a:rPr lang="en-CA" sz="2600" dirty="0"/>
              <a:t>and </a:t>
            </a:r>
            <a:r>
              <a:rPr lang="en-CA" sz="2600" dirty="0" smtClean="0"/>
              <a:t>use variables</a:t>
            </a:r>
          </a:p>
          <a:p>
            <a:pPr lvl="1"/>
            <a:r>
              <a:rPr lang="en-CA" sz="2600" dirty="0" smtClean="0"/>
              <a:t>Use variables in calculations vs. in strings</a:t>
            </a:r>
          </a:p>
          <a:p>
            <a:pPr lvl="1"/>
            <a:r>
              <a:rPr lang="en-CA" sz="2600" dirty="0" smtClean="0"/>
              <a:t>Explicitly cast variables to number types</a:t>
            </a:r>
          </a:p>
          <a:p>
            <a:r>
              <a:rPr lang="en-CA" sz="2600" dirty="0" smtClean="0"/>
              <a:t>Implement decision structures</a:t>
            </a:r>
          </a:p>
          <a:p>
            <a:pPr lvl="1"/>
            <a:r>
              <a:rPr lang="en-CA" sz="2600" dirty="0" smtClean="0"/>
              <a:t>if</a:t>
            </a:r>
          </a:p>
          <a:p>
            <a:pPr lvl="1"/>
            <a:r>
              <a:rPr lang="en-CA" sz="2600" dirty="0"/>
              <a:t>i</a:t>
            </a:r>
            <a:r>
              <a:rPr lang="en-CA" sz="2600" dirty="0" smtClean="0"/>
              <a:t>f/else</a:t>
            </a:r>
          </a:p>
          <a:p>
            <a:pPr lvl="1"/>
            <a:r>
              <a:rPr lang="en-CA" sz="2600" dirty="0" smtClean="0"/>
              <a:t>else if or switch statements</a:t>
            </a:r>
          </a:p>
          <a:p>
            <a:r>
              <a:rPr lang="en-CA" sz="2600" dirty="0" smtClean="0"/>
              <a:t>Create an array and iterate through it</a:t>
            </a:r>
            <a:endParaRPr lang="en-CA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367" y="5301208"/>
            <a:ext cx="1517129" cy="1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7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400" dirty="0"/>
              <a:t>What You Should Already Know: </a:t>
            </a:r>
            <a:br>
              <a:rPr lang="en-CA" sz="4400" dirty="0"/>
            </a:br>
            <a:r>
              <a:rPr lang="en-CA" sz="4400" dirty="0" smtClean="0"/>
              <a:t>Relational Databases and SQL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CREATE related tables</a:t>
            </a:r>
          </a:p>
          <a:p>
            <a:pPr lvl="1"/>
            <a:r>
              <a:rPr lang="en-CA" dirty="0" smtClean="0"/>
              <a:t>Data types</a:t>
            </a:r>
          </a:p>
          <a:p>
            <a:pPr lvl="1"/>
            <a:r>
              <a:rPr lang="en-CA" dirty="0" smtClean="0"/>
              <a:t>Constraints (i.e. Primary and Foreign Key rules)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Populate tables via INSERT commands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Manipulate data via UPDATE or DELETE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Use the SELECT command to output data</a:t>
            </a:r>
          </a:p>
          <a:p>
            <a:pPr lvl="1"/>
            <a:r>
              <a:rPr lang="en-CA" dirty="0" smtClean="0"/>
              <a:t>Output columns from tables or derived data</a:t>
            </a:r>
          </a:p>
          <a:p>
            <a:pPr lvl="1"/>
            <a:r>
              <a:rPr lang="en-CA" dirty="0" smtClean="0"/>
              <a:t>JOIN tables</a:t>
            </a:r>
          </a:p>
          <a:p>
            <a:pPr lvl="1"/>
            <a:r>
              <a:rPr lang="en-CA" dirty="0" smtClean="0"/>
              <a:t>ORDER data</a:t>
            </a:r>
          </a:p>
          <a:p>
            <a:pPr lvl="1"/>
            <a:r>
              <a:rPr lang="en-CA" dirty="0" smtClean="0"/>
              <a:t>Place WHERE criteria on rows</a:t>
            </a:r>
          </a:p>
          <a:p>
            <a:pPr lvl="1"/>
            <a:r>
              <a:rPr lang="en-CA" dirty="0" smtClean="0"/>
              <a:t>GROUP data</a:t>
            </a:r>
          </a:p>
          <a:p>
            <a:pPr lvl="1"/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57" y="5661248"/>
            <a:ext cx="1705347" cy="115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8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58" y="4487605"/>
            <a:ext cx="1205744" cy="70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the Term is Divided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First Half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Second half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79" y="2414342"/>
            <a:ext cx="4041775" cy="4219848"/>
          </a:xfrm>
        </p:spPr>
        <p:txBody>
          <a:bodyPr/>
          <a:lstStyle/>
          <a:p>
            <a:r>
              <a:rPr lang="en-CA" dirty="0" smtClean="0"/>
              <a:t>Make server-side programs that connect to databases and output dynamic web content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0" y="4285261"/>
            <a:ext cx="1800200" cy="90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94" y="4035427"/>
            <a:ext cx="1705347" cy="115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3"/>
          <p:cNvSpPr txBox="1">
            <a:spLocks/>
          </p:cNvSpPr>
          <p:nvPr/>
        </p:nvSpPr>
        <p:spPr>
          <a:xfrm>
            <a:off x="4638159" y="2377681"/>
            <a:ext cx="4040188" cy="4219848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CA" dirty="0" smtClean="0"/>
              <a:t>Make client-side projects that integrate HTML5, CSS, JavaScript, and PHP concepts in JQuery coded solutions </a:t>
            </a:r>
            <a:endParaRPr lang="en-CA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0404"/>
            <a:ext cx="87630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85261"/>
            <a:ext cx="1008112" cy="93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130" y="4357267"/>
            <a:ext cx="1152128" cy="93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95" y="5782571"/>
            <a:ext cx="350214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4788024" y="4109837"/>
            <a:ext cx="4320480" cy="1152128"/>
          </a:xfrm>
          <a:prstGeom prst="roundRect">
            <a:avLst/>
          </a:prstGeom>
          <a:solidFill>
            <a:srgbClr val="00B0F0">
              <a:alpha val="1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Down Arrow 22"/>
          <p:cNvSpPr/>
          <p:nvPr/>
        </p:nvSpPr>
        <p:spPr>
          <a:xfrm>
            <a:off x="6637353" y="5323939"/>
            <a:ext cx="454927" cy="458632"/>
          </a:xfrm>
          <a:prstGeom prst="downArrow">
            <a:avLst/>
          </a:prstGeom>
          <a:solidFill>
            <a:srgbClr val="00B0F0">
              <a:alpha val="17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44" y="5391954"/>
            <a:ext cx="87630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8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Course Processes and Evaluations</a:t>
            </a:r>
            <a:endParaRPr lang="en-CA" dirty="0"/>
          </a:p>
        </p:txBody>
      </p:sp>
      <p:pic>
        <p:nvPicPr>
          <p:cNvPr id="5123" name="Picture 3" descr="C:\Users\mbaddeley\AppData\Local\Microsoft\Windows\Temporary Internet Files\Content.IE5\WECHGMBW\MC90030107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39355"/>
            <a:ext cx="1829714" cy="18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mbaddeley\AppData\Local\Microsoft\Windows\Temporary Internet Files\Content.IE5\V3RPEYF1\MC9001210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25" y="2039355"/>
            <a:ext cx="1828800" cy="18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mbaddeley\AppData\Local\Microsoft\Windows\Temporary Internet Files\Content.IE5\WECHGMBW\MC900295757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60921"/>
            <a:ext cx="1944216" cy="161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mbaddeley\AppData\Local\Microsoft\Windows\Temporary Internet Files\Content.IE5\U8G6RZWK\MC90029316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085184"/>
            <a:ext cx="199839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0017" y="3987061"/>
            <a:ext cx="1829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Watch instructional videos at home BEFORE class – take notes</a:t>
            </a:r>
            <a:endParaRPr lang="en-C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72299" y="4009742"/>
            <a:ext cx="1829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Complete graded</a:t>
            </a:r>
            <a:br>
              <a:rPr lang="en-CA" sz="1400" dirty="0" smtClean="0"/>
            </a:br>
            <a:r>
              <a:rPr lang="en-CA" sz="1400" dirty="0" smtClean="0"/>
              <a:t>in-class exercises on video content</a:t>
            </a:r>
            <a:endParaRPr lang="en-CA" sz="1400" dirty="0"/>
          </a:p>
        </p:txBody>
      </p:sp>
      <p:pic>
        <p:nvPicPr>
          <p:cNvPr id="1028" name="Picture 4" descr="C:\Users\mbaddeley\AppData\Local\Microsoft\Windows\Temporary Internet Files\Content.IE5\WECHGMBW\MC900056116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618" y="2353163"/>
            <a:ext cx="1789481" cy="14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23555" y="4009742"/>
            <a:ext cx="1848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Review exercise and extend content in class</a:t>
            </a:r>
            <a:endParaRPr lang="en-C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38074" y="4002959"/>
            <a:ext cx="208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Complete independent labs at home</a:t>
            </a:r>
            <a:endParaRPr lang="en-CA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1412776"/>
            <a:ext cx="314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ISOLATED CONCEPTS/UNITS</a:t>
            </a:r>
            <a:endParaRPr lang="en-CA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13851" y="1630541"/>
            <a:ext cx="229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COORDINATED </a:t>
            </a:r>
            <a:br>
              <a:rPr lang="en-CA" b="1" dirty="0" smtClean="0"/>
            </a:br>
            <a:r>
              <a:rPr lang="en-CA" b="1" dirty="0" smtClean="0"/>
              <a:t>CONCEPTS/UNITS</a:t>
            </a:r>
            <a:endParaRPr lang="en-CA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93154" y="6308946"/>
            <a:ext cx="184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In-class hands-on tests and theory quizzes</a:t>
            </a:r>
            <a:endParaRPr lang="en-CA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107504" y="1782108"/>
            <a:ext cx="6336704" cy="315906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Arrow 8"/>
          <p:cNvSpPr/>
          <p:nvPr/>
        </p:nvSpPr>
        <p:spPr>
          <a:xfrm>
            <a:off x="2051720" y="4372291"/>
            <a:ext cx="40700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ight Arrow 22"/>
          <p:cNvSpPr/>
          <p:nvPr/>
        </p:nvSpPr>
        <p:spPr>
          <a:xfrm>
            <a:off x="4098511" y="4356214"/>
            <a:ext cx="38410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6516216" y="1630541"/>
            <a:ext cx="2376264" cy="518283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2460" y="5126452"/>
            <a:ext cx="63617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u="sng" dirty="0" smtClean="0"/>
              <a:t>Weightings Breakdown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 smtClean="0"/>
              <a:t>~10 in-class code assessments and 5 independent labs –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 smtClean="0"/>
              <a:t>3 hands-on tests – 74%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 smtClean="0"/>
              <a:t>2 theory quizzes – 6%</a:t>
            </a:r>
          </a:p>
        </p:txBody>
      </p:sp>
    </p:spTree>
    <p:extLst>
      <p:ext uri="{BB962C8B-B14F-4D97-AF65-F5344CB8AC3E}">
        <p14:creationId xmlns:p14="http://schemas.microsoft.com/office/powerpoint/2010/main" val="5022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Review of Key 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Connect to </a:t>
            </a:r>
            <a:r>
              <a:rPr lang="en-CA" dirty="0" err="1" smtClean="0"/>
              <a:t>BlackBoard</a:t>
            </a:r>
            <a:r>
              <a:rPr lang="en-CA" dirty="0" smtClean="0"/>
              <a:t> space and review:</a:t>
            </a:r>
            <a:br>
              <a:rPr lang="en-CA" dirty="0" smtClean="0"/>
            </a:br>
            <a:endParaRPr lang="en-CA" dirty="0" smtClean="0"/>
          </a:p>
          <a:p>
            <a:pPr lvl="1"/>
            <a:r>
              <a:rPr lang="en-CA" dirty="0" smtClean="0"/>
              <a:t>Teaching and Learning Plan Document</a:t>
            </a:r>
            <a:br>
              <a:rPr lang="en-CA" dirty="0" smtClean="0"/>
            </a:br>
            <a:endParaRPr lang="en-CA" dirty="0" smtClean="0"/>
          </a:p>
          <a:p>
            <a:pPr lvl="1"/>
            <a:r>
              <a:rPr lang="en-CA" dirty="0" smtClean="0"/>
              <a:t>Course Policies</a:t>
            </a:r>
          </a:p>
          <a:p>
            <a:pPr lvl="2"/>
            <a:r>
              <a:rPr lang="en-CA" dirty="0" smtClean="0"/>
              <a:t>Please sign the policy sheet now</a:t>
            </a:r>
          </a:p>
          <a:p>
            <a:pPr lvl="1"/>
            <a:endParaRPr lang="en-CA" dirty="0" smtClean="0"/>
          </a:p>
          <a:p>
            <a:pPr lvl="2"/>
            <a:endParaRPr lang="en-CA" dirty="0"/>
          </a:p>
          <a:p>
            <a:pPr marL="768096" lvl="2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32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92</TotalTime>
  <Words>262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Corbel</vt:lpstr>
      <vt:lpstr>Wingdings</vt:lpstr>
      <vt:lpstr>Wingdings 2</vt:lpstr>
      <vt:lpstr>Wingdings 3</vt:lpstr>
      <vt:lpstr>Module</vt:lpstr>
      <vt:lpstr>Week 1: Course Overview</vt:lpstr>
      <vt:lpstr>What You Should Already Know:  HTML 5 and CSS3</vt:lpstr>
      <vt:lpstr>What You Should Already Know:  JavaScript</vt:lpstr>
      <vt:lpstr>What You Should Already Know:  Relational Databases and SQL</vt:lpstr>
      <vt:lpstr>How the Term is Divided</vt:lpstr>
      <vt:lpstr>Course Processes and Evaluations</vt:lpstr>
      <vt:lpstr>Review of Key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Intro to JQuery</dc:title>
  <dc:creator>mbaddeley</dc:creator>
  <cp:lastModifiedBy>Windows User</cp:lastModifiedBy>
  <cp:revision>17</cp:revision>
  <dcterms:created xsi:type="dcterms:W3CDTF">2014-04-29T16:08:03Z</dcterms:created>
  <dcterms:modified xsi:type="dcterms:W3CDTF">2016-12-19T19:41:33Z</dcterms:modified>
</cp:coreProperties>
</file>