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3" r:id="rId4"/>
    <p:sldId id="265" r:id="rId5"/>
    <p:sldId id="266" r:id="rId6"/>
    <p:sldId id="257" r:id="rId7"/>
    <p:sldId id="258" r:id="rId8"/>
    <p:sldId id="259" r:id="rId9"/>
    <p:sldId id="260" r:id="rId10"/>
    <p:sldId id="275" r:id="rId11"/>
    <p:sldId id="276" r:id="rId12"/>
    <p:sldId id="277" r:id="rId13"/>
    <p:sldId id="261" r:id="rId14"/>
    <p:sldId id="262" r:id="rId15"/>
    <p:sldId id="263" r:id="rId16"/>
    <p:sldId id="264" r:id="rId17"/>
    <p:sldId id="274" r:id="rId18"/>
    <p:sldId id="269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7.png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355848"/>
            <a:ext cx="8382000" cy="16733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Form Controls Review</a:t>
            </a:r>
            <a:br>
              <a:rPr lang="en-US" dirty="0" smtClean="0"/>
            </a:br>
            <a:r>
              <a:rPr lang="en-US" dirty="0" smtClean="0"/>
              <a:t>and Internet Architecture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828800"/>
            <a:ext cx="8077200" cy="1499616"/>
          </a:xfrm>
        </p:spPr>
        <p:txBody>
          <a:bodyPr/>
          <a:lstStyle/>
          <a:p>
            <a:r>
              <a:rPr lang="en-US" dirty="0" smtClean="0"/>
              <a:t>PROG1608: </a:t>
            </a:r>
            <a:r>
              <a:rPr lang="en-US" dirty="0" smtClean="0"/>
              <a:t>Week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More About &lt;input&gt; </a:t>
            </a:r>
            <a:r>
              <a:rPr lang="en-CA" u="sng" dirty="0" smtClean="0"/>
              <a:t>type</a:t>
            </a:r>
            <a:r>
              <a:rPr lang="en-CA" dirty="0" smtClean="0"/>
              <a:t> Attribute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230484" y="6581001"/>
            <a:ext cx="2969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i="1" dirty="0" smtClean="0"/>
              <a:t>Taken from: </a:t>
            </a:r>
            <a:r>
              <a:rPr lang="en-CA" sz="1200" b="1" i="1" dirty="0"/>
              <a:t>http://www.wufoo.com/html5/</a:t>
            </a:r>
            <a:endParaRPr lang="en-CA" sz="1200" b="1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0" y="1676399"/>
            <a:ext cx="7517780" cy="491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26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Using the </a:t>
            </a:r>
            <a:r>
              <a:rPr lang="en-CA" u="sng" dirty="0" smtClean="0"/>
              <a:t>type</a:t>
            </a:r>
            <a:r>
              <a:rPr lang="en-CA" dirty="0" smtClean="0"/>
              <a:t> Attribute to Support Mobile Sites</a:t>
            </a:r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734377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001" y="54102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i="1" dirty="0" smtClean="0"/>
              <a:t>Taken from: “HTML5: The Missing Manual.” The telephone field has type=“</a:t>
            </a:r>
            <a:r>
              <a:rPr lang="en-CA" sz="1200" b="1" i="1" dirty="0" err="1" smtClean="0"/>
              <a:t>tel</a:t>
            </a:r>
            <a:r>
              <a:rPr lang="en-CA" sz="1200" b="1" i="1" dirty="0" smtClean="0"/>
              <a:t>”</a:t>
            </a:r>
          </a:p>
          <a:p>
            <a:r>
              <a:rPr lang="en-CA" sz="1200" b="1" i="1" dirty="0"/>
              <a:t>a</a:t>
            </a:r>
            <a:r>
              <a:rPr lang="en-CA" sz="1200" b="1" i="1" dirty="0" smtClean="0"/>
              <a:t>nd the email field has type=“email.” Although there are browser limitations for these new types, they are worth using so that you make your sites robust and flexible.</a:t>
            </a:r>
            <a:endParaRPr lang="en-CA" sz="1200" b="1" i="1" dirty="0"/>
          </a:p>
        </p:txBody>
      </p:sp>
    </p:spTree>
    <p:extLst>
      <p:ext uri="{BB962C8B-B14F-4D97-AF65-F5344CB8AC3E}">
        <p14:creationId xmlns:p14="http://schemas.microsoft.com/office/powerpoint/2010/main" val="2952502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Additional HTML5 Attributes Used in this Course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b="1" dirty="0" smtClean="0"/>
              <a:t>required</a:t>
            </a:r>
            <a:r>
              <a:rPr lang="en-CA" dirty="0" smtClean="0"/>
              <a:t>: </a:t>
            </a:r>
            <a:r>
              <a:rPr lang="en-CA" i="1" dirty="0" smtClean="0"/>
              <a:t>when the user clicks the Submit button, controls that have this attribute must have a value.</a:t>
            </a:r>
            <a:br>
              <a:rPr lang="en-CA" i="1" dirty="0" smtClean="0"/>
            </a:br>
            <a:endParaRPr lang="en-CA" b="1" i="1" dirty="0" smtClean="0"/>
          </a:p>
          <a:p>
            <a:r>
              <a:rPr lang="en-CA" b="1" dirty="0" smtClean="0"/>
              <a:t>autofocus</a:t>
            </a:r>
            <a:r>
              <a:rPr lang="en-CA" dirty="0" smtClean="0"/>
              <a:t>: </a:t>
            </a:r>
            <a:r>
              <a:rPr lang="en-CA" i="1" dirty="0" smtClean="0"/>
              <a:t>the control that has this attribute defaults to having the curser active on it.</a:t>
            </a:r>
            <a:br>
              <a:rPr lang="en-CA" i="1" dirty="0" smtClean="0"/>
            </a:br>
            <a:endParaRPr lang="en-CA" b="1" i="1" dirty="0" smtClean="0"/>
          </a:p>
          <a:p>
            <a:r>
              <a:rPr lang="en-CA" b="1" dirty="0" smtClean="0"/>
              <a:t>placeholder</a:t>
            </a:r>
            <a:r>
              <a:rPr lang="en-CA" dirty="0" smtClean="0"/>
              <a:t>: </a:t>
            </a:r>
            <a:r>
              <a:rPr lang="en-CA" i="1" dirty="0" smtClean="0"/>
              <a:t>sample prompt text that instructs users how to complete data entry</a:t>
            </a:r>
            <a:endParaRPr lang="en-CA" b="1" i="1" dirty="0" smtClean="0"/>
          </a:p>
          <a:p>
            <a:endParaRPr lang="en-CA" dirty="0"/>
          </a:p>
          <a:p>
            <a:r>
              <a:rPr lang="en-CA" b="1" dirty="0"/>
              <a:t>r</a:t>
            </a:r>
            <a:r>
              <a:rPr lang="en-CA" b="1" dirty="0" smtClean="0"/>
              <a:t>equired</a:t>
            </a:r>
            <a:r>
              <a:rPr lang="en-CA" dirty="0" smtClean="0"/>
              <a:t> and </a:t>
            </a:r>
            <a:r>
              <a:rPr lang="en-CA" b="1" dirty="0" smtClean="0"/>
              <a:t>autofocus</a:t>
            </a:r>
            <a:r>
              <a:rPr lang="en-CA" dirty="0" smtClean="0"/>
              <a:t> are not assignment statements, whereas placeholder is</a:t>
            </a:r>
            <a:br>
              <a:rPr lang="en-CA" dirty="0" smtClean="0"/>
            </a:br>
            <a:endParaRPr lang="en-CA" dirty="0" smtClean="0"/>
          </a:p>
          <a:p>
            <a:r>
              <a:rPr lang="en-CA" dirty="0" smtClean="0"/>
              <a:t>Sample syntax, using all three attributes:</a:t>
            </a:r>
          </a:p>
          <a:p>
            <a:endParaRPr lang="en-CA" b="1" dirty="0"/>
          </a:p>
          <a:p>
            <a:endParaRPr lang="en-CA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37" y="6324600"/>
            <a:ext cx="826476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9254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Notes About Checkboxes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checked=“checked” </a:t>
            </a:r>
            <a:r>
              <a:rPr lang="en-US" dirty="0" smtClean="0"/>
              <a:t>defaults checking the box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Checkboxes can share the same name or have unique ones</a:t>
            </a:r>
          </a:p>
          <a:p>
            <a:pPr lvl="1"/>
            <a:r>
              <a:rPr lang="en-US" dirty="0" smtClean="0"/>
              <a:t>If names are shared, they are sent as comma separated values and can be treated like </a:t>
            </a:r>
            <a:br>
              <a:rPr lang="en-US" dirty="0" smtClean="0"/>
            </a:br>
            <a:r>
              <a:rPr lang="en-US" dirty="0" smtClean="0"/>
              <a:t>an array</a:t>
            </a:r>
            <a:endParaRPr lang="en-US" dirty="0"/>
          </a:p>
        </p:txBody>
      </p:sp>
      <p:pic>
        <p:nvPicPr>
          <p:cNvPr id="5122" name="Picture 2" descr="C:\Documents and Settings\mbaddeley\Local Settings\Temporary Internet Files\Content.IE5\S2T3A7M3\MC90044213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5867400"/>
            <a:ext cx="1219200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Special Notes About Checkboxes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75191"/>
            <a:ext cx="8534400" cy="4625609"/>
          </a:xfrm>
        </p:spPr>
        <p:txBody>
          <a:bodyPr/>
          <a:lstStyle/>
          <a:p>
            <a:pPr lvl="1"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sz="3000" b="1" dirty="0" smtClean="0"/>
              <a:t>value </a:t>
            </a:r>
            <a:r>
              <a:rPr lang="en-US" dirty="0" smtClean="0"/>
              <a:t>attribute is associated with the checkbox </a:t>
            </a:r>
            <a:r>
              <a:rPr lang="en-US" b="1" dirty="0" smtClean="0"/>
              <a:t>name</a:t>
            </a:r>
            <a:r>
              <a:rPr lang="en-US" dirty="0" smtClean="0"/>
              <a:t> &amp; specifies the value of the check box when checked</a:t>
            </a:r>
            <a:br>
              <a:rPr lang="en-US" dirty="0" smtClean="0"/>
            </a:b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The default value sent, if no value attribute is specified, is “</a:t>
            </a:r>
            <a:r>
              <a:rPr lang="en-US" b="1" dirty="0" smtClean="0"/>
              <a:t>on</a:t>
            </a:r>
            <a:r>
              <a:rPr lang="en-US" dirty="0" smtClean="0"/>
              <a:t>”. </a:t>
            </a:r>
          </a:p>
          <a:p>
            <a:pPr lvl="1">
              <a:lnSpc>
                <a:spcPct val="120000"/>
              </a:lnSpc>
            </a:pPr>
            <a:endParaRPr lang="en-US" b="1" dirty="0" smtClean="0"/>
          </a:p>
          <a:p>
            <a:pPr lvl="1">
              <a:lnSpc>
                <a:spcPct val="120000"/>
              </a:lnSpc>
            </a:pPr>
            <a:r>
              <a:rPr lang="en-US" b="1" dirty="0" smtClean="0"/>
              <a:t>If it is not checked, no value is sent!</a:t>
            </a:r>
          </a:p>
          <a:p>
            <a:endParaRPr lang="en-US" dirty="0" smtClean="0"/>
          </a:p>
        </p:txBody>
      </p:sp>
      <p:pic>
        <p:nvPicPr>
          <p:cNvPr id="4" name="Picture 2" descr="C:\Documents and Settings\mbaddeley\Local Settings\Temporary Internet Files\Content.IE5\S2T3A7M3\MC90044213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5867400"/>
            <a:ext cx="1219200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Special Note About Radio 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rules that apply to checkboxes apply to radio buttons, too … with one exception:</a:t>
            </a:r>
          </a:p>
          <a:p>
            <a:endParaRPr lang="en-US" dirty="0" smtClean="0"/>
          </a:p>
          <a:p>
            <a:pPr lvl="1"/>
            <a:r>
              <a:rPr lang="en-US" sz="3200" dirty="0" smtClean="0"/>
              <a:t>Radio buttons can act as mutually exclusive</a:t>
            </a:r>
          </a:p>
          <a:p>
            <a:pPr lvl="2"/>
            <a:r>
              <a:rPr lang="en-US" sz="3200" dirty="0" smtClean="0"/>
              <a:t>To do so, they must share the same </a:t>
            </a:r>
            <a:r>
              <a:rPr lang="en-US" sz="3200" b="1" dirty="0" smtClean="0"/>
              <a:t>name </a:t>
            </a:r>
            <a:r>
              <a:rPr lang="en-US" sz="3200" dirty="0" smtClean="0"/>
              <a:t>attribute</a:t>
            </a:r>
            <a:endParaRPr lang="en-US" sz="3200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 of These Things Are Not Like the Others: </a:t>
            </a:r>
            <a:r>
              <a:rPr lang="en-US" u="sng" dirty="0" smtClean="0"/>
              <a:t>Select Tags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657600"/>
            <a:ext cx="8229600" cy="3048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b="1" dirty="0" smtClean="0"/>
              <a:t>size </a:t>
            </a:r>
            <a:r>
              <a:rPr lang="en-US" sz="2000" dirty="0" smtClean="0"/>
              <a:t>- specifies number of list items displayed 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if size=“1” then it’s a drop down box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a size greater than 1 always makes it appear as a </a:t>
            </a:r>
            <a:r>
              <a:rPr lang="en-US" sz="2000" dirty="0" err="1" smtClean="0"/>
              <a:t>listbox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b="1" dirty="0" smtClean="0"/>
              <a:t>option </a:t>
            </a:r>
            <a:r>
              <a:rPr lang="en-US" sz="2000" dirty="0" smtClean="0"/>
              <a:t>tag</a:t>
            </a:r>
            <a:r>
              <a:rPr lang="en-US" sz="2000" b="1" dirty="0" smtClean="0"/>
              <a:t> </a:t>
            </a:r>
            <a:r>
              <a:rPr lang="en-US" sz="2000" dirty="0" smtClean="0"/>
              <a:t>is used to specify the individual items in the list. This is where the value is assigned.</a:t>
            </a:r>
            <a:br>
              <a:rPr lang="en-US" sz="2000" dirty="0" smtClean="0"/>
            </a:b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b="1" dirty="0"/>
              <a:t>s</a:t>
            </a:r>
            <a:r>
              <a:rPr lang="en-US" sz="2000" b="1" dirty="0" smtClean="0"/>
              <a:t>elected=“selected”</a:t>
            </a:r>
            <a:r>
              <a:rPr lang="en-US" sz="2000" dirty="0" smtClean="0"/>
              <a:t> defaults the option tag when the page loads.</a:t>
            </a:r>
            <a:br>
              <a:rPr lang="en-US" sz="2000" dirty="0" smtClean="0"/>
            </a:b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b="1" dirty="0" smtClean="0"/>
              <a:t>multiple=“multiple” </a:t>
            </a:r>
            <a:r>
              <a:rPr lang="en-US" sz="2000" dirty="0" smtClean="0"/>
              <a:t>allows you to select many items in the list</a:t>
            </a: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7467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Strategizing By Control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have to differentiate if a control acts like an array or a single object because …</a:t>
            </a:r>
          </a:p>
          <a:p>
            <a:endParaRPr lang="en-US" dirty="0" smtClean="0"/>
          </a:p>
          <a:p>
            <a:r>
              <a:rPr lang="en-US" dirty="0" smtClean="0"/>
              <a:t>It effects</a:t>
            </a:r>
          </a:p>
          <a:p>
            <a:pPr lvl="1"/>
            <a:r>
              <a:rPr lang="en-US" dirty="0" smtClean="0"/>
              <a:t>How you design it</a:t>
            </a:r>
          </a:p>
          <a:p>
            <a:pPr lvl="1"/>
            <a:r>
              <a:rPr lang="en-US" dirty="0" smtClean="0"/>
              <a:t>How you access it in code</a:t>
            </a:r>
          </a:p>
          <a:p>
            <a:pPr lvl="1"/>
            <a:r>
              <a:rPr lang="en-US" dirty="0" smtClean="0"/>
              <a:t>How you get its value(s)</a:t>
            </a:r>
          </a:p>
          <a:p>
            <a:pPr lvl="1"/>
            <a:endParaRPr lang="en-US" dirty="0"/>
          </a:p>
          <a:p>
            <a:r>
              <a:rPr lang="en-US" dirty="0" smtClean="0"/>
              <a:t>We will complete practice exercises over the next couple of weeks to help you to work with single values vs. an array of values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600" dirty="0" smtClean="0"/>
              <a:t>When you click the Submit Button:</a:t>
            </a:r>
          </a:p>
          <a:p>
            <a:pPr lvl="1" eaLnBrk="1" hangingPunct="1"/>
            <a:r>
              <a:rPr lang="en-US" sz="2200" dirty="0" smtClean="0"/>
              <a:t>Name/value pairs in corresponding form tags are sent across the Internet</a:t>
            </a:r>
            <a:br>
              <a:rPr lang="en-US" sz="2200" dirty="0" smtClean="0"/>
            </a:br>
            <a:endParaRPr lang="en-US" sz="2200" dirty="0" smtClean="0"/>
          </a:p>
          <a:p>
            <a:pPr lvl="1" eaLnBrk="1" hangingPunct="1"/>
            <a:r>
              <a:rPr lang="en-US" sz="2200" smtClean="0"/>
              <a:t>The </a:t>
            </a:r>
            <a:r>
              <a:rPr lang="en-US" sz="2200" dirty="0" smtClean="0"/>
              <a:t>server page that processes name/value pairs on the server is also listed in the action argument </a:t>
            </a:r>
            <a:br>
              <a:rPr lang="en-US" sz="2200" dirty="0" smtClean="0"/>
            </a:br>
            <a:endParaRPr lang="en-US" sz="2200" dirty="0" smtClean="0"/>
          </a:p>
          <a:p>
            <a:pPr lvl="1" eaLnBrk="1" hangingPunct="1"/>
            <a:r>
              <a:rPr lang="en-US" sz="2200" dirty="0" smtClean="0"/>
              <a:t>The server page processing name/value pairs sends back a response to the client in the form of a web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Next??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 minute break</a:t>
            </a:r>
          </a:p>
          <a:p>
            <a:endParaRPr lang="en-US" dirty="0" smtClean="0"/>
          </a:p>
          <a:p>
            <a:r>
              <a:rPr lang="en-US" dirty="0" smtClean="0"/>
              <a:t>Begin work on Lab 1A</a:t>
            </a:r>
            <a:endParaRPr lang="en-US" dirty="0"/>
          </a:p>
        </p:txBody>
      </p:sp>
      <p:pic>
        <p:nvPicPr>
          <p:cNvPr id="18434" name="Picture 2" descr="C:\Documents and Settings\mbaddeley\Local Settings\Temporary Internet Files\Content.IE5\HN73A46S\MC900438471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87240" y="3276600"/>
            <a:ext cx="4556760" cy="3581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Week’s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9144000" cy="5082809"/>
          </a:xfrm>
        </p:spPr>
        <p:txBody>
          <a:bodyPr>
            <a:normAutofit/>
          </a:bodyPr>
          <a:lstStyle/>
          <a:p>
            <a:r>
              <a:rPr lang="en-US" dirty="0" smtClean="0"/>
              <a:t>HTML5 Web Form Controls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Install XAMPP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Code a simple PHP input/output page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Get to Work!!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Form Controls Review</a:t>
            </a:r>
          </a:p>
          <a:p>
            <a:pPr lvl="1"/>
            <a:r>
              <a:rPr lang="en-US" dirty="0" smtClean="0"/>
              <a:t>Helpful sites in External Links</a:t>
            </a:r>
          </a:p>
          <a:p>
            <a:pPr lvl="1"/>
            <a:endParaRPr lang="en-US" dirty="0"/>
          </a:p>
          <a:p>
            <a:r>
              <a:rPr lang="en-US" dirty="0" smtClean="0"/>
              <a:t>Let’s work together and code the web form controls page</a:t>
            </a:r>
          </a:p>
          <a:p>
            <a:pPr lvl="1"/>
            <a:r>
              <a:rPr lang="en-US" dirty="0" smtClean="0"/>
              <a:t>Starter file can be downloaded from</a:t>
            </a:r>
            <a:br>
              <a:rPr lang="en-US" dirty="0" smtClean="0"/>
            </a:br>
            <a:r>
              <a:rPr lang="en-US" dirty="0" smtClean="0"/>
              <a:t>the Week 1 in-class exercise folder</a:t>
            </a:r>
            <a:endParaRPr lang="en-US" dirty="0"/>
          </a:p>
        </p:txBody>
      </p:sp>
      <p:pic>
        <p:nvPicPr>
          <p:cNvPr id="17411" name="Picture 3" descr="C:\Documents and Settings\mbaddeley\Local Settings\Temporary Internet Files\Content.IE5\HN73A46S\MC90036672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4572000"/>
            <a:ext cx="2489911" cy="20918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Client-Server Communication: </a:t>
            </a:r>
            <a:br>
              <a:rPr lang="en-US" sz="4800" dirty="0" smtClean="0"/>
            </a:br>
            <a:r>
              <a:rPr lang="en-US" sz="4800" dirty="0" smtClean="0"/>
              <a:t>The Big Picture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953000" y="1981200"/>
            <a:ext cx="4191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600" dirty="0"/>
              <a:t>The Web </a:t>
            </a:r>
            <a:r>
              <a:rPr lang="en-US" sz="2600" dirty="0">
                <a:cs typeface="Times New Roman" pitchFamily="18" charset="0"/>
              </a:rPr>
              <a:t>has a client/server </a:t>
            </a:r>
            <a:r>
              <a:rPr lang="en-US" sz="2600" dirty="0" smtClean="0">
                <a:cs typeface="Times New Roman" pitchFamily="18" charset="0"/>
              </a:rPr>
              <a:t>architecture</a:t>
            </a:r>
            <a:br>
              <a:rPr lang="en-US" sz="2600" dirty="0" smtClean="0">
                <a:cs typeface="Times New Roman" pitchFamily="18" charset="0"/>
              </a:rPr>
            </a:br>
            <a:endParaRPr lang="en-US" sz="2600" dirty="0">
              <a:cs typeface="Times New Roman" pitchFamily="18" charset="0"/>
            </a:endParaRPr>
          </a:p>
          <a:p>
            <a:pPr marL="342900" indent="-342900">
              <a:spcBef>
                <a:spcPct val="5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</a:pPr>
            <a:r>
              <a:rPr lang="en-US" sz="2600" dirty="0">
                <a:cs typeface="Times New Roman" pitchFamily="18" charset="0"/>
              </a:rPr>
              <a:t>Programs on servers communicate and share files with client workstations over a network</a:t>
            </a:r>
          </a:p>
        </p:txBody>
      </p:sp>
      <p:pic>
        <p:nvPicPr>
          <p:cNvPr id="5" name="Picture 5" descr="Fig01-01"/>
          <p:cNvPicPr>
            <a:picLocks noChangeAspect="1" noChangeArrowheads="1"/>
          </p:cNvPicPr>
          <p:nvPr/>
        </p:nvPicPr>
        <p:blipFill>
          <a:blip r:embed="rId2" cstate="print"/>
          <a:srcRect l="17961" r="19450" b="-1988"/>
          <a:stretch>
            <a:fillRect/>
          </a:stretch>
        </p:blipFill>
        <p:spPr bwMode="auto">
          <a:xfrm>
            <a:off x="533400" y="1752600"/>
            <a:ext cx="4343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94692"/>
            <a:ext cx="5310187" cy="3229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Name/Value Pairs</a:t>
            </a:r>
            <a:endParaRPr lang="en-US" dirty="0"/>
          </a:p>
        </p:txBody>
      </p:sp>
      <p:graphicFrame>
        <p:nvGraphicFramePr>
          <p:cNvPr id="4" name="Object 9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017481415"/>
              </p:ext>
            </p:extLst>
          </p:nvPr>
        </p:nvGraphicFramePr>
        <p:xfrm>
          <a:off x="1981200" y="3810001"/>
          <a:ext cx="48768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Visio" r:id="rId4" imgW="3851758" imgH="1619707" progId="Visio.Drawing.11">
                  <p:embed/>
                </p:oleObj>
              </mc:Choice>
              <mc:Fallback>
                <p:oleObj name="Visio" r:id="rId4" imgW="3851758" imgH="1619707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10001"/>
                        <a:ext cx="48768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152400" y="4800600"/>
          <a:ext cx="13462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Visio" r:id="rId6" imgW="1422806" imgH="1307592" progId="Visio.Drawing.11">
                  <p:embed/>
                </p:oleObj>
              </mc:Choice>
              <mc:Fallback>
                <p:oleObj name="Visio" r:id="rId6" imgW="1422806" imgH="1307592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800600"/>
                        <a:ext cx="13462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8001000" y="4724400"/>
          <a:ext cx="931863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Visio" r:id="rId8" imgW="1160678" imgH="1481328" progId="Visio.Drawing.11">
                  <p:embed/>
                </p:oleObj>
              </mc:Choice>
              <mc:Fallback>
                <p:oleObj name="Visio" r:id="rId8" imgW="1160678" imgH="1481328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4724400"/>
                        <a:ext cx="931863" cy="148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514600" y="4343400"/>
            <a:ext cx="437515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b="1" dirty="0" smtClean="0"/>
              <a:t> REQUEST</a:t>
            </a:r>
            <a:endParaRPr lang="en-US" sz="1600" b="1" dirty="0"/>
          </a:p>
          <a:p>
            <a:r>
              <a:rPr lang="en-US" sz="1600" b="1" dirty="0" err="1"/>
              <a:t>txtName</a:t>
            </a:r>
            <a:r>
              <a:rPr lang="en-US" sz="1600" b="1" dirty="0"/>
              <a:t>=Marsha</a:t>
            </a:r>
          </a:p>
          <a:p>
            <a:r>
              <a:rPr lang="en-US" sz="1600" b="1" dirty="0"/>
              <a:t>txtEmail=mbaddeley@gmail.com</a:t>
            </a:r>
          </a:p>
          <a:p>
            <a:r>
              <a:rPr lang="en-US" sz="1600" b="1" dirty="0" err="1"/>
              <a:t>txtPhone</a:t>
            </a:r>
            <a:r>
              <a:rPr lang="en-US" sz="1600" b="1" dirty="0"/>
              <a:t>=905-555-1212</a:t>
            </a:r>
          </a:p>
          <a:p>
            <a:r>
              <a:rPr lang="en-US" sz="1600" b="1" dirty="0" err="1"/>
              <a:t>radType</a:t>
            </a:r>
            <a:r>
              <a:rPr lang="en-US" sz="1600" b="1" dirty="0"/>
              <a:t>=CPA</a:t>
            </a:r>
          </a:p>
          <a:p>
            <a:r>
              <a:rPr lang="en-US" sz="1600" b="1" dirty="0" err="1"/>
              <a:t>cboTerm</a:t>
            </a:r>
            <a:r>
              <a:rPr lang="en-US" sz="1600" b="1" dirty="0"/>
              <a:t>=2</a:t>
            </a:r>
          </a:p>
          <a:p>
            <a:r>
              <a:rPr lang="en-US" sz="1600" b="1" dirty="0" err="1"/>
              <a:t>chkDB</a:t>
            </a:r>
            <a:r>
              <a:rPr lang="en-US" sz="1600" b="1" dirty="0"/>
              <a:t>=Database</a:t>
            </a:r>
          </a:p>
          <a:p>
            <a:r>
              <a:rPr lang="en-US" sz="1600" b="1" dirty="0" err="1"/>
              <a:t>btnSubmit</a:t>
            </a:r>
            <a:r>
              <a:rPr lang="en-US" sz="1600" b="1"/>
              <a:t>=Enter Information</a:t>
            </a:r>
            <a:endParaRPr lang="en-US" sz="1600" b="1" dirty="0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1371600" y="563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7010400" y="5791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3144667" y="5053776"/>
            <a:ext cx="252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RESPONSE</a:t>
            </a:r>
          </a:p>
          <a:p>
            <a:pPr algn="ctr"/>
            <a:r>
              <a:rPr lang="en-US" b="1" dirty="0"/>
              <a:t>Resulting HTML page</a:t>
            </a: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>
            <a:off x="7086600" y="5334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 flipH="1">
            <a:off x="13716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5448"/>
            <a:ext cx="87630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Form Tag: Container of Input Controls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2895600"/>
            <a:ext cx="8991600" cy="36576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The form tag contains, or groups, input controls</a:t>
            </a:r>
          </a:p>
          <a:p>
            <a:endParaRPr lang="en-US" sz="2600" dirty="0" smtClean="0"/>
          </a:p>
          <a:p>
            <a:r>
              <a:rPr lang="en-US" sz="2600" b="1" dirty="0" smtClean="0"/>
              <a:t>action</a:t>
            </a:r>
            <a:r>
              <a:rPr lang="en-US" sz="2600" dirty="0" smtClean="0"/>
              <a:t> directs the input values to an URL</a:t>
            </a:r>
          </a:p>
          <a:p>
            <a:endParaRPr lang="en-US" sz="2600" dirty="0" smtClean="0"/>
          </a:p>
          <a:p>
            <a:r>
              <a:rPr lang="en-US" sz="2600" b="1" dirty="0" smtClean="0"/>
              <a:t>method</a:t>
            </a:r>
            <a:r>
              <a:rPr lang="en-US" sz="2600" dirty="0" smtClean="0"/>
              <a:t> determines how input values will be sent</a:t>
            </a:r>
          </a:p>
          <a:p>
            <a:pPr lvl="1"/>
            <a:r>
              <a:rPr lang="en-US" sz="2600" b="1" dirty="0" smtClean="0"/>
              <a:t>post</a:t>
            </a:r>
            <a:r>
              <a:rPr lang="en-US" sz="2600" dirty="0" smtClean="0"/>
              <a:t> – name/values are sent as invisible form parameters</a:t>
            </a:r>
          </a:p>
          <a:p>
            <a:pPr lvl="1"/>
            <a:r>
              <a:rPr lang="en-US" sz="2600" b="1" dirty="0"/>
              <a:t>get</a:t>
            </a:r>
            <a:r>
              <a:rPr lang="en-US" sz="2600" dirty="0"/>
              <a:t> – all name/values are appended to the URL</a:t>
            </a:r>
          </a:p>
          <a:p>
            <a:pPr lvl="1"/>
            <a:endParaRPr lang="en-US" sz="26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76400"/>
            <a:ext cx="8686800" cy="1066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66" y="6019800"/>
            <a:ext cx="8693834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Buttons: Default Actions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124200"/>
            <a:ext cx="8763000" cy="35814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submit</a:t>
            </a:r>
            <a:r>
              <a:rPr lang="en-US" sz="2400" dirty="0" smtClean="0"/>
              <a:t>: invokes the form’s submit() method to send data to the action argument URL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b="1" dirty="0" smtClean="0"/>
              <a:t>reset</a:t>
            </a:r>
            <a:r>
              <a:rPr lang="en-US" sz="2400" dirty="0" smtClean="0"/>
              <a:t>: restores initial values as set in design by invoking the reset() method</a:t>
            </a:r>
          </a:p>
          <a:p>
            <a:endParaRPr lang="en-US" sz="2400" dirty="0" smtClean="0"/>
          </a:p>
          <a:p>
            <a:r>
              <a:rPr lang="en-US" sz="2400" dirty="0" smtClean="0"/>
              <a:t>We use the </a:t>
            </a:r>
            <a:r>
              <a:rPr lang="en-US" sz="2400" b="1" dirty="0" smtClean="0"/>
              <a:t>value</a:t>
            </a:r>
            <a:r>
              <a:rPr lang="en-US" sz="2400" dirty="0" smtClean="0"/>
              <a:t> attribute of the button to change its text from the default  words (submit or reset) to custom wording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152400"/>
            <a:ext cx="1295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305800" cy="1066800"/>
          </a:xfrm>
          <a:prstGeom prst="rect">
            <a:avLst/>
          </a:prstGeom>
          <a:noFill/>
          <a:ln w="25400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763000" cy="457200"/>
          </a:xfrm>
          <a:prstGeom prst="rect">
            <a:avLst/>
          </a:prstGeom>
          <a:noFill/>
          <a:ln w="25400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Buttons: Custom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2667000"/>
            <a:ext cx="8229600" cy="3429000"/>
          </a:xfrm>
        </p:spPr>
        <p:txBody>
          <a:bodyPr/>
          <a:lstStyle/>
          <a:p>
            <a:r>
              <a:rPr lang="en-US" dirty="0" smtClean="0"/>
              <a:t>When we want our own code to execute, we implement an input type called, </a:t>
            </a:r>
            <a:r>
              <a:rPr lang="en-US" b="1" dirty="0" smtClean="0"/>
              <a:t>button</a:t>
            </a:r>
          </a:p>
          <a:p>
            <a:endParaRPr lang="en-US" dirty="0" smtClean="0"/>
          </a:p>
          <a:p>
            <a:r>
              <a:rPr lang="en-US" dirty="0" smtClean="0"/>
              <a:t>This example demonstrates custom inline JavaScript code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152400"/>
            <a:ext cx="1295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685800" y="1676400"/>
            <a:ext cx="1066800" cy="452438"/>
          </a:xfrm>
          <a:prstGeom prst="round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305800" cy="5029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Standard attributes</a:t>
            </a:r>
          </a:p>
          <a:p>
            <a:pPr lvl="1"/>
            <a:r>
              <a:rPr lang="en-US" sz="2000" b="1" dirty="0" smtClean="0"/>
              <a:t>id</a:t>
            </a:r>
            <a:r>
              <a:rPr lang="en-US" sz="2000" dirty="0" smtClean="0"/>
              <a:t>, </a:t>
            </a:r>
            <a:r>
              <a:rPr lang="en-US" sz="2000" b="1" dirty="0" smtClean="0"/>
              <a:t>name</a:t>
            </a:r>
            <a:r>
              <a:rPr lang="en-US" sz="2000" dirty="0" smtClean="0"/>
              <a:t>, </a:t>
            </a:r>
            <a:r>
              <a:rPr lang="en-US" sz="2000" b="1" dirty="0" smtClean="0"/>
              <a:t>type</a:t>
            </a:r>
          </a:p>
          <a:p>
            <a:pPr lvl="1"/>
            <a:endParaRPr lang="en-US" sz="2000" dirty="0" smtClean="0"/>
          </a:p>
          <a:p>
            <a:r>
              <a:rPr lang="en-US" sz="2000" dirty="0" smtClean="0"/>
              <a:t>ID vs. Name</a:t>
            </a:r>
          </a:p>
          <a:p>
            <a:pPr lvl="1"/>
            <a:r>
              <a:rPr lang="en-US" sz="2000" b="1" dirty="0" smtClean="0"/>
              <a:t>id </a:t>
            </a:r>
            <a:r>
              <a:rPr lang="en-US" sz="2000" dirty="0" smtClean="0"/>
              <a:t>is set when you want to change something about a control outside of form tags – the id value MUST BE UNIQUE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b="1" dirty="0" smtClean="0"/>
              <a:t>name</a:t>
            </a:r>
            <a:r>
              <a:rPr lang="en-US" sz="2000" dirty="0" smtClean="0"/>
              <a:t> is required if you are going to send data to another page for processing – it needs to associate the value to a name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000" b="1" dirty="0" smtClean="0"/>
              <a:t>type</a:t>
            </a:r>
            <a:r>
              <a:rPr lang="en-US" sz="2000" dirty="0" smtClean="0"/>
              <a:t> determines what kind of input control it is going to be </a:t>
            </a:r>
            <a:br>
              <a:rPr lang="en-US" sz="2000" dirty="0" smtClean="0"/>
            </a:br>
            <a:r>
              <a:rPr lang="en-US" sz="2000" dirty="0" smtClean="0"/>
              <a:t>(radio, check box, text box …)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1" y="4953000"/>
            <a:ext cx="868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4800600" y="4953000"/>
            <a:ext cx="2209800" cy="457200"/>
          </a:xfrm>
          <a:prstGeom prst="ellipse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5790406" y="4799806"/>
            <a:ext cx="305594" cy="7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 descr="C:\Documents and Settings\mbaddeley\Local Settings\Temporary Internet Files\Content.IE5\GOVBDLP7\MC90023356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152400"/>
            <a:ext cx="1860550" cy="1143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516</TotalTime>
  <Words>570</Words>
  <Application>Microsoft Office PowerPoint</Application>
  <PresentationFormat>On-screen Show (4:3)</PresentationFormat>
  <Paragraphs>105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Corbel</vt:lpstr>
      <vt:lpstr>Times New Roman</vt:lpstr>
      <vt:lpstr>Wingdings</vt:lpstr>
      <vt:lpstr>Wingdings 2</vt:lpstr>
      <vt:lpstr>Wingdings 3</vt:lpstr>
      <vt:lpstr>Module</vt:lpstr>
      <vt:lpstr>Visio</vt:lpstr>
      <vt:lpstr>HTML Form Controls Review and Internet Architecture Concepts</vt:lpstr>
      <vt:lpstr>This Week’s Plan</vt:lpstr>
      <vt:lpstr>Let’s Get to Work!!</vt:lpstr>
      <vt:lpstr>Client-Server Communication:  The Big Picture</vt:lpstr>
      <vt:lpstr>Name/Value Pairs</vt:lpstr>
      <vt:lpstr>Form Tag: Container of Input Controls</vt:lpstr>
      <vt:lpstr>Buttons: Default Actions </vt:lpstr>
      <vt:lpstr>Buttons: Custom Actions</vt:lpstr>
      <vt:lpstr>Input Controls</vt:lpstr>
      <vt:lpstr>More About &lt;input&gt; type Attribute</vt:lpstr>
      <vt:lpstr>Using the type Attribute to Support Mobile Sites</vt:lpstr>
      <vt:lpstr>Additional HTML5 Attributes Used in this Course</vt:lpstr>
      <vt:lpstr>Special Notes About Checkboxes</vt:lpstr>
      <vt:lpstr>Special Notes About Checkboxes</vt:lpstr>
      <vt:lpstr>Special Note About Radio Buttons</vt:lpstr>
      <vt:lpstr>One of These Things Are Not Like the Others: Select Tags</vt:lpstr>
      <vt:lpstr>Strategizing By Control Type</vt:lpstr>
      <vt:lpstr>In Summary</vt:lpstr>
      <vt:lpstr>What’s Next??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Form Controls Review</dc:title>
  <dc:creator>mbaddeley</dc:creator>
  <cp:lastModifiedBy>Windows User</cp:lastModifiedBy>
  <cp:revision>86</cp:revision>
  <dcterms:created xsi:type="dcterms:W3CDTF">2006-08-16T00:00:00Z</dcterms:created>
  <dcterms:modified xsi:type="dcterms:W3CDTF">2016-12-19T19:48:45Z</dcterms:modified>
</cp:coreProperties>
</file>