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2" r:id="rId5"/>
    <p:sldId id="260" r:id="rId6"/>
    <p:sldId id="261" r:id="rId7"/>
    <p:sldId id="263" r:id="rId8"/>
    <p:sldId id="262" r:id="rId9"/>
    <p:sldId id="264" r:id="rId10"/>
    <p:sldId id="271" r:id="rId11"/>
    <p:sldId id="270" r:id="rId12"/>
    <p:sldId id="265" r:id="rId13"/>
    <p:sldId id="266" r:id="rId14"/>
    <p:sldId id="267" r:id="rId15"/>
    <p:sldId id="269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5375-EF78-487D-B7CE-8FC50CDE7DBC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F71-DDEC-4324-82E2-79A381938C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5375-EF78-487D-B7CE-8FC50CDE7DBC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F71-DDEC-4324-82E2-79A381938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5375-EF78-487D-B7CE-8FC50CDE7DBC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F71-DDEC-4324-82E2-79A381938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5375-EF78-487D-B7CE-8FC50CDE7DBC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F71-DDEC-4324-82E2-79A381938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5375-EF78-487D-B7CE-8FC50CDE7DBC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F71-DDEC-4324-82E2-79A381938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5375-EF78-487D-B7CE-8FC50CDE7DBC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F71-DDEC-4324-82E2-79A381938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5375-EF78-487D-B7CE-8FC50CDE7DBC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F71-DDEC-4324-82E2-79A381938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5375-EF78-487D-B7CE-8FC50CDE7DBC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F71-DDEC-4324-82E2-79A381938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5375-EF78-487D-B7CE-8FC50CDE7DBC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F71-DDEC-4324-82E2-79A381938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5375-EF78-487D-B7CE-8FC50CDE7DBC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1F71-DDEC-4324-82E2-79A381938C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12E5375-EF78-487D-B7CE-8FC50CDE7DBC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A4C1F71-DDEC-4324-82E2-79A381938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2E5375-EF78-487D-B7CE-8FC50CDE7DBC}" type="datetimeFigureOut">
              <a:rPr lang="en-US" smtClean="0"/>
              <a:pPr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A4C1F71-DDEC-4324-82E2-79A381938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php.net/manual/en/language.types.type-juggling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rojectFolderName/PageNa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Server-side Scripting: PHP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PROG1608: </a:t>
            </a:r>
            <a:r>
              <a:rPr lang="en-US" dirty="0" smtClean="0"/>
              <a:t>Week </a:t>
            </a:r>
            <a:r>
              <a:rPr lang="en-US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Basics: More 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There is a benefit to nesting your string within double quotes! You can nest variables within the string.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None/>
            </a:pPr>
            <a:r>
              <a:rPr lang="en-US" sz="2200" b="1" dirty="0" smtClean="0"/>
              <a:t>	$</a:t>
            </a:r>
            <a:r>
              <a:rPr lang="en-US" sz="2200" b="1" dirty="0" err="1" smtClean="0"/>
              <a:t>myPricing</a:t>
            </a:r>
            <a:r>
              <a:rPr lang="en-US" sz="2200" b="1" dirty="0" smtClean="0"/>
              <a:t> = 9.99;</a:t>
            </a:r>
          </a:p>
          <a:p>
            <a:pPr>
              <a:buNone/>
            </a:pPr>
            <a:r>
              <a:rPr lang="en-US" sz="2200" b="1" dirty="0" smtClean="0"/>
              <a:t>	echo “Your final total is: $</a:t>
            </a:r>
            <a:r>
              <a:rPr lang="en-US" sz="2200" b="1" dirty="0" err="1" smtClean="0"/>
              <a:t>myPricing</a:t>
            </a:r>
            <a:r>
              <a:rPr lang="en-US" sz="2200" b="1" dirty="0" smtClean="0"/>
              <a:t>”;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	//outputs the following</a:t>
            </a:r>
          </a:p>
          <a:p>
            <a:pPr>
              <a:buNone/>
            </a:pPr>
            <a:r>
              <a:rPr lang="en-US" sz="2200" b="1" dirty="0"/>
              <a:t>	</a:t>
            </a:r>
            <a:r>
              <a:rPr lang="en-US" sz="2200" b="1" dirty="0" smtClean="0"/>
              <a:t>Your final total is: 9.99</a:t>
            </a:r>
          </a:p>
          <a:p>
            <a:pPr>
              <a:buNone/>
            </a:pPr>
            <a:endParaRPr lang="en-US" sz="2200" dirty="0"/>
          </a:p>
          <a:p>
            <a:r>
              <a:rPr lang="en-US" sz="2600" dirty="0" smtClean="0"/>
              <a:t>If you nest a variable within a string that has single quotes, it treats it literally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None/>
            </a:pPr>
            <a:r>
              <a:rPr lang="en-US" sz="2200" b="1" dirty="0"/>
              <a:t>	$</a:t>
            </a:r>
            <a:r>
              <a:rPr lang="en-US" sz="2200" b="1" dirty="0" err="1"/>
              <a:t>myPricing</a:t>
            </a:r>
            <a:r>
              <a:rPr lang="en-US" sz="2200" b="1" dirty="0"/>
              <a:t> = </a:t>
            </a:r>
            <a:r>
              <a:rPr lang="en-US" sz="2200" b="1" dirty="0" smtClean="0"/>
              <a:t>9.99;</a:t>
            </a:r>
            <a:endParaRPr lang="en-US" sz="2200" b="1" dirty="0"/>
          </a:p>
          <a:p>
            <a:pPr>
              <a:buNone/>
            </a:pPr>
            <a:r>
              <a:rPr lang="en-US" sz="2200" b="1" dirty="0"/>
              <a:t>	echo </a:t>
            </a:r>
            <a:r>
              <a:rPr lang="en-US" sz="2200" b="1" dirty="0" smtClean="0"/>
              <a:t>‘Your </a:t>
            </a:r>
            <a:r>
              <a:rPr lang="en-US" sz="2200" b="1" dirty="0"/>
              <a:t>final total is: $</a:t>
            </a:r>
            <a:r>
              <a:rPr lang="en-US" sz="2200" b="1" dirty="0" err="1" smtClean="0"/>
              <a:t>myPricing</a:t>
            </a:r>
            <a:r>
              <a:rPr lang="en-US" sz="2200" b="1" dirty="0" smtClean="0"/>
              <a:t>’;</a:t>
            </a:r>
            <a:endParaRPr lang="en-US" sz="2200" b="1" dirty="0"/>
          </a:p>
          <a:p>
            <a:pPr>
              <a:buNone/>
            </a:pPr>
            <a:endParaRPr lang="en-US" sz="2200" b="1" dirty="0"/>
          </a:p>
          <a:p>
            <a:pPr>
              <a:buNone/>
            </a:pPr>
            <a:r>
              <a:rPr lang="en-US" sz="2200" b="1" dirty="0"/>
              <a:t>	//outputs the following</a:t>
            </a:r>
          </a:p>
          <a:p>
            <a:pPr>
              <a:buNone/>
            </a:pPr>
            <a:r>
              <a:rPr lang="en-US" sz="2200" b="1" dirty="0"/>
              <a:t>	Your final total is: $</a:t>
            </a:r>
            <a:r>
              <a:rPr lang="en-US" sz="2200" b="1" dirty="0" err="1"/>
              <a:t>myPricing</a:t>
            </a:r>
            <a:r>
              <a:rPr lang="en-US" sz="2200" b="1" dirty="0"/>
              <a:t> </a:t>
            </a:r>
            <a:endParaRPr lang="en-US" sz="2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97437" y="53340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The fix to the problem of using a string with single-quotes is to stop the literal part of the string and concatenate the variable to it using dot notation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758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PHP Basics: Difference Between Running Total and Concatenated String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the plus sign (+) is only for math, and the dot (.) is only for string concatenation …</a:t>
            </a:r>
          </a:p>
          <a:p>
            <a:endParaRPr lang="en-US" dirty="0" smtClean="0"/>
          </a:p>
          <a:p>
            <a:r>
              <a:rPr lang="en-US" dirty="0" smtClean="0"/>
              <a:t>To do a running total: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$total = 0;</a:t>
            </a:r>
          </a:p>
          <a:p>
            <a:pPr>
              <a:buNone/>
            </a:pPr>
            <a:r>
              <a:rPr lang="en-US" b="1" dirty="0" smtClean="0"/>
              <a:t>	$total </a:t>
            </a:r>
            <a:r>
              <a:rPr lang="en-US" b="1" dirty="0" smtClean="0">
                <a:solidFill>
                  <a:srgbClr val="FF0000"/>
                </a:solidFill>
              </a:rPr>
              <a:t>+=</a:t>
            </a:r>
            <a:r>
              <a:rPr lang="en-US" b="1" dirty="0" smtClean="0"/>
              <a:t> 2;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To build a running string: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$message = “Hello ”;</a:t>
            </a:r>
          </a:p>
          <a:p>
            <a:pPr>
              <a:buNone/>
            </a:pPr>
            <a:r>
              <a:rPr lang="en-US" b="1" dirty="0" smtClean="0"/>
              <a:t>	$message </a:t>
            </a:r>
            <a:r>
              <a:rPr lang="en-US" b="1" smtClean="0">
                <a:solidFill>
                  <a:srgbClr val="FF0000"/>
                </a:solidFill>
              </a:rPr>
              <a:t>.=</a:t>
            </a:r>
            <a:r>
              <a:rPr lang="en-US" b="1" smtClean="0"/>
              <a:t> “World</a:t>
            </a:r>
            <a:r>
              <a:rPr lang="en-US" b="1" dirty="0" smtClean="0"/>
              <a:t>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Basics: Handling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 explicit types required</a:t>
            </a:r>
          </a:p>
          <a:p>
            <a:r>
              <a:rPr lang="en-US" sz="2800" dirty="0" smtClean="0"/>
              <a:t>Variables are determined via its context</a:t>
            </a:r>
          </a:p>
          <a:p>
            <a:r>
              <a:rPr lang="en-US" sz="2800" dirty="0" smtClean="0"/>
              <a:t>Using the dot to concatenate makes the plus sign unambiguous – only used for numeric addition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hlinkClick r:id="rId2"/>
              </a:rPr>
              <a:t>PHP Manual link to this information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657600"/>
            <a:ext cx="784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Basics: Decision Structures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86200"/>
            <a:ext cx="38862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00200"/>
            <a:ext cx="5334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886200"/>
            <a:ext cx="40386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352800" y="18404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Only one option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403860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Either/or option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40386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Many options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Basics: Writing a Response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74676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$_GET and $_POST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50828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Both are </a:t>
            </a:r>
            <a:r>
              <a:rPr lang="en-US" sz="2400" b="1" dirty="0" smtClean="0"/>
              <a:t>associative</a:t>
            </a:r>
            <a:r>
              <a:rPr lang="en-US" sz="2400" dirty="0" smtClean="0"/>
              <a:t> arrays</a:t>
            </a:r>
          </a:p>
          <a:p>
            <a:pPr lvl="1"/>
            <a:r>
              <a:rPr lang="en-US" sz="2400" dirty="0" smtClean="0"/>
              <a:t>Meaning that it associates a value with a name</a:t>
            </a:r>
          </a:p>
          <a:p>
            <a:pPr lvl="1"/>
            <a:r>
              <a:rPr lang="en-US" sz="2400" dirty="0" smtClean="0"/>
              <a:t>If you reference a name, the value is returned</a:t>
            </a:r>
          </a:p>
          <a:p>
            <a:pPr lvl="1"/>
            <a:r>
              <a:rPr lang="en-US" sz="2400" dirty="0" smtClean="0"/>
              <a:t>Global to the entire page to which it is sent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Need to </a:t>
            </a:r>
            <a:r>
              <a:rPr lang="en-US" sz="2400" b="1" dirty="0" smtClean="0"/>
              <a:t>match the name part </a:t>
            </a:r>
            <a:r>
              <a:rPr lang="en-US" sz="2400" dirty="0" smtClean="0"/>
              <a:t>up to the name attributes from the calling program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200" b="1" dirty="0" smtClean="0"/>
              <a:t>&lt;input id=“</a:t>
            </a:r>
            <a:r>
              <a:rPr lang="en-US" sz="2200" b="1" dirty="0" err="1" smtClean="0"/>
              <a:t>txtName</a:t>
            </a:r>
            <a:r>
              <a:rPr lang="en-US" sz="2200" b="1" dirty="0" smtClean="0"/>
              <a:t>” </a:t>
            </a:r>
            <a:r>
              <a:rPr lang="en-US" sz="2200" b="1" dirty="0" smtClean="0">
                <a:solidFill>
                  <a:srgbClr val="FF0000"/>
                </a:solidFill>
              </a:rPr>
              <a:t>name</a:t>
            </a:r>
            <a:r>
              <a:rPr lang="en-US" sz="2200" b="1" dirty="0" smtClean="0"/>
              <a:t>=“</a:t>
            </a:r>
            <a:r>
              <a:rPr lang="en-US" sz="2200" b="1" dirty="0" err="1" smtClean="0"/>
              <a:t>txtName</a:t>
            </a:r>
            <a:r>
              <a:rPr lang="en-US" sz="2200" b="1" dirty="0" smtClean="0"/>
              <a:t>”&gt;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sz="2200" b="1" dirty="0" smtClean="0"/>
              <a:t>//catch the name value from the client page</a:t>
            </a:r>
            <a:endParaRPr lang="en-US" sz="2200" dirty="0" smtClean="0"/>
          </a:p>
          <a:p>
            <a:pPr lvl="1">
              <a:buNone/>
            </a:pPr>
            <a:r>
              <a:rPr lang="en-US" sz="2200" b="1" dirty="0" smtClean="0"/>
              <a:t>$name= $_POST[“</a:t>
            </a:r>
            <a:r>
              <a:rPr lang="en-US" sz="2200" b="1" dirty="0" err="1" smtClean="0"/>
              <a:t>txtName</a:t>
            </a:r>
            <a:r>
              <a:rPr lang="en-US" sz="2200" b="1" dirty="0" smtClean="0"/>
              <a:t>”]; 		//$name holds ‘Marsha’</a:t>
            </a:r>
            <a:endParaRPr lang="en-US" sz="22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425" y="5181600"/>
            <a:ext cx="34575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In-class exercise building your first PHP program</a:t>
            </a:r>
          </a:p>
          <a:p>
            <a:pPr lvl="1"/>
            <a:r>
              <a:rPr lang="en-US" dirty="0" smtClean="0"/>
              <a:t>Review and discuss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“catch” values from a client request</a:t>
            </a:r>
          </a:p>
          <a:p>
            <a:endParaRPr lang="en-US" dirty="0" smtClean="0"/>
          </a:p>
          <a:p>
            <a:r>
              <a:rPr lang="en-US" dirty="0" smtClean="0"/>
              <a:t>Store and access values using PHP variables</a:t>
            </a:r>
          </a:p>
          <a:p>
            <a:endParaRPr lang="en-US" dirty="0" smtClean="0"/>
          </a:p>
          <a:p>
            <a:r>
              <a:rPr lang="en-US" dirty="0" smtClean="0"/>
              <a:t>Test that client values were properly sent to the server</a:t>
            </a:r>
          </a:p>
          <a:p>
            <a:endParaRPr lang="en-US" dirty="0" smtClean="0"/>
          </a:p>
          <a:p>
            <a:r>
              <a:rPr lang="en-US" dirty="0" smtClean="0"/>
              <a:t>Output a response back to the 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Web Architecture Concepts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53000" y="1981200"/>
            <a:ext cx="419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/>
              <a:t>The Web </a:t>
            </a:r>
            <a:r>
              <a:rPr lang="en-US" sz="2600" dirty="0">
                <a:cs typeface="Times New Roman" pitchFamily="18" charset="0"/>
              </a:rPr>
              <a:t>has a client/server </a:t>
            </a:r>
            <a:r>
              <a:rPr lang="en-US" sz="2600" dirty="0" smtClean="0">
                <a:cs typeface="Times New Roman" pitchFamily="18" charset="0"/>
              </a:rPr>
              <a:t>architecture</a:t>
            </a:r>
            <a:br>
              <a:rPr lang="en-US" sz="2600" dirty="0" smtClean="0">
                <a:cs typeface="Times New Roman" pitchFamily="18" charset="0"/>
              </a:rPr>
            </a:br>
            <a:endParaRPr lang="en-US" sz="2600" dirty="0"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>
                <a:cs typeface="Times New Roman" pitchFamily="18" charset="0"/>
              </a:rPr>
              <a:t>Programs on servers communicate and share files with client workstations over a network</a:t>
            </a:r>
          </a:p>
        </p:txBody>
      </p:sp>
      <p:pic>
        <p:nvPicPr>
          <p:cNvPr id="8" name="Picture 5" descr="Fig01-01"/>
          <p:cNvPicPr>
            <a:picLocks noChangeAspect="1" noChangeArrowheads="1"/>
          </p:cNvPicPr>
          <p:nvPr/>
        </p:nvPicPr>
        <p:blipFill>
          <a:blip r:embed="rId2" cstate="print"/>
          <a:srcRect l="17961" r="19450" b="-1988"/>
          <a:stretch>
            <a:fillRect/>
          </a:stretch>
        </p:blipFill>
        <p:spPr bwMode="auto">
          <a:xfrm>
            <a:off x="533400" y="1752600"/>
            <a:ext cx="434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5" y="1620562"/>
            <a:ext cx="4029075" cy="266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Review of Name/Value Pairs</a:t>
            </a:r>
            <a:endParaRPr lang="en-US" dirty="0"/>
          </a:p>
        </p:txBody>
      </p:sp>
      <p:graphicFrame>
        <p:nvGraphicFramePr>
          <p:cNvPr id="4" name="Object 9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1981200" y="3810001"/>
          <a:ext cx="48768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3851758" imgH="1619707" progId="Visio.Drawing.11">
                  <p:embed/>
                </p:oleObj>
              </mc:Choice>
              <mc:Fallback>
                <p:oleObj name="Visio" r:id="rId4" imgW="3851758" imgH="16197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1"/>
                        <a:ext cx="48768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" y="4800600"/>
          <a:ext cx="1346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6" imgW="1422806" imgH="1307592" progId="Visio.Drawing.11">
                  <p:embed/>
                </p:oleObj>
              </mc:Choice>
              <mc:Fallback>
                <p:oleObj name="Visio" r:id="rId6" imgW="1422806" imgH="130759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800600"/>
                        <a:ext cx="13462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8001000" y="4724400"/>
          <a:ext cx="931863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8" imgW="1160678" imgH="1481328" progId="Visio.Drawing.11">
                  <p:embed/>
                </p:oleObj>
              </mc:Choice>
              <mc:Fallback>
                <p:oleObj name="Visio" r:id="rId8" imgW="1160678" imgH="14813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724400"/>
                        <a:ext cx="931863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84425" y="4341049"/>
            <a:ext cx="437515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 smtClean="0"/>
              <a:t> REQUEST</a:t>
            </a:r>
            <a:endParaRPr lang="en-US" sz="1600" b="1" dirty="0"/>
          </a:p>
          <a:p>
            <a:r>
              <a:rPr lang="en-US" sz="1600" b="1" dirty="0" err="1" smtClean="0"/>
              <a:t>txtPDexNo</a:t>
            </a:r>
            <a:r>
              <a:rPr lang="en-US" sz="1600" b="1" dirty="0" smtClean="0"/>
              <a:t> = 001</a:t>
            </a:r>
            <a:endParaRPr lang="en-US" sz="1600" b="1" dirty="0"/>
          </a:p>
          <a:p>
            <a:r>
              <a:rPr lang="en-US" sz="1600" b="1" dirty="0" err="1" smtClean="0"/>
              <a:t>txtPName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Bulbasaur</a:t>
            </a:r>
            <a:endParaRPr lang="en-US" sz="1600" b="1" dirty="0" smtClean="0"/>
          </a:p>
          <a:p>
            <a:r>
              <a:rPr lang="en-US" sz="1600" b="1" dirty="0" err="1" smtClean="0"/>
              <a:t>txtPWeight</a:t>
            </a:r>
            <a:r>
              <a:rPr lang="en-US" sz="1600" b="1" dirty="0" smtClean="0"/>
              <a:t> = 15.2</a:t>
            </a:r>
          </a:p>
          <a:p>
            <a:r>
              <a:rPr lang="en-US" sz="1600" b="1" dirty="0" err="1" smtClean="0"/>
              <a:t>txtPHeight</a:t>
            </a:r>
            <a:r>
              <a:rPr lang="en-US" sz="1600" b="1" dirty="0" smtClean="0"/>
              <a:t> = 2</a:t>
            </a:r>
          </a:p>
          <a:p>
            <a:r>
              <a:rPr lang="en-US" sz="1600" b="1" dirty="0" err="1" smtClean="0"/>
              <a:t>cboType</a:t>
            </a:r>
            <a:r>
              <a:rPr lang="en-US" sz="1600" b="1" dirty="0" smtClean="0"/>
              <a:t> = 7</a:t>
            </a:r>
          </a:p>
          <a:p>
            <a:r>
              <a:rPr lang="en-US" sz="1600" b="1" dirty="0" err="1" smtClean="0"/>
              <a:t>radTClass</a:t>
            </a:r>
            <a:r>
              <a:rPr lang="en-US" sz="1600" b="1" dirty="0" smtClean="0"/>
              <a:t> = Primary</a:t>
            </a:r>
          </a:p>
          <a:p>
            <a:r>
              <a:rPr lang="en-US" sz="1600" b="1" dirty="0" err="1" smtClean="0"/>
              <a:t>chkAddTo</a:t>
            </a:r>
            <a:r>
              <a:rPr lang="en-US" sz="1600" b="1" dirty="0"/>
              <a:t> = Favorites</a:t>
            </a:r>
            <a:endParaRPr lang="en-US" sz="1600" b="1" dirty="0" smtClean="0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3716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70104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144667" y="5053776"/>
            <a:ext cx="252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RESPONSE</a:t>
            </a:r>
          </a:p>
          <a:p>
            <a:pPr algn="ctr"/>
            <a:r>
              <a:rPr lang="en-US" b="1" dirty="0"/>
              <a:t>Resulting HTML page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7086600" y="5334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1371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XAMPP in Lab and at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763000" cy="4930409"/>
          </a:xfrm>
        </p:spPr>
        <p:txBody>
          <a:bodyPr>
            <a:noAutofit/>
          </a:bodyPr>
          <a:lstStyle/>
          <a:p>
            <a:r>
              <a:rPr lang="en-US" sz="2400" dirty="0" smtClean="0"/>
              <a:t>Our project files will always reside in C:\xampp\htdocs</a:t>
            </a:r>
          </a:p>
          <a:p>
            <a:endParaRPr lang="en-US" sz="2400" dirty="0" smtClean="0"/>
          </a:p>
          <a:p>
            <a:r>
              <a:rPr lang="en-US" sz="2400" dirty="0" smtClean="0"/>
              <a:t>To execute pages in the browser:</a:t>
            </a:r>
          </a:p>
          <a:p>
            <a:pPr lvl="1"/>
            <a:r>
              <a:rPr lang="en-US" sz="2400" dirty="0" smtClean="0"/>
              <a:t>Enter </a:t>
            </a:r>
            <a:r>
              <a:rPr lang="en-US" sz="2400" dirty="0" smtClean="0">
                <a:hlinkClick r:id="rId2"/>
              </a:rPr>
              <a:t>http://localhost/</a:t>
            </a:r>
            <a:r>
              <a:rPr lang="en-US" sz="2400" b="1" dirty="0" smtClean="0">
                <a:hlinkClick r:id="rId2"/>
              </a:rPr>
              <a:t>ProjectFolderName/PageName</a:t>
            </a:r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r>
              <a:rPr lang="en-US" sz="2400" b="1" dirty="0" smtClean="0"/>
              <a:t>NOTE: </a:t>
            </a:r>
            <a:r>
              <a:rPr lang="en-US" sz="2400" dirty="0" smtClean="0"/>
              <a:t>The page name is optional if an </a:t>
            </a:r>
            <a:r>
              <a:rPr lang="en-US" sz="2400" b="1" dirty="0" smtClean="0"/>
              <a:t>index.php</a:t>
            </a:r>
            <a:r>
              <a:rPr lang="en-US" sz="2400" dirty="0" smtClean="0"/>
              <a:t> page resides in the project folder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Overview of XAMPP Console</a:t>
            </a:r>
          </a:p>
          <a:p>
            <a:endParaRPr lang="en-US" sz="2400" dirty="0" smtClean="0"/>
          </a:p>
          <a:p>
            <a:r>
              <a:rPr lang="en-US" sz="2400" dirty="0" smtClean="0"/>
              <a:t>Running a test project: My first PHP site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Decomposing the </a:t>
            </a:r>
            <a:r>
              <a:rPr lang="en-US" dirty="0" err="1" smtClean="0"/>
              <a:t>JQuery</a:t>
            </a:r>
            <a:r>
              <a:rPr lang="en-US" dirty="0" smtClean="0"/>
              <a:t> and PHP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Client-side</a:t>
            </a:r>
          </a:p>
          <a:p>
            <a:pPr lvl="1"/>
            <a:r>
              <a:rPr lang="en-US" b="1" u="sng" dirty="0" smtClean="0"/>
              <a:t>Name attributes and form tags are critical!</a:t>
            </a:r>
          </a:p>
          <a:p>
            <a:pPr lvl="1"/>
            <a:r>
              <a:rPr lang="en-US" dirty="0" smtClean="0"/>
              <a:t>When we use an input button of type submit, the page automatically sends all name/value pairs to the form’s action argument via its method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Server-side</a:t>
            </a:r>
          </a:p>
          <a:p>
            <a:pPr lvl="1"/>
            <a:r>
              <a:rPr lang="en-US" dirty="0" smtClean="0"/>
              <a:t>Echo writes a response back to the client</a:t>
            </a:r>
          </a:p>
          <a:p>
            <a:pPr lvl="1"/>
            <a:r>
              <a:rPr lang="en-US" dirty="0" smtClean="0"/>
              <a:t>NOTE: concatenation is done via the dot (.)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Basics: Declaration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&lt;? 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dirty="0" smtClean="0"/>
              <a:t>PHP Code In Here</a:t>
            </a:r>
          </a:p>
          <a:p>
            <a:pPr>
              <a:buNone/>
            </a:pPr>
            <a:r>
              <a:rPr lang="en-US" b="1" dirty="0" smtClean="0"/>
              <a:t>?&gt;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/>
              <a:t>&lt;?</a:t>
            </a:r>
            <a:r>
              <a:rPr lang="en-US" b="1" dirty="0" err="1" smtClean="0"/>
              <a:t>php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dirty="0" smtClean="0"/>
              <a:t>PHP Code In Here</a:t>
            </a:r>
          </a:p>
          <a:p>
            <a:pPr>
              <a:buNone/>
            </a:pPr>
            <a:r>
              <a:rPr lang="en-US" b="1" dirty="0" smtClean="0"/>
              <a:t>?&gt;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/>
              <a:t>&lt;script language="</a:t>
            </a:r>
            <a:r>
              <a:rPr lang="en-US" b="1" dirty="0" err="1" smtClean="0"/>
              <a:t>php</a:t>
            </a:r>
            <a:r>
              <a:rPr lang="en-US" b="1" dirty="0" smtClean="0"/>
              <a:t>"&gt;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dirty="0" smtClean="0"/>
              <a:t>PHP Code In Here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Basics: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Dollar sign is used in front to specify variable</a:t>
            </a:r>
          </a:p>
          <a:p>
            <a:pPr lvl="1"/>
            <a:r>
              <a:rPr lang="en-US" dirty="0" smtClean="0"/>
              <a:t>No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dirty="0" smtClean="0"/>
              <a:t>syntax required</a:t>
            </a:r>
          </a:p>
          <a:p>
            <a:pPr lvl="1"/>
            <a:r>
              <a:rPr lang="en-US" dirty="0" smtClean="0"/>
              <a:t>Variables are loosely typed</a:t>
            </a:r>
          </a:p>
          <a:p>
            <a:pPr lvl="1"/>
            <a:r>
              <a:rPr lang="en-US" dirty="0" smtClean="0"/>
              <a:t>Variables are case-sensitive</a:t>
            </a:r>
          </a:p>
          <a:p>
            <a:pPr lvl="1"/>
            <a:r>
              <a:rPr lang="en-US" dirty="0" smtClean="0"/>
              <a:t>Do not need to be declared before initialization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//sample variable declaration</a:t>
            </a:r>
          </a:p>
          <a:p>
            <a:pPr>
              <a:buNone/>
            </a:pPr>
            <a:r>
              <a:rPr lang="en-US" b="1" dirty="0" smtClean="0"/>
              <a:t>$welcome = “Hello World”;	//string</a:t>
            </a:r>
          </a:p>
          <a:p>
            <a:pPr>
              <a:buNone/>
            </a:pPr>
            <a:r>
              <a:rPr lang="en-US" b="1" dirty="0" smtClean="0"/>
              <a:t>$cost = 599.99;			//float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PHP Basics: Simple String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8280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Concatenation with dot (.)</a:t>
            </a:r>
          </a:p>
          <a:p>
            <a:pPr lvl="1">
              <a:buNone/>
            </a:pPr>
            <a:r>
              <a:rPr lang="en-US" sz="2200" b="1" dirty="0" smtClean="0"/>
              <a:t>$first = “Bob”;</a:t>
            </a:r>
          </a:p>
          <a:p>
            <a:pPr lvl="1">
              <a:buNone/>
            </a:pPr>
            <a:r>
              <a:rPr lang="en-US" sz="2200" b="1" dirty="0" smtClean="0"/>
              <a:t>$last = “Evans”;</a:t>
            </a:r>
          </a:p>
          <a:p>
            <a:pPr lvl="1">
              <a:buNone/>
            </a:pPr>
            <a:r>
              <a:rPr lang="en-US" sz="2200" b="1" dirty="0" smtClean="0"/>
              <a:t>$name = $first . “ “ . $last;</a:t>
            </a:r>
          </a:p>
          <a:p>
            <a:pPr lvl="1"/>
            <a:endParaRPr lang="en-US" sz="2200" dirty="0" smtClean="0"/>
          </a:p>
          <a:p>
            <a:r>
              <a:rPr lang="en-US" sz="2200" dirty="0" smtClean="0"/>
              <a:t>Surround with single or double quotes</a:t>
            </a:r>
          </a:p>
          <a:p>
            <a:pPr lvl="1"/>
            <a:r>
              <a:rPr lang="en-US" sz="2200" dirty="0" smtClean="0"/>
              <a:t>With this rule of thumb to escape inner quotes …</a:t>
            </a:r>
          </a:p>
          <a:p>
            <a:pPr lvl="1"/>
            <a:endParaRPr lang="en-US" sz="2200" dirty="0" smtClean="0"/>
          </a:p>
          <a:p>
            <a:pPr>
              <a:buNone/>
            </a:pPr>
            <a:r>
              <a:rPr lang="en-US" sz="2200" b="1" dirty="0" smtClean="0"/>
              <a:t>	$</a:t>
            </a:r>
            <a:r>
              <a:rPr lang="en-US" sz="2200" b="1" dirty="0" err="1" smtClean="0"/>
              <a:t>myTag</a:t>
            </a:r>
            <a:r>
              <a:rPr lang="en-US" sz="2200" b="1" dirty="0" smtClean="0"/>
              <a:t> = “&lt;input id=‘</a:t>
            </a:r>
            <a:r>
              <a:rPr lang="en-US" sz="2200" b="1" dirty="0" err="1" smtClean="0"/>
              <a:t>txtName</a:t>
            </a:r>
            <a:r>
              <a:rPr lang="en-US" sz="2200" b="1" dirty="0" smtClean="0"/>
              <a:t>’ name=‘</a:t>
            </a:r>
            <a:r>
              <a:rPr lang="en-US" sz="2200" b="1" dirty="0" err="1" smtClean="0"/>
              <a:t>txtName</a:t>
            </a:r>
            <a:r>
              <a:rPr lang="en-US" sz="2200" b="1" dirty="0" smtClean="0"/>
              <a:t>’ type=‘text’ &gt;”;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	or …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	$</a:t>
            </a:r>
            <a:r>
              <a:rPr lang="en-US" sz="2200" b="1" dirty="0" err="1" smtClean="0"/>
              <a:t>myTag</a:t>
            </a:r>
            <a:r>
              <a:rPr lang="en-US" sz="2200" b="1" dirty="0" smtClean="0"/>
              <a:t> = ‘&lt;input id=“</a:t>
            </a:r>
            <a:r>
              <a:rPr lang="en-US" sz="2200" b="1" dirty="0" err="1" smtClean="0"/>
              <a:t>txtName</a:t>
            </a:r>
            <a:r>
              <a:rPr lang="en-US" sz="2200" b="1" dirty="0" smtClean="0"/>
              <a:t>” name=“</a:t>
            </a:r>
            <a:r>
              <a:rPr lang="en-US" sz="2200" b="1" dirty="0" err="1" smtClean="0"/>
              <a:t>txtName</a:t>
            </a:r>
            <a:r>
              <a:rPr lang="en-US" sz="2200" b="1" dirty="0" smtClean="0"/>
              <a:t>” type=“text” &gt;’;</a:t>
            </a:r>
          </a:p>
          <a:p>
            <a:pPr>
              <a:buNone/>
            </a:pPr>
            <a:endParaRPr lang="en-US" sz="2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556</TotalTime>
  <Words>501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Corbel</vt:lpstr>
      <vt:lpstr>Times New Roman</vt:lpstr>
      <vt:lpstr>Wingdings</vt:lpstr>
      <vt:lpstr>Wingdings 2</vt:lpstr>
      <vt:lpstr>Wingdings 3</vt:lpstr>
      <vt:lpstr>Module</vt:lpstr>
      <vt:lpstr>Visio</vt:lpstr>
      <vt:lpstr>Introduction to Server-side Scripting: PHP Basics</vt:lpstr>
      <vt:lpstr>What You Will Learn This Week</vt:lpstr>
      <vt:lpstr>Review of Web Architecture Concepts</vt:lpstr>
      <vt:lpstr>Review of Name/Value Pairs</vt:lpstr>
      <vt:lpstr>Using XAMPP in Lab and at Home</vt:lpstr>
      <vt:lpstr>Decomposing the JQuery and PHP Program</vt:lpstr>
      <vt:lpstr>PHP Basics: Declaration Tags</vt:lpstr>
      <vt:lpstr>PHP Basics: Variables</vt:lpstr>
      <vt:lpstr>PHP Basics: Simple String Concepts</vt:lpstr>
      <vt:lpstr>PHP Basics: More on Strings</vt:lpstr>
      <vt:lpstr>PHP Basics: Difference Between Running Total and Concatenated String</vt:lpstr>
      <vt:lpstr>PHP Basics: Handling Types</vt:lpstr>
      <vt:lpstr>PHP Basics: Decision Structures</vt:lpstr>
      <vt:lpstr>PHP Basics: Writing a Response</vt:lpstr>
      <vt:lpstr>$_GET and $_POST Arrays</vt:lpstr>
      <vt:lpstr>Practice Time </vt:lpstr>
    </vt:vector>
  </TitlesOfParts>
  <Company>NIAGARA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Server-side Scripting: PHP Basics</dc:title>
  <dc:creator>mbaddeley</dc:creator>
  <cp:lastModifiedBy>Marsha Baddeley</cp:lastModifiedBy>
  <cp:revision>57</cp:revision>
  <dcterms:created xsi:type="dcterms:W3CDTF">2011-03-04T16:33:36Z</dcterms:created>
  <dcterms:modified xsi:type="dcterms:W3CDTF">2017-01-02T15:43:19Z</dcterms:modified>
</cp:coreProperties>
</file>