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2016-10-19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Working with Collections of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Arrays </a:t>
            </a:r>
            <a:r>
              <a:rPr lang="en-CA" sz="3000" dirty="0" smtClean="0"/>
              <a:t>Lecture</a:t>
            </a:r>
          </a:p>
          <a:p>
            <a:endParaRPr lang="en-CA" sz="3000" dirty="0"/>
          </a:p>
          <a:p>
            <a:r>
              <a:rPr lang="en-CA" sz="3000" dirty="0" smtClean="0"/>
              <a:t>Hands-on Practice Exercise</a:t>
            </a:r>
          </a:p>
          <a:p>
            <a:endParaRPr lang="en-CA" sz="3000" dirty="0"/>
          </a:p>
          <a:p>
            <a:endParaRPr lang="en-CA" sz="3000" dirty="0" smtClean="0"/>
          </a:p>
          <a:p>
            <a:pPr lvl="2"/>
            <a:endParaRPr lang="en-CA" sz="2600" dirty="0" smtClean="0"/>
          </a:p>
          <a:p>
            <a:endParaRPr lang="en-CA" sz="3000" dirty="0" smtClean="0"/>
          </a:p>
        </p:txBody>
      </p:sp>
    </p:spTree>
    <p:extLst>
      <p:ext uri="{BB962C8B-B14F-4D97-AF65-F5344CB8AC3E}">
        <p14:creationId xmlns:p14="http://schemas.microsoft.com/office/powerpoint/2010/main" val="539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400" dirty="0" smtClean="0"/>
              <a:t>An </a:t>
            </a:r>
            <a:r>
              <a:rPr lang="en-CA" sz="2400" dirty="0"/>
              <a:t>array is a collection “group” of similar </a:t>
            </a:r>
            <a:r>
              <a:rPr lang="en-CA" sz="2400" dirty="0" smtClean="0"/>
              <a:t>data</a:t>
            </a:r>
            <a:br>
              <a:rPr lang="en-CA" sz="2400" dirty="0" smtClean="0"/>
            </a:br>
            <a:endParaRPr lang="en-CA" sz="2400" dirty="0"/>
          </a:p>
          <a:p>
            <a:pPr lvl="1"/>
            <a:r>
              <a:rPr lang="en-CA" sz="2400" dirty="0" smtClean="0"/>
              <a:t>Array </a:t>
            </a:r>
            <a:r>
              <a:rPr lang="en-CA" sz="2400" dirty="0"/>
              <a:t>of integers, array of strings. </a:t>
            </a: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pPr lvl="1"/>
            <a:r>
              <a:rPr lang="en-CA" sz="2400" dirty="0" smtClean="0"/>
              <a:t>In </a:t>
            </a:r>
            <a:r>
              <a:rPr lang="en-CA" sz="2400" dirty="0"/>
              <a:t>most languages, you cannot mix the types in an array; 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>however</a:t>
            </a:r>
            <a:r>
              <a:rPr lang="en-CA" sz="2400" dirty="0"/>
              <a:t>, PowerShell will let you do </a:t>
            </a:r>
            <a:r>
              <a:rPr lang="en-CA" sz="2400" dirty="0" smtClean="0"/>
              <a:t>that</a:t>
            </a:r>
            <a:br>
              <a:rPr lang="en-CA" sz="2400" dirty="0" smtClean="0"/>
            </a:br>
            <a:endParaRPr lang="en-CA" sz="2400" dirty="0"/>
          </a:p>
          <a:p>
            <a:pPr lvl="1"/>
            <a:r>
              <a:rPr lang="en-CA" sz="2400" dirty="0"/>
              <a:t>A string is actually already an array, it is an array of chars</a:t>
            </a:r>
          </a:p>
          <a:p>
            <a:pPr lvl="1"/>
            <a:endParaRPr lang="en-CA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30" y="47358"/>
            <a:ext cx="3810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4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Creating/declaring an </a:t>
            </a:r>
            <a:r>
              <a:rPr lang="en-CA" dirty="0" err="1" smtClean="0"/>
              <a:t>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array of strings</a:t>
            </a:r>
            <a:endParaRPr lang="en-CA" dirty="0"/>
          </a:p>
          <a:p>
            <a:pPr lvl="1"/>
            <a:r>
              <a:rPr lang="en-CA" dirty="0" smtClean="0"/>
              <a:t>$workstations = “L1”, “L2”, “L3”, “L4”, “L5”</a:t>
            </a:r>
            <a:endParaRPr lang="en-CA" dirty="0"/>
          </a:p>
          <a:p>
            <a:pPr lvl="1"/>
            <a:r>
              <a:rPr lang="en-CA" dirty="0" smtClean="0"/>
              <a:t>… or </a:t>
            </a:r>
            <a:r>
              <a:rPr lang="en-CA" dirty="0"/>
              <a:t>$workstations = </a:t>
            </a:r>
            <a:r>
              <a:rPr lang="en-CA" dirty="0" smtClean="0"/>
              <a:t>@(“</a:t>
            </a:r>
            <a:r>
              <a:rPr lang="en-CA" dirty="0"/>
              <a:t>L1”, “L2”, “L3”, “L4”, “L5</a:t>
            </a:r>
            <a:r>
              <a:rPr lang="en-CA" dirty="0" smtClean="0"/>
              <a:t>”)</a:t>
            </a:r>
          </a:p>
          <a:p>
            <a:pPr lvl="1"/>
            <a:endParaRPr lang="en-CA" dirty="0"/>
          </a:p>
          <a:p>
            <a:r>
              <a:rPr lang="en-CA" dirty="0" smtClean="0"/>
              <a:t>An array of numbers</a:t>
            </a:r>
          </a:p>
          <a:p>
            <a:pPr lvl="1"/>
            <a:r>
              <a:rPr lang="en-CA" dirty="0" smtClean="0"/>
              <a:t>$numbers = 1,2,3,4,5</a:t>
            </a:r>
          </a:p>
          <a:p>
            <a:pPr lvl="1"/>
            <a:r>
              <a:rPr lang="en-CA" dirty="0" smtClean="0"/>
              <a:t>…or $numbers = (1..5)</a:t>
            </a:r>
          </a:p>
          <a:p>
            <a:pPr lvl="1"/>
            <a:endParaRPr lang="en-CA" dirty="0"/>
          </a:p>
          <a:p>
            <a:r>
              <a:rPr lang="en-CA" dirty="0" smtClean="0"/>
              <a:t>But both of the above are loosely typed arrays. That means that you could add another non-number to the $numbers array as follows:</a:t>
            </a:r>
          </a:p>
          <a:p>
            <a:r>
              <a:rPr lang="en-CA" dirty="0"/>
              <a:t> $numbers += get-date 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716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Creating/declaring an </a:t>
            </a:r>
            <a:r>
              <a:rPr lang="en-CA" dirty="0" smtClean="0"/>
              <a:t>array cont.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create a strongly typed array:</a:t>
            </a:r>
          </a:p>
          <a:p>
            <a:pPr lvl="1"/>
            <a:r>
              <a:rPr lang="en-CA" dirty="0" smtClean="0"/>
              <a:t>[</a:t>
            </a:r>
            <a:r>
              <a:rPr lang="en-CA" dirty="0" err="1" smtClean="0"/>
              <a:t>int</a:t>
            </a:r>
            <a:r>
              <a:rPr lang="en-CA" dirty="0" smtClean="0"/>
              <a:t>[]]$numbers = (1..10)</a:t>
            </a:r>
          </a:p>
          <a:p>
            <a:pPr lvl="1"/>
            <a:r>
              <a:rPr lang="en-CA" dirty="0" smtClean="0"/>
              <a:t>NOTE: you must use the [] after the data type to make a strongly-typed array</a:t>
            </a:r>
          </a:p>
          <a:p>
            <a:pPr lvl="1"/>
            <a:endParaRPr lang="en-CA" dirty="0"/>
          </a:p>
          <a:p>
            <a:r>
              <a:rPr lang="en-CA" dirty="0" smtClean="0"/>
              <a:t>You can combine array contents! For example:</a:t>
            </a:r>
          </a:p>
          <a:p>
            <a:endParaRPr lang="en-CA" dirty="0"/>
          </a:p>
          <a:p>
            <a:pPr lvl="1"/>
            <a:r>
              <a:rPr lang="en-CA" dirty="0" smtClean="0"/>
              <a:t>$</a:t>
            </a:r>
            <a:r>
              <a:rPr lang="en-CA" dirty="0" err="1" smtClean="0"/>
              <a:t>lowNumbers</a:t>
            </a:r>
            <a:r>
              <a:rPr lang="en-CA" dirty="0" smtClean="0"/>
              <a:t> = (1..5)</a:t>
            </a:r>
          </a:p>
          <a:p>
            <a:pPr lvl="1"/>
            <a:r>
              <a:rPr lang="en-CA" dirty="0" smtClean="0"/>
              <a:t>$</a:t>
            </a:r>
            <a:r>
              <a:rPr lang="en-CA" dirty="0" err="1" smtClean="0"/>
              <a:t>highNumbers</a:t>
            </a:r>
            <a:r>
              <a:rPr lang="en-CA" dirty="0" smtClean="0"/>
              <a:t> = (6..10)</a:t>
            </a:r>
          </a:p>
          <a:p>
            <a:pPr lvl="1"/>
            <a:r>
              <a:rPr lang="en-CA" dirty="0" smtClean="0"/>
              <a:t>$</a:t>
            </a:r>
            <a:r>
              <a:rPr lang="en-CA" dirty="0" err="1" smtClean="0"/>
              <a:t>allNumbers</a:t>
            </a:r>
            <a:r>
              <a:rPr lang="en-CA" dirty="0" smtClean="0"/>
              <a:t> = </a:t>
            </a:r>
            <a:r>
              <a:rPr lang="en-CA" dirty="0"/>
              <a:t>$</a:t>
            </a:r>
            <a:r>
              <a:rPr lang="en-CA" dirty="0" err="1" smtClean="0"/>
              <a:t>lowNumbers</a:t>
            </a:r>
            <a:r>
              <a:rPr lang="en-CA" dirty="0" smtClean="0"/>
              <a:t> + </a:t>
            </a:r>
            <a:r>
              <a:rPr lang="en-CA" dirty="0"/>
              <a:t>$</a:t>
            </a:r>
            <a:r>
              <a:rPr lang="en-CA" dirty="0" err="1"/>
              <a:t>highNumbers</a:t>
            </a:r>
            <a:r>
              <a:rPr lang="en-CA" dirty="0"/>
              <a:t> </a:t>
            </a:r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605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Accessing individual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Given this array</a:t>
            </a:r>
          </a:p>
          <a:p>
            <a:pPr lvl="1"/>
            <a:r>
              <a:rPr lang="en-CA" dirty="0"/>
              <a:t>$workstations = “L1”, “L2”, “L3”, “L4”, “L5</a:t>
            </a:r>
            <a:r>
              <a:rPr lang="en-CA" dirty="0" smtClean="0"/>
              <a:t>”</a:t>
            </a:r>
          </a:p>
          <a:p>
            <a:pPr lvl="1"/>
            <a:endParaRPr lang="en-CA" dirty="0"/>
          </a:p>
          <a:p>
            <a:r>
              <a:rPr lang="en-CA" dirty="0" smtClean="0"/>
              <a:t>You can access any of its individual elements using square bracket notation to reference one of its index values</a:t>
            </a:r>
          </a:p>
          <a:p>
            <a:endParaRPr lang="en-CA" dirty="0"/>
          </a:p>
          <a:p>
            <a:pPr lvl="1"/>
            <a:r>
              <a:rPr lang="en-CA" dirty="0" smtClean="0"/>
              <a:t>Write-host $workstations[2]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9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iteration structures to loop through array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7"/>
            <a:ext cx="10776409" cy="4593291"/>
          </a:xfrm>
        </p:spPr>
        <p:txBody>
          <a:bodyPr>
            <a:noAutofit/>
          </a:bodyPr>
          <a:lstStyle/>
          <a:p>
            <a:r>
              <a:rPr lang="en-CA" sz="1800" dirty="0" smtClean="0"/>
              <a:t>Understanding that you can access array elements via its index, you can use loops as follows to work with a series of array elements: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 smtClean="0"/>
              <a:t>	$</a:t>
            </a:r>
            <a:r>
              <a:rPr lang="en-CA" dirty="0"/>
              <a:t>workstations = “L1”, “L2”, “L3”, “L4”, “L5</a:t>
            </a:r>
            <a:r>
              <a:rPr lang="en-CA" dirty="0" smtClean="0"/>
              <a:t>”</a:t>
            </a:r>
            <a:endParaRPr lang="en-CA" dirty="0"/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 smtClean="0"/>
              <a:t>	for($x = 0; $x -le $</a:t>
            </a:r>
            <a:r>
              <a:rPr lang="en-CA" b="1" dirty="0" err="1" smtClean="0"/>
              <a:t>workstations.getUpperBound</a:t>
            </a:r>
            <a:r>
              <a:rPr lang="en-CA" dirty="0" smtClean="0"/>
              <a:t>(0); $x++)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/>
              <a:t>	</a:t>
            </a:r>
            <a:r>
              <a:rPr lang="en-CA" dirty="0" smtClean="0"/>
              <a:t>{</a:t>
            </a:r>
            <a:br>
              <a:rPr lang="en-CA" dirty="0" smtClean="0"/>
            </a:br>
            <a:r>
              <a:rPr lang="en-CA" dirty="0" smtClean="0"/>
              <a:t>		write-host $workstations[$x]</a:t>
            </a:r>
            <a:br>
              <a:rPr lang="en-CA" dirty="0" smtClean="0"/>
            </a:br>
            <a:r>
              <a:rPr lang="en-CA" dirty="0" smtClean="0"/>
              <a:t>	}</a:t>
            </a:r>
            <a:endParaRPr lang="en-CA" dirty="0"/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 smtClean="0"/>
              <a:t>	#you can also use the count property of the array to set the boundary for looping as follows</a:t>
            </a:r>
          </a:p>
          <a:p>
            <a:pPr marL="548640" lvl="2" indent="0">
              <a:buNone/>
            </a:pPr>
            <a:r>
              <a:rPr lang="en-CA" sz="1800" dirty="0" smtClean="0"/>
              <a:t>	 </a:t>
            </a:r>
            <a:r>
              <a:rPr lang="en-CA" sz="1800" dirty="0"/>
              <a:t>for($x = 0; $x -</a:t>
            </a:r>
            <a:r>
              <a:rPr lang="en-CA" sz="1800" dirty="0" err="1" smtClean="0"/>
              <a:t>lt</a:t>
            </a:r>
            <a:r>
              <a:rPr lang="en-CA" sz="1800" dirty="0" smtClean="0"/>
              <a:t> </a:t>
            </a:r>
            <a:r>
              <a:rPr lang="en-CA" sz="1800" b="1" dirty="0"/>
              <a:t>$</a:t>
            </a:r>
            <a:r>
              <a:rPr lang="en-CA" sz="1800" b="1" dirty="0" err="1" smtClean="0"/>
              <a:t>workstations.count</a:t>
            </a:r>
            <a:r>
              <a:rPr lang="en-CA" sz="1800" dirty="0" smtClean="0"/>
              <a:t>; </a:t>
            </a:r>
            <a:r>
              <a:rPr lang="en-CA" sz="1800" dirty="0"/>
              <a:t>$x++)</a:t>
            </a:r>
          </a:p>
          <a:p>
            <a:pPr marL="548640" lvl="2" indent="0">
              <a:buNone/>
            </a:pPr>
            <a:r>
              <a:rPr lang="en-CA" sz="1800" dirty="0" smtClean="0"/>
              <a:t>	{</a:t>
            </a:r>
            <a:endParaRPr lang="en-CA" sz="1800" dirty="0"/>
          </a:p>
          <a:p>
            <a:pPr marL="548640" lvl="2" indent="0">
              <a:buNone/>
            </a:pPr>
            <a:r>
              <a:rPr lang="en-CA" sz="1800" dirty="0" smtClean="0"/>
              <a:t>		write-host </a:t>
            </a:r>
            <a:r>
              <a:rPr lang="en-CA" sz="1800" dirty="0"/>
              <a:t>$workstations[$x]</a:t>
            </a:r>
          </a:p>
          <a:p>
            <a:pPr marL="548640" lvl="2" indent="0">
              <a:buNone/>
            </a:pPr>
            <a:r>
              <a:rPr lang="en-CA" sz="1800" dirty="0" smtClean="0"/>
              <a:t>	} </a:t>
            </a:r>
            <a:endParaRPr lang="en-CA" sz="1800" dirty="0"/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endParaRPr lang="en-CA" dirty="0"/>
          </a:p>
          <a:p>
            <a:endParaRPr lang="en-CA" sz="1800" dirty="0"/>
          </a:p>
          <a:p>
            <a:pPr marL="0" indent="0">
              <a:buNone/>
            </a:pPr>
            <a:r>
              <a:rPr lang="en-CA" sz="1800" dirty="0"/>
              <a:t> </a:t>
            </a:r>
            <a:endParaRPr lang="en-CA" sz="1800" dirty="0" smtClean="0"/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782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84518"/>
            <a:ext cx="10058400" cy="1248497"/>
          </a:xfrm>
        </p:spPr>
        <p:txBody>
          <a:bodyPr/>
          <a:lstStyle/>
          <a:p>
            <a:r>
              <a:rPr lang="en-CA" dirty="0" smtClean="0"/>
              <a:t>Your turn!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3015"/>
            <a:ext cx="10058400" cy="105852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Recall that you can also iterate via a while loop. Try looping through the workstations array using this iteration structure!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/>
              <a:t>Create a script that will create two types of number </a:t>
            </a:r>
            <a:r>
              <a:rPr lang="en-CA" dirty="0" smtClean="0"/>
              <a:t>charts. 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94" y="2681512"/>
            <a:ext cx="5946102" cy="41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86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405</TotalTime>
  <Words>298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Rockwell</vt:lpstr>
      <vt:lpstr>Rockwell Condensed</vt:lpstr>
      <vt:lpstr>Wingdings</vt:lpstr>
      <vt:lpstr>Wood Type</vt:lpstr>
      <vt:lpstr>Arrays</vt:lpstr>
      <vt:lpstr>Agenda</vt:lpstr>
      <vt:lpstr>What is an array</vt:lpstr>
      <vt:lpstr>Creating/declaring an arraY</vt:lpstr>
      <vt:lpstr>Creating/declaring an array cont.</vt:lpstr>
      <vt:lpstr>Accessing individual elements</vt:lpstr>
      <vt:lpstr>Using iteration structures to loop through array elements</vt:lpstr>
      <vt:lpstr>Your turn!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62</cp:revision>
  <dcterms:created xsi:type="dcterms:W3CDTF">2015-09-03T14:08:20Z</dcterms:created>
  <dcterms:modified xsi:type="dcterms:W3CDTF">2016-10-19T15:03:21Z</dcterms:modified>
</cp:coreProperties>
</file>