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2015-10-01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Decision Structures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Finish lecture on variables and parameterization</a:t>
            </a:r>
          </a:p>
          <a:p>
            <a:pPr marL="0" indent="0">
              <a:buNone/>
            </a:pPr>
            <a:endParaRPr lang="en-CA" sz="3000" dirty="0" smtClean="0"/>
          </a:p>
          <a:p>
            <a:r>
              <a:rPr lang="en-CA" sz="3000" dirty="0" smtClean="0"/>
              <a:t>Learn about conditional statements</a:t>
            </a:r>
            <a:br>
              <a:rPr lang="en-CA" sz="3000" dirty="0" smtClean="0"/>
            </a:br>
            <a:endParaRPr lang="en-CA" sz="3000" dirty="0" smtClean="0"/>
          </a:p>
          <a:p>
            <a:r>
              <a:rPr lang="en-CA" sz="3000" dirty="0" smtClean="0"/>
              <a:t>Complete Practice Exercise</a:t>
            </a:r>
            <a:br>
              <a:rPr lang="en-CA" sz="3000" dirty="0" smtClean="0"/>
            </a:br>
            <a:endParaRPr lang="en-CA" sz="3000" dirty="0" smtClean="0"/>
          </a:p>
          <a:p>
            <a:endParaRPr lang="en-CA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21" y="3116877"/>
            <a:ext cx="2961122" cy="28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“Other”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You can store what comes back from a cmdlet in a variable</a:t>
            </a:r>
          </a:p>
          <a:p>
            <a:endParaRPr lang="en-CA" sz="2400" dirty="0"/>
          </a:p>
          <a:p>
            <a:r>
              <a:rPr lang="en-CA" sz="2400" dirty="0"/>
              <a:t>Let’s do this:</a:t>
            </a:r>
          </a:p>
          <a:p>
            <a:pPr marL="0" indent="0">
              <a:buNone/>
            </a:pPr>
            <a:r>
              <a:rPr lang="en-CA" sz="2400" dirty="0"/>
              <a:t> 	</a:t>
            </a:r>
            <a:r>
              <a:rPr lang="en-CA" sz="2400" b="1" dirty="0"/>
              <a:t>$device = get-</a:t>
            </a:r>
            <a:r>
              <a:rPr lang="en-CA" sz="2400" b="1" dirty="0" err="1"/>
              <a:t>WmiObject</a:t>
            </a:r>
            <a:r>
              <a:rPr lang="en-CA" sz="2400" b="1" dirty="0"/>
              <a:t> -Class Win32_LogicalDisk | 	select </a:t>
            </a:r>
            <a:r>
              <a:rPr lang="en-CA" sz="2400" b="1" dirty="0" err="1"/>
              <a:t>deviceID</a:t>
            </a:r>
            <a:r>
              <a:rPr lang="en-CA" sz="2400" b="1" dirty="0"/>
              <a:t>, </a:t>
            </a:r>
            <a:r>
              <a:rPr lang="en-CA" sz="2400" b="1" dirty="0" err="1"/>
              <a:t>freeSpace</a:t>
            </a:r>
            <a:r>
              <a:rPr lang="en-CA" sz="2400" b="1" dirty="0"/>
              <a:t>, size, availability | </a:t>
            </a:r>
          </a:p>
          <a:p>
            <a:pPr marL="0" indent="0">
              <a:buNone/>
            </a:pPr>
            <a:r>
              <a:rPr lang="en-CA" sz="2400" b="1" dirty="0"/>
              <a:t>	? </a:t>
            </a:r>
            <a:r>
              <a:rPr lang="en-CA" sz="2400" b="1" dirty="0" err="1"/>
              <a:t>deviceID</a:t>
            </a:r>
            <a:r>
              <a:rPr lang="en-CA" sz="2400" b="1" dirty="0"/>
              <a:t> -EQ "C:" </a:t>
            </a:r>
          </a:p>
          <a:p>
            <a:pPr marL="0" indent="0">
              <a:buNone/>
            </a:pPr>
            <a:endParaRPr lang="en-CA" sz="2400" b="1" dirty="0"/>
          </a:p>
          <a:p>
            <a:r>
              <a:rPr lang="en-CA" sz="2400" dirty="0"/>
              <a:t>Now see what data type $device is …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2418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dot notation with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000" dirty="0"/>
              <a:t>We can refer to an object’s properties and methods via dot notation:</a:t>
            </a:r>
          </a:p>
          <a:p>
            <a:endParaRPr lang="en-CA" sz="3000" dirty="0"/>
          </a:p>
          <a:p>
            <a:pPr marL="0" indent="0">
              <a:buNone/>
            </a:pPr>
            <a:r>
              <a:rPr lang="en-CA" sz="3000" dirty="0"/>
              <a:t>	</a:t>
            </a:r>
            <a:r>
              <a:rPr lang="en-CA" sz="3000" i="1" dirty="0"/>
              <a:t>#assignment statements to access values</a:t>
            </a:r>
          </a:p>
          <a:p>
            <a:pPr marL="400050" lvl="1" indent="0">
              <a:buNone/>
            </a:pPr>
            <a:r>
              <a:rPr lang="en-CA" sz="3000" dirty="0"/>
              <a:t>	$</a:t>
            </a:r>
            <a:r>
              <a:rPr lang="en-CA" sz="3000" dirty="0" err="1"/>
              <a:t>amountFree</a:t>
            </a:r>
            <a:r>
              <a:rPr lang="en-CA" sz="3000" dirty="0"/>
              <a:t> = $</a:t>
            </a:r>
            <a:r>
              <a:rPr lang="en-CA" sz="3000" dirty="0" err="1"/>
              <a:t>device.freeSpace</a:t>
            </a:r>
            <a:endParaRPr lang="en-CA" sz="3000" dirty="0"/>
          </a:p>
          <a:p>
            <a:pPr marL="400050" lvl="1" indent="0">
              <a:buNone/>
            </a:pPr>
            <a:r>
              <a:rPr lang="en-CA" sz="3000" dirty="0"/>
              <a:t>	$capacity = $</a:t>
            </a:r>
            <a:r>
              <a:rPr lang="en-CA" sz="3000" dirty="0" err="1"/>
              <a:t>device.size</a:t>
            </a:r>
            <a:endParaRPr lang="en-CA" sz="3000" dirty="0"/>
          </a:p>
          <a:p>
            <a:pPr marL="400050" lvl="1" indent="0">
              <a:buNone/>
            </a:pPr>
            <a:endParaRPr lang="en-CA" sz="3000" dirty="0"/>
          </a:p>
          <a:p>
            <a:pPr marL="400050" lvl="1" indent="0">
              <a:buNone/>
            </a:pPr>
            <a:r>
              <a:rPr lang="en-CA" sz="3000" dirty="0"/>
              <a:t>	</a:t>
            </a:r>
            <a:r>
              <a:rPr lang="en-CA" sz="3000" i="1" dirty="0"/>
              <a:t>#calculate percent </a:t>
            </a:r>
            <a:r>
              <a:rPr lang="en-CA" sz="3000" i="1" dirty="0" smtClean="0"/>
              <a:t>of capacity</a:t>
            </a:r>
            <a:endParaRPr lang="en-CA" sz="3000" i="1" dirty="0"/>
          </a:p>
          <a:p>
            <a:pPr marL="400050" lvl="1" indent="0">
              <a:buNone/>
            </a:pPr>
            <a:r>
              <a:rPr lang="en-CA" sz="3000" dirty="0"/>
              <a:t>	$</a:t>
            </a:r>
            <a:r>
              <a:rPr lang="en-CA" sz="3000" dirty="0" err="1"/>
              <a:t>percOfCap</a:t>
            </a:r>
            <a:r>
              <a:rPr lang="en-CA" sz="3000" dirty="0"/>
              <a:t> = ($</a:t>
            </a:r>
            <a:r>
              <a:rPr lang="en-CA" sz="3000" dirty="0" err="1"/>
              <a:t>amountFree</a:t>
            </a:r>
            <a:r>
              <a:rPr lang="en-CA" sz="3000" dirty="0"/>
              <a:t> /$capacity) * 100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6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Evaluating Conditions: One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394271" cy="4050792"/>
          </a:xfrm>
        </p:spPr>
        <p:txBody>
          <a:bodyPr>
            <a:normAutofit/>
          </a:bodyPr>
          <a:lstStyle/>
          <a:p>
            <a:r>
              <a:rPr lang="en-CA" sz="2800" dirty="0"/>
              <a:t>If logic when you only have one outcome on one evaluation:</a:t>
            </a:r>
            <a:br>
              <a:rPr lang="en-CA" sz="2800" dirty="0"/>
            </a:br>
            <a:endParaRPr lang="en-CA" sz="2800" dirty="0"/>
          </a:p>
          <a:p>
            <a:pPr marL="0" indent="0">
              <a:buNone/>
            </a:pPr>
            <a:r>
              <a:rPr lang="en-CA" sz="2800" dirty="0"/>
              <a:t>	</a:t>
            </a:r>
            <a:r>
              <a:rPr lang="en-CA" sz="2800" i="1" dirty="0"/>
              <a:t>#example </a:t>
            </a:r>
            <a:r>
              <a:rPr lang="en-CA" sz="2800" i="1" dirty="0" smtClean="0"/>
              <a:t>1: output to user when disk space is getting low</a:t>
            </a:r>
            <a:r>
              <a:rPr lang="en-CA" sz="2800" i="1" dirty="0"/>
              <a:t/>
            </a:r>
            <a:br>
              <a:rPr lang="en-CA" sz="2800" i="1" dirty="0"/>
            </a:br>
            <a:r>
              <a:rPr lang="en-CA" sz="2800" dirty="0"/>
              <a:t>	if($</a:t>
            </a:r>
            <a:r>
              <a:rPr lang="en-CA" sz="2800" dirty="0" err="1"/>
              <a:t>percOfCap</a:t>
            </a:r>
            <a:r>
              <a:rPr lang="en-CA" sz="2800" dirty="0"/>
              <a:t> –le 20)</a:t>
            </a:r>
          </a:p>
          <a:p>
            <a:pPr marL="0" indent="0">
              <a:buNone/>
            </a:pPr>
            <a:r>
              <a:rPr lang="en-CA" sz="2800" dirty="0"/>
              <a:t>	{</a:t>
            </a:r>
          </a:p>
          <a:p>
            <a:pPr marL="0" indent="0">
              <a:buNone/>
            </a:pPr>
            <a:r>
              <a:rPr lang="en-CA" sz="2800" dirty="0"/>
              <a:t>		write-host “Warning: disk space is getting low”</a:t>
            </a:r>
          </a:p>
          <a:p>
            <a:pPr marL="0" indent="0">
              <a:buNone/>
            </a:pPr>
            <a:r>
              <a:rPr lang="en-CA" sz="2800" dirty="0"/>
              <a:t>	}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2498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2160"/>
            <a:ext cx="10366976" cy="1609344"/>
          </a:xfrm>
        </p:spPr>
        <p:txBody>
          <a:bodyPr/>
          <a:lstStyle/>
          <a:p>
            <a:r>
              <a:rPr lang="en-CA" dirty="0"/>
              <a:t>Evaluating Conditions: Either/Or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01504"/>
            <a:ext cx="10366976" cy="4926842"/>
          </a:xfrm>
        </p:spPr>
        <p:txBody>
          <a:bodyPr>
            <a:noAutofit/>
          </a:bodyPr>
          <a:lstStyle/>
          <a:p>
            <a:r>
              <a:rPr lang="en-CA" sz="2400" dirty="0"/>
              <a:t>If/else logic provides 2 branches – one for a true condition and one for the false outcome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i="1" dirty="0"/>
              <a:t>#example </a:t>
            </a:r>
            <a:r>
              <a:rPr lang="en-CA" sz="2400" i="1" dirty="0" smtClean="0"/>
              <a:t>2: either warn for low disk space or confirm sufficiency</a:t>
            </a:r>
            <a:r>
              <a:rPr lang="en-CA" sz="2400" i="1" dirty="0"/>
              <a:t/>
            </a:r>
            <a:br>
              <a:rPr lang="en-CA" sz="2400" i="1" dirty="0"/>
            </a:br>
            <a:r>
              <a:rPr lang="en-CA" sz="2400" dirty="0"/>
              <a:t>	if($</a:t>
            </a:r>
            <a:r>
              <a:rPr lang="en-CA" sz="2400" dirty="0" err="1"/>
              <a:t>percOfCap</a:t>
            </a:r>
            <a:r>
              <a:rPr lang="en-CA" sz="2400" dirty="0"/>
              <a:t> –le 20)</a:t>
            </a:r>
          </a:p>
          <a:p>
            <a:pPr marL="0" indent="0">
              <a:buNone/>
            </a:pPr>
            <a:r>
              <a:rPr lang="en-CA" sz="2400" dirty="0"/>
              <a:t>	{</a:t>
            </a:r>
          </a:p>
          <a:p>
            <a:pPr marL="0" indent="0">
              <a:buNone/>
            </a:pPr>
            <a:r>
              <a:rPr lang="en-CA" sz="2400" dirty="0"/>
              <a:t>		write-host “Warning: disk space is getting low”</a:t>
            </a:r>
          </a:p>
          <a:p>
            <a:pPr marL="0" indent="0">
              <a:buNone/>
            </a:pPr>
            <a:r>
              <a:rPr lang="en-CA" sz="2400" dirty="0"/>
              <a:t>	}</a:t>
            </a:r>
          </a:p>
          <a:p>
            <a:pPr marL="0" indent="0">
              <a:buNone/>
            </a:pPr>
            <a:r>
              <a:rPr lang="en-CA" sz="2400" dirty="0"/>
              <a:t>	else</a:t>
            </a:r>
          </a:p>
          <a:p>
            <a:pPr marL="0" indent="0">
              <a:buNone/>
            </a:pPr>
            <a:r>
              <a:rPr lang="en-CA" sz="2400" dirty="0"/>
              <a:t>	{</a:t>
            </a:r>
          </a:p>
          <a:p>
            <a:pPr marL="0" indent="0">
              <a:buNone/>
            </a:pPr>
            <a:r>
              <a:rPr lang="en-CA" sz="2400" dirty="0"/>
              <a:t>		write-host “Disk space is sufficient”</a:t>
            </a:r>
          </a:p>
          <a:p>
            <a:pPr marL="0" indent="0">
              <a:buNone/>
            </a:pPr>
            <a:r>
              <a:rPr lang="en-CA" sz="2400" dirty="0"/>
              <a:t>	}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973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72" y="211676"/>
            <a:ext cx="11122152" cy="1043918"/>
          </a:xfrm>
        </p:spPr>
        <p:txBody>
          <a:bodyPr/>
          <a:lstStyle/>
          <a:p>
            <a:r>
              <a:rPr lang="en-CA" dirty="0"/>
              <a:t>Evaluating Conditions: Multiple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72" y="1255594"/>
            <a:ext cx="10058400" cy="5500048"/>
          </a:xfrm>
        </p:spPr>
        <p:txBody>
          <a:bodyPr>
            <a:noAutofit/>
          </a:bodyPr>
          <a:lstStyle/>
          <a:p>
            <a:pPr marL="251460" indent="0">
              <a:buNone/>
            </a:pPr>
            <a:r>
              <a:rPr lang="en-CA" dirty="0"/>
              <a:t>if($</a:t>
            </a:r>
            <a:r>
              <a:rPr lang="en-CA" dirty="0" err="1"/>
              <a:t>percOfCap</a:t>
            </a:r>
            <a:r>
              <a:rPr lang="en-CA" dirty="0"/>
              <a:t> -</a:t>
            </a:r>
            <a:r>
              <a:rPr lang="en-CA" dirty="0" err="1"/>
              <a:t>ge</a:t>
            </a:r>
            <a:r>
              <a:rPr lang="en-CA" dirty="0"/>
              <a:t> 80)</a:t>
            </a:r>
          </a:p>
          <a:p>
            <a:pPr marL="251460" indent="0">
              <a:buNone/>
            </a:pPr>
            <a:r>
              <a:rPr lang="en-CA" dirty="0" smtClean="0"/>
              <a:t>{</a:t>
            </a:r>
            <a:br>
              <a:rPr lang="en-CA" dirty="0" smtClean="0"/>
            </a:br>
            <a:r>
              <a:rPr lang="en-CA" dirty="0" smtClean="0"/>
              <a:t>    </a:t>
            </a:r>
            <a:r>
              <a:rPr lang="en-CA" dirty="0"/>
              <a:t>write-host "Lots of space </a:t>
            </a:r>
            <a:r>
              <a:rPr lang="en-CA" dirty="0" smtClean="0"/>
              <a:t>left“</a:t>
            </a:r>
            <a:br>
              <a:rPr lang="en-CA" dirty="0" smtClean="0"/>
            </a:br>
            <a:r>
              <a:rPr lang="en-CA" dirty="0" smtClean="0"/>
              <a:t>}</a:t>
            </a:r>
            <a:endParaRPr lang="en-CA" dirty="0"/>
          </a:p>
          <a:p>
            <a:pPr marL="251460" indent="0">
              <a:buNone/>
            </a:pPr>
            <a:r>
              <a:rPr lang="en-CA" dirty="0" err="1"/>
              <a:t>elseif</a:t>
            </a:r>
            <a:r>
              <a:rPr lang="en-CA" dirty="0"/>
              <a:t>($</a:t>
            </a:r>
            <a:r>
              <a:rPr lang="en-CA" dirty="0" err="1"/>
              <a:t>percOfCap</a:t>
            </a:r>
            <a:r>
              <a:rPr lang="en-CA" dirty="0"/>
              <a:t> -</a:t>
            </a:r>
            <a:r>
              <a:rPr lang="en-CA" dirty="0" err="1"/>
              <a:t>ge</a:t>
            </a:r>
            <a:r>
              <a:rPr lang="en-CA" dirty="0"/>
              <a:t> 50)</a:t>
            </a:r>
          </a:p>
          <a:p>
            <a:pPr marL="251460" indent="0">
              <a:buNone/>
            </a:pPr>
            <a:r>
              <a:rPr lang="en-CA" dirty="0" smtClean="0"/>
              <a:t>{</a:t>
            </a:r>
            <a:br>
              <a:rPr lang="en-CA" dirty="0" smtClean="0"/>
            </a:br>
            <a:r>
              <a:rPr lang="en-CA" dirty="0" smtClean="0"/>
              <a:t>    </a:t>
            </a:r>
            <a:r>
              <a:rPr lang="en-CA" dirty="0"/>
              <a:t>write-host "Over half the disk </a:t>
            </a:r>
            <a:r>
              <a:rPr lang="en-CA" dirty="0" smtClean="0"/>
              <a:t>remaining“</a:t>
            </a:r>
            <a:br>
              <a:rPr lang="en-CA" dirty="0" smtClean="0"/>
            </a:br>
            <a:r>
              <a:rPr lang="en-CA" dirty="0" smtClean="0"/>
              <a:t>}</a:t>
            </a:r>
            <a:endParaRPr lang="en-CA" dirty="0"/>
          </a:p>
          <a:p>
            <a:pPr marL="251460" indent="0">
              <a:buNone/>
            </a:pPr>
            <a:r>
              <a:rPr lang="en-CA" dirty="0" err="1"/>
              <a:t>elseif</a:t>
            </a:r>
            <a:r>
              <a:rPr lang="en-CA" dirty="0"/>
              <a:t>($</a:t>
            </a:r>
            <a:r>
              <a:rPr lang="en-CA" dirty="0" err="1"/>
              <a:t>percOfCap</a:t>
            </a:r>
            <a:r>
              <a:rPr lang="en-CA" dirty="0"/>
              <a:t> -</a:t>
            </a:r>
            <a:r>
              <a:rPr lang="en-CA" dirty="0" err="1"/>
              <a:t>ge</a:t>
            </a:r>
            <a:r>
              <a:rPr lang="en-CA" dirty="0"/>
              <a:t> 20)</a:t>
            </a:r>
          </a:p>
          <a:p>
            <a:pPr marL="251460" indent="0">
              <a:buNone/>
            </a:pPr>
            <a:r>
              <a:rPr lang="en-CA" dirty="0" smtClean="0"/>
              <a:t>{</a:t>
            </a:r>
            <a:br>
              <a:rPr lang="en-CA" dirty="0" smtClean="0"/>
            </a:br>
            <a:r>
              <a:rPr lang="en-CA" dirty="0" smtClean="0"/>
              <a:t>    </a:t>
            </a:r>
            <a:r>
              <a:rPr lang="en-CA" dirty="0"/>
              <a:t>write-host "Getting low on disk </a:t>
            </a:r>
            <a:r>
              <a:rPr lang="en-CA" dirty="0" smtClean="0"/>
              <a:t>space“</a:t>
            </a:r>
            <a:br>
              <a:rPr lang="en-CA" dirty="0" smtClean="0"/>
            </a:br>
            <a:r>
              <a:rPr lang="en-CA" dirty="0" smtClean="0"/>
              <a:t>}</a:t>
            </a:r>
            <a:endParaRPr lang="en-CA" dirty="0"/>
          </a:p>
          <a:p>
            <a:pPr marL="251460" indent="0">
              <a:buNone/>
            </a:pPr>
            <a:r>
              <a:rPr lang="en-CA" dirty="0"/>
              <a:t>else</a:t>
            </a:r>
          </a:p>
          <a:p>
            <a:pPr marL="251460" indent="0">
              <a:buNone/>
            </a:pPr>
            <a:r>
              <a:rPr lang="en-CA" dirty="0" smtClean="0"/>
              <a:t>{</a:t>
            </a:r>
            <a:br>
              <a:rPr lang="en-CA" dirty="0" smtClean="0"/>
            </a:br>
            <a:r>
              <a:rPr lang="en-CA" dirty="0" smtClean="0"/>
              <a:t>    </a:t>
            </a:r>
            <a:r>
              <a:rPr lang="en-CA" dirty="0"/>
              <a:t>write-host "Time to clean up your hard drive</a:t>
            </a:r>
            <a:r>
              <a:rPr lang="en-CA" dirty="0" smtClean="0"/>
              <a:t>!“</a:t>
            </a:r>
            <a:br>
              <a:rPr lang="en-CA" dirty="0" smtClean="0"/>
            </a:br>
            <a:r>
              <a:rPr lang="en-CA" dirty="0" smtClean="0"/>
              <a:t>} 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401555" y="2374402"/>
            <a:ext cx="2663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/>
              <a:t>Use if …</a:t>
            </a:r>
            <a:r>
              <a:rPr lang="en-CA" sz="2000" i="1" dirty="0" err="1"/>
              <a:t>elseif</a:t>
            </a:r>
            <a:r>
              <a:rPr lang="en-CA" sz="2000" i="1" dirty="0"/>
              <a:t> logic when your have multiple tests </a:t>
            </a:r>
            <a:r>
              <a:rPr lang="en-CA" sz="2000" b="1" i="1" dirty="0"/>
              <a:t>on the same variable</a:t>
            </a:r>
          </a:p>
          <a:p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548" y="2299512"/>
            <a:ext cx="1443369" cy="16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8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Your Turn!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Try the conditional logic practice assignment in the Week 4 folder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29" y="2770338"/>
            <a:ext cx="5346032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748</TotalTime>
  <Words>136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Rockwell</vt:lpstr>
      <vt:lpstr>Rockwell Condensed</vt:lpstr>
      <vt:lpstr>Wingdings</vt:lpstr>
      <vt:lpstr>Wood Type</vt:lpstr>
      <vt:lpstr>Decision Structures</vt:lpstr>
      <vt:lpstr>Today’s agenda</vt:lpstr>
      <vt:lpstr>Working With “Other” Data Types</vt:lpstr>
      <vt:lpstr>Using dot notation with variables</vt:lpstr>
      <vt:lpstr>Evaluating Conditions: One Outcome</vt:lpstr>
      <vt:lpstr>Evaluating Conditions: Either/Or Logic</vt:lpstr>
      <vt:lpstr>Evaluating Conditions: Multiple Outcomes</vt:lpstr>
      <vt:lpstr>Your Turn!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59</cp:revision>
  <dcterms:created xsi:type="dcterms:W3CDTF">2015-09-03T14:08:20Z</dcterms:created>
  <dcterms:modified xsi:type="dcterms:W3CDTF">2015-10-02T01:38:57Z</dcterms:modified>
</cp:coreProperties>
</file>