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2"/>
  </p:sldMasterIdLst>
  <p:notesMasterIdLst>
    <p:notesMasterId r:id="rId24"/>
  </p:notesMasterIdLst>
  <p:sldIdLst>
    <p:sldId id="256" r:id="rId3"/>
    <p:sldId id="279" r:id="rId4"/>
    <p:sldId id="257" r:id="rId5"/>
    <p:sldId id="281" r:id="rId6"/>
    <p:sldId id="280" r:id="rId7"/>
    <p:sldId id="270" r:id="rId8"/>
    <p:sldId id="271" r:id="rId9"/>
    <p:sldId id="272" r:id="rId10"/>
    <p:sldId id="269" r:id="rId11"/>
    <p:sldId id="274" r:id="rId12"/>
    <p:sldId id="276" r:id="rId13"/>
    <p:sldId id="277" r:id="rId14"/>
    <p:sldId id="282" r:id="rId15"/>
    <p:sldId id="283" r:id="rId16"/>
    <p:sldId id="284" r:id="rId17"/>
    <p:sldId id="278" r:id="rId18"/>
    <p:sldId id="287" r:id="rId19"/>
    <p:sldId id="288" r:id="rId20"/>
    <p:sldId id="292" r:id="rId21"/>
    <p:sldId id="289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88" autoAdjust="0"/>
  </p:normalViewPr>
  <p:slideViewPr>
    <p:cSldViewPr>
      <p:cViewPr varScale="1">
        <p:scale>
          <a:sx n="96" d="100"/>
          <a:sy n="96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10" d="100"/>
          <a:sy n="110" d="100"/>
        </p:scale>
        <p:origin x="-1668" y="28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1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80A-E073-4253-8B99-1FCD8AB1A3F5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 smtClean="0"/>
              <a:t>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/>
                </a:gs>
                <a:gs pos="65000">
                  <a:schemeClr val="tx1"/>
                </a:gs>
                <a:gs pos="32000">
                  <a:schemeClr val="tx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16" name="Picture 15" descr="PPP_SHIGH_TLE_Circuit_Wave2.png"/>
            <p:cNvPicPr>
              <a:picLocks noChangeAspect="1"/>
            </p:cNvPicPr>
            <p:nvPr userDrawn="1"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ectangle 1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>
                    <a:alpha val="50000"/>
                  </a:schemeClr>
                </a:gs>
                <a:gs pos="65000">
                  <a:schemeClr val="tx1">
                    <a:alpha val="50000"/>
                  </a:schemeClr>
                </a:gs>
                <a:gs pos="32000">
                  <a:schemeClr val="tx1">
                    <a:alpha val="5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18" name="Picture 17" descr="PPP_SHIGH_TLE_Circuit_Wave.png"/>
            <p:cNvPicPr>
              <a:picLocks noChangeAspect="1"/>
            </p:cNvPicPr>
            <p:nvPr userDrawn="1"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18" descr="PPP_SHIGH_TLE_Circuit_Wave.png"/>
            <p:cNvPicPr>
              <a:picLocks noChangeAspect="1"/>
            </p:cNvPicPr>
            <p:nvPr userDrawn="1"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40000"/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7267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CE1-E9FB-4AAA-A034-C784C3216B0D}" type="datetime1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1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688A-D791-4380-9449-AB0D01AEFB9B}" type="datetime1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6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4D3-88EA-4301-B0BA-003F20188F1A}" type="datetime1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1371600"/>
              <a:ext cx="9144000" cy="5486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20000"/>
                    <a:lumOff val="80000"/>
                    <a:alpha val="18000"/>
                  </a:schemeClr>
                </a:gs>
                <a:gs pos="0">
                  <a:schemeClr val="tx1"/>
                </a:gs>
                <a:gs pos="0">
                  <a:schemeClr val="tx1"/>
                </a:gs>
                <a:gs pos="0">
                  <a:schemeClr val="tx1"/>
                </a:gs>
                <a:gs pos="94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13" name="Picture 12" descr="PPP_SHIGH_TXT_Circuit_Wave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4306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BC218D-57A2-429F-8A39-0BA6C0782E09}" type="datetime1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Week 4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B73A-D4A8-4389-82DB-F5A933F54BFB}" type="datetime1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821-472C-49F6-9C4A-329C264D6592}" type="datetime1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2AB229-B3FF-4499-B9ED-DF666131E2FF}" type="datetime1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Week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0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C71B-C855-4833-A6D6-A1E3B0E7709E}" type="datetime1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D02-18E8-4653-BFB2-BDF6B60F307E}" type="datetime1">
              <a:rPr lang="en-US" smtClean="0"/>
              <a:t>10/2/2015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DA7-7541-4EAF-B61C-6A7AF70E1351}" type="datetime1">
              <a:rPr lang="en-US" smtClean="0"/>
              <a:t>10/2/2015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5A35-BF1F-4345-B456-4D29F128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57C02C-1AF7-478D-B5A2-D33AE2F8290C}" type="datetime1">
              <a:rPr lang="en-US" smtClean="0"/>
              <a:t>10/2/2015</a:t>
            </a:fld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4</a:t>
            </a:r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9565A35-BF1F-4345-B456-4D29F1280597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3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Parameterizing Scripts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609344"/>
          </a:xfrm>
        </p:spPr>
        <p:txBody>
          <a:bodyPr/>
          <a:lstStyle/>
          <a:p>
            <a:r>
              <a:rPr lang="en-CA" dirty="0" smtClean="0"/>
              <a:t>String Types: Single Character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Declaring a CHAR variable</a:t>
            </a:r>
          </a:p>
          <a:p>
            <a:pPr lvl="1"/>
            <a:r>
              <a:rPr lang="en-CA" sz="2400" dirty="0" smtClean="0"/>
              <a:t>Use Set-Variable OR the $</a:t>
            </a:r>
          </a:p>
          <a:p>
            <a:pPr lvl="1"/>
            <a:r>
              <a:rPr lang="en-CA" sz="2400" dirty="0" smtClean="0"/>
              <a:t>[char]$Gender = “M” (Strong Typing)</a:t>
            </a:r>
          </a:p>
          <a:p>
            <a:pPr lvl="1"/>
            <a:r>
              <a:rPr lang="en-CA" sz="2400" dirty="0" smtClean="0"/>
              <a:t>Write-Host $Gender</a:t>
            </a:r>
          </a:p>
          <a:p>
            <a:pPr lvl="1"/>
            <a:endParaRPr lang="en-CA" sz="2400" dirty="0"/>
          </a:p>
          <a:p>
            <a:r>
              <a:rPr lang="en-CA" sz="2400" dirty="0" smtClean="0"/>
              <a:t>To look at variable members (properties, methods) use</a:t>
            </a:r>
          </a:p>
          <a:p>
            <a:pPr lvl="1"/>
            <a:r>
              <a:rPr lang="en-CA" sz="2400" dirty="0" smtClean="0"/>
              <a:t>$Gender| Get-Member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602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47" y="0"/>
            <a:ext cx="7772400" cy="1609344"/>
          </a:xfrm>
        </p:spPr>
        <p:txBody>
          <a:bodyPr/>
          <a:lstStyle/>
          <a:p>
            <a:r>
              <a:rPr lang="en-CA" dirty="0" smtClean="0"/>
              <a:t>Date Time 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546" y="1600201"/>
            <a:ext cx="7931902" cy="452596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Declaring a DATETIME variable</a:t>
            </a:r>
          </a:p>
          <a:p>
            <a:pPr lvl="1"/>
            <a:r>
              <a:rPr lang="en-CA" sz="2400" dirty="0" smtClean="0"/>
              <a:t>Use Set-Variable OR the $</a:t>
            </a:r>
          </a:p>
          <a:p>
            <a:pPr lvl="1"/>
            <a:r>
              <a:rPr lang="en-CA" sz="2400" dirty="0" smtClean="0"/>
              <a:t>[</a:t>
            </a:r>
            <a:r>
              <a:rPr lang="en-CA" sz="2400" dirty="0" err="1" smtClean="0"/>
              <a:t>datetime</a:t>
            </a:r>
            <a:r>
              <a:rPr lang="en-CA" sz="2400" dirty="0" smtClean="0"/>
              <a:t>]$</a:t>
            </a:r>
            <a:r>
              <a:rPr lang="en-CA" sz="2400" dirty="0" err="1" smtClean="0"/>
              <a:t>RetirementDate</a:t>
            </a:r>
            <a:r>
              <a:rPr lang="en-CA" sz="2400" dirty="0" smtClean="0"/>
              <a:t>= “September 15, 2019”</a:t>
            </a:r>
          </a:p>
          <a:p>
            <a:pPr lvl="1"/>
            <a:r>
              <a:rPr lang="en-CA" sz="2400" dirty="0" smtClean="0"/>
              <a:t>Write-Host $</a:t>
            </a:r>
            <a:r>
              <a:rPr lang="en-CA" sz="2400" dirty="0" err="1" smtClean="0"/>
              <a:t>RetirementDate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400" dirty="0" smtClean="0"/>
              <a:t>To look at variable members (properties, methods) use</a:t>
            </a:r>
          </a:p>
          <a:p>
            <a:pPr lvl="1"/>
            <a:r>
              <a:rPr lang="en-CA" sz="2400" dirty="0" smtClean="0"/>
              <a:t>$</a:t>
            </a:r>
            <a:r>
              <a:rPr lang="en-CA" sz="2400" dirty="0" err="1" smtClean="0"/>
              <a:t>RetirementDate</a:t>
            </a:r>
            <a:r>
              <a:rPr lang="en-CA" sz="2400" dirty="0" smtClean="0"/>
              <a:t> | Get-Member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573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609344"/>
          </a:xfrm>
        </p:spPr>
        <p:txBody>
          <a:bodyPr/>
          <a:lstStyle/>
          <a:p>
            <a:r>
              <a:rPr lang="en-CA" dirty="0"/>
              <a:t>Date Time </a:t>
            </a:r>
            <a:r>
              <a:rPr lang="en-CA" dirty="0" smtClean="0"/>
              <a:t>Type – Explicitly Casting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5976"/>
            <a:ext cx="7772400" cy="4050792"/>
          </a:xfrm>
        </p:spPr>
        <p:txBody>
          <a:bodyPr>
            <a:normAutofit/>
          </a:bodyPr>
          <a:lstStyle/>
          <a:p>
            <a:r>
              <a:rPr lang="en-CA" sz="2400" dirty="0" smtClean="0"/>
              <a:t>Is there a difference?</a:t>
            </a:r>
          </a:p>
          <a:p>
            <a:pPr lvl="1"/>
            <a:r>
              <a:rPr lang="en-CA" sz="2400" dirty="0" smtClean="0"/>
              <a:t>$</a:t>
            </a:r>
            <a:r>
              <a:rPr lang="en-CA" sz="2400" dirty="0" err="1" smtClean="0"/>
              <a:t>StartDate</a:t>
            </a:r>
            <a:r>
              <a:rPr lang="en-CA" sz="2400" dirty="0" smtClean="0"/>
              <a:t> = “September 15, 2013”</a:t>
            </a:r>
          </a:p>
          <a:p>
            <a:pPr lvl="1"/>
            <a:r>
              <a:rPr lang="en-CA" sz="2400" dirty="0" smtClean="0"/>
              <a:t>[</a:t>
            </a:r>
            <a:r>
              <a:rPr lang="en-CA" sz="2400" dirty="0" err="1" smtClean="0"/>
              <a:t>datetime</a:t>
            </a:r>
            <a:r>
              <a:rPr lang="en-CA" sz="2400" dirty="0" smtClean="0"/>
              <a:t>]$</a:t>
            </a:r>
            <a:r>
              <a:rPr lang="en-CA" sz="2400" dirty="0" err="1" smtClean="0"/>
              <a:t>EndDate</a:t>
            </a:r>
            <a:r>
              <a:rPr lang="en-CA" sz="2400" dirty="0" smtClean="0"/>
              <a:t> </a:t>
            </a:r>
            <a:r>
              <a:rPr lang="en-CA" sz="2400" dirty="0"/>
              <a:t>= “September 15, </a:t>
            </a:r>
            <a:r>
              <a:rPr lang="en-CA" sz="2400" dirty="0" smtClean="0"/>
              <a:t>2014”</a:t>
            </a:r>
          </a:p>
          <a:p>
            <a:pPr lvl="1"/>
            <a:r>
              <a:rPr lang="en-CA" sz="2400" dirty="0" smtClean="0"/>
              <a:t>Do a Get-Member and what do you find?</a:t>
            </a:r>
          </a:p>
          <a:p>
            <a:pPr lvl="1"/>
            <a:endParaRPr lang="en-CA" sz="2400" dirty="0"/>
          </a:p>
          <a:p>
            <a:pPr lvl="1"/>
            <a:r>
              <a:rPr lang="en-CA" sz="2400" dirty="0" smtClean="0"/>
              <a:t>$</a:t>
            </a:r>
            <a:r>
              <a:rPr lang="en-CA" sz="2400" dirty="0" err="1" smtClean="0"/>
              <a:t>EndDate.AddDays</a:t>
            </a:r>
            <a:r>
              <a:rPr lang="en-CA" sz="2400" dirty="0" smtClean="0"/>
              <a:t>(45)</a:t>
            </a:r>
          </a:p>
          <a:p>
            <a:pPr lvl="1"/>
            <a:r>
              <a:rPr lang="en-CA" sz="2400" dirty="0"/>
              <a:t>$</a:t>
            </a:r>
            <a:r>
              <a:rPr lang="en-CA" sz="2400" dirty="0" err="1"/>
              <a:t>EndDate.AddDays</a:t>
            </a:r>
            <a:r>
              <a:rPr lang="en-CA" sz="2400" dirty="0" smtClean="0"/>
              <a:t>(-105</a:t>
            </a:r>
            <a:r>
              <a:rPr lang="en-CA" sz="2400" dirty="0"/>
              <a:t>)</a:t>
            </a:r>
          </a:p>
          <a:p>
            <a:pPr lvl="1"/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2285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55" y="100698"/>
            <a:ext cx="7772400" cy="784128"/>
          </a:xfrm>
        </p:spPr>
        <p:txBody>
          <a:bodyPr/>
          <a:lstStyle/>
          <a:p>
            <a:r>
              <a:rPr lang="en-CA" dirty="0" smtClean="0"/>
              <a:t>Loose Vs Strongly Typed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55" y="1200918"/>
            <a:ext cx="8229600" cy="5104233"/>
          </a:xfrm>
        </p:spPr>
        <p:txBody>
          <a:bodyPr>
            <a:normAutofit/>
          </a:bodyPr>
          <a:lstStyle/>
          <a:p>
            <a:r>
              <a:rPr lang="en-CA" sz="2200" dirty="0" smtClean="0"/>
              <a:t>These are loosely typed</a:t>
            </a:r>
            <a:br>
              <a:rPr lang="en-CA" sz="2200" dirty="0" smtClean="0"/>
            </a:br>
            <a:r>
              <a:rPr lang="en-CA" sz="2200" dirty="0" smtClean="0"/>
              <a:t>	$num1 = 10</a:t>
            </a:r>
            <a:br>
              <a:rPr lang="en-CA" sz="2200" dirty="0" smtClean="0"/>
            </a:br>
            <a:r>
              <a:rPr lang="en-CA" sz="2200" dirty="0" smtClean="0"/>
              <a:t>	$num2 = 5</a:t>
            </a:r>
          </a:p>
          <a:p>
            <a:r>
              <a:rPr lang="en-CA" sz="2200" dirty="0" smtClean="0"/>
              <a:t>Because they are numbers, the + sign means addition</a:t>
            </a:r>
          </a:p>
          <a:p>
            <a:endParaRPr lang="en-CA" sz="2200" dirty="0"/>
          </a:p>
          <a:p>
            <a:endParaRPr lang="en-CA" sz="2200" dirty="0" smtClean="0"/>
          </a:p>
          <a:p>
            <a:r>
              <a:rPr lang="en-CA" sz="2200" dirty="0" smtClean="0"/>
              <a:t>Watch what happens when we do this:</a:t>
            </a:r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/>
            </a:r>
            <a:br>
              <a:rPr lang="en-CA" sz="2200" dirty="0" smtClean="0"/>
            </a:br>
            <a:r>
              <a:rPr lang="en-CA" sz="2200" dirty="0" smtClean="0"/>
              <a:t>	</a:t>
            </a:r>
          </a:p>
          <a:p>
            <a:endParaRPr lang="en-CA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94179"/>
            <a:ext cx="5756335" cy="7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80112" y="4973396"/>
            <a:ext cx="3347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 smtClean="0">
                <a:solidFill>
                  <a:schemeClr val="bg1"/>
                </a:solidFill>
              </a:rPr>
              <a:t>The engine implicitly casts the variable to a new type to handle the decimal</a:t>
            </a:r>
            <a:endParaRPr lang="en-CA" sz="2000" i="1" dirty="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40677"/>
            <a:ext cx="5400600" cy="238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73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050"/>
            <a:ext cx="7772400" cy="1115569"/>
          </a:xfrm>
        </p:spPr>
        <p:txBody>
          <a:bodyPr/>
          <a:lstStyle/>
          <a:p>
            <a:r>
              <a:rPr lang="en-CA" dirty="0" smtClean="0"/>
              <a:t>Explicitly Casting a Number 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410" y="1318354"/>
            <a:ext cx="7566790" cy="2620887"/>
          </a:xfrm>
        </p:spPr>
        <p:txBody>
          <a:bodyPr>
            <a:normAutofit/>
          </a:bodyPr>
          <a:lstStyle/>
          <a:p>
            <a:r>
              <a:rPr lang="en-CA" sz="2400" dirty="0" smtClean="0"/>
              <a:t>If we were to explicitly cast a number to a specific type, it stays as that type until we change it.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Look what happens now:</a:t>
            </a:r>
            <a:endParaRPr lang="en-CA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89" y="3429000"/>
            <a:ext cx="590465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47447" y="4152270"/>
            <a:ext cx="1979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 smtClean="0">
                <a:solidFill>
                  <a:schemeClr val="bg1"/>
                </a:solidFill>
              </a:rPr>
              <a:t>The engine truncates the decimal so that the number remains an INT</a:t>
            </a:r>
            <a:endParaRPr lang="en-CA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5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1115569"/>
          </a:xfrm>
        </p:spPr>
        <p:txBody>
          <a:bodyPr/>
          <a:lstStyle/>
          <a:p>
            <a:r>
              <a:rPr lang="en-CA" dirty="0" smtClean="0"/>
              <a:t>Strings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36438"/>
            <a:ext cx="8640960" cy="5069159"/>
          </a:xfrm>
        </p:spPr>
        <p:txBody>
          <a:bodyPr>
            <a:normAutofit/>
          </a:bodyPr>
          <a:lstStyle/>
          <a:p>
            <a:r>
              <a:rPr lang="en-CA" sz="2400" dirty="0" smtClean="0"/>
              <a:t>When you declare a variable like this:</a:t>
            </a:r>
          </a:p>
          <a:p>
            <a:pPr marL="457200" lvl="1" indent="0">
              <a:buNone/>
            </a:pPr>
            <a:r>
              <a:rPr lang="en-CA" sz="2400" dirty="0" smtClean="0"/>
              <a:t>	$first = “Bob”</a:t>
            </a:r>
          </a:p>
          <a:p>
            <a:pPr marL="457200" lvl="1" indent="0">
              <a:buNone/>
            </a:pPr>
            <a:r>
              <a:rPr lang="en-CA" sz="2400" dirty="0" smtClean="0"/>
              <a:t>	$last = “Smith”</a:t>
            </a:r>
          </a:p>
          <a:p>
            <a:pPr lvl="1"/>
            <a:endParaRPr lang="en-CA" sz="2400" dirty="0"/>
          </a:p>
          <a:p>
            <a:pPr lvl="1"/>
            <a:r>
              <a:rPr lang="en-CA" sz="2400" dirty="0" smtClean="0"/>
              <a:t>The plus sign now is interpreted as concatenation:</a:t>
            </a:r>
          </a:p>
          <a:p>
            <a:pPr marL="457200" lvl="1" indent="0">
              <a:buNone/>
            </a:pPr>
            <a:r>
              <a:rPr lang="en-CA" sz="2400" dirty="0" smtClean="0"/>
              <a:t>	write-host $first + ‘ ‘ + $last</a:t>
            </a:r>
            <a:br>
              <a:rPr lang="en-CA" sz="2400" dirty="0" smtClean="0"/>
            </a:br>
            <a:endParaRPr lang="en-CA" sz="2400" dirty="0" smtClean="0"/>
          </a:p>
          <a:p>
            <a:pPr lvl="1"/>
            <a:r>
              <a:rPr lang="en-CA" sz="2400" dirty="0" smtClean="0"/>
              <a:t>But remember, you don’t have to concatenate if you surround variables in double quotes:</a:t>
            </a:r>
          </a:p>
          <a:p>
            <a:pPr marL="914400" lvl="2" indent="0">
              <a:buNone/>
            </a:pPr>
            <a:r>
              <a:rPr lang="en-CA" sz="2400" dirty="0"/>
              <a:t>write-host </a:t>
            </a:r>
            <a:r>
              <a:rPr lang="en-CA" sz="2400" dirty="0" smtClean="0"/>
              <a:t>“$</a:t>
            </a:r>
            <a:r>
              <a:rPr lang="en-CA" sz="2400" dirty="0"/>
              <a:t>first </a:t>
            </a:r>
            <a:r>
              <a:rPr lang="en-CA" sz="2400" dirty="0" smtClean="0"/>
              <a:t>$last”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6231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60" y="188641"/>
            <a:ext cx="7772400" cy="864096"/>
          </a:xfrm>
        </p:spPr>
        <p:txBody>
          <a:bodyPr/>
          <a:lstStyle/>
          <a:p>
            <a:r>
              <a:rPr lang="en-CA" dirty="0" smtClean="0"/>
              <a:t>Your Turn!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209"/>
            <a:ext cx="8686800" cy="3773015"/>
          </a:xfrm>
        </p:spPr>
        <p:txBody>
          <a:bodyPr>
            <a:noAutofit/>
          </a:bodyPr>
          <a:lstStyle/>
          <a:p>
            <a:r>
              <a:rPr lang="en-CA" sz="1700" dirty="0" smtClean="0"/>
              <a:t>Create a script that will handle the following data:</a:t>
            </a:r>
          </a:p>
          <a:p>
            <a:pPr lvl="1"/>
            <a:r>
              <a:rPr lang="en-CA" sz="1700" dirty="0" smtClean="0"/>
              <a:t>First Name</a:t>
            </a:r>
          </a:p>
          <a:p>
            <a:pPr lvl="1"/>
            <a:r>
              <a:rPr lang="en-CA" sz="1700" dirty="0" smtClean="0"/>
              <a:t>Middle Initial</a:t>
            </a:r>
          </a:p>
          <a:p>
            <a:pPr lvl="1"/>
            <a:r>
              <a:rPr lang="en-CA" sz="1700" dirty="0" smtClean="0"/>
              <a:t>Last Name</a:t>
            </a:r>
          </a:p>
          <a:p>
            <a:pPr lvl="1"/>
            <a:r>
              <a:rPr lang="en-CA" sz="1700" dirty="0" smtClean="0"/>
              <a:t>Phone#</a:t>
            </a:r>
          </a:p>
          <a:p>
            <a:pPr lvl="1"/>
            <a:r>
              <a:rPr lang="en-CA" sz="1700" dirty="0" smtClean="0"/>
              <a:t>Address</a:t>
            </a:r>
          </a:p>
          <a:p>
            <a:pPr lvl="1"/>
            <a:r>
              <a:rPr lang="en-CA" sz="1700" dirty="0" smtClean="0"/>
              <a:t>Age</a:t>
            </a:r>
          </a:p>
          <a:p>
            <a:pPr lvl="1"/>
            <a:r>
              <a:rPr lang="en-CA" sz="1700" dirty="0" smtClean="0"/>
              <a:t>Gender</a:t>
            </a:r>
          </a:p>
          <a:p>
            <a:pPr lvl="1"/>
            <a:r>
              <a:rPr lang="en-CA" sz="1700" dirty="0" smtClean="0"/>
              <a:t>Start Of Work Date</a:t>
            </a:r>
          </a:p>
          <a:p>
            <a:pPr lvl="1"/>
            <a:r>
              <a:rPr lang="en-CA" sz="1700" dirty="0" smtClean="0"/>
              <a:t>Currently Employed Status</a:t>
            </a:r>
          </a:p>
          <a:p>
            <a:pPr lvl="1"/>
            <a:r>
              <a:rPr lang="en-CA" sz="1700" dirty="0" smtClean="0"/>
              <a:t>Salary</a:t>
            </a:r>
          </a:p>
          <a:p>
            <a:pPr lvl="1"/>
            <a:endParaRPr lang="en-CA" sz="1700" dirty="0"/>
          </a:p>
          <a:p>
            <a:r>
              <a:rPr lang="en-CA" sz="1700" dirty="0" smtClean="0"/>
              <a:t>Output each variable value to the screen so that its format appears as follows:</a:t>
            </a:r>
          </a:p>
          <a:p>
            <a:endParaRPr lang="en-CA" sz="17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65" y="5445224"/>
            <a:ext cx="748883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4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04" y="203025"/>
            <a:ext cx="7772400" cy="928144"/>
          </a:xfrm>
        </p:spPr>
        <p:txBody>
          <a:bodyPr/>
          <a:lstStyle/>
          <a:p>
            <a:r>
              <a:rPr lang="en-CA" dirty="0" smtClean="0"/>
              <a:t>Using Variables Within </a:t>
            </a:r>
            <a:r>
              <a:rPr lang="en-CA" dirty="0" err="1" smtClean="0"/>
              <a:t>cmdlets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5257799"/>
          </a:xfrm>
        </p:spPr>
        <p:txBody>
          <a:bodyPr>
            <a:normAutofit/>
          </a:bodyPr>
          <a:lstStyle/>
          <a:p>
            <a:r>
              <a:rPr lang="en-CA" sz="2400" dirty="0"/>
              <a:t>Download </a:t>
            </a:r>
            <a:r>
              <a:rPr lang="en-CA" sz="2400" b="1" dirty="0" smtClean="0"/>
              <a:t>Get-DiskInventory.ps1</a:t>
            </a:r>
            <a:r>
              <a:rPr lang="en-CA" sz="2400" dirty="0" smtClean="0"/>
              <a:t> from and save it to c:\</a:t>
            </a:r>
            <a:endParaRPr lang="en-CA" sz="2400" dirty="0"/>
          </a:p>
          <a:p>
            <a:r>
              <a:rPr lang="en-CA" sz="2400" dirty="0" smtClean="0"/>
              <a:t>Declare these 2 variables:</a:t>
            </a:r>
          </a:p>
          <a:p>
            <a:pPr marL="457200" lvl="1" indent="0">
              <a:buNone/>
            </a:pPr>
            <a:r>
              <a:rPr lang="en-CA" sz="2400" dirty="0"/>
              <a:t>	</a:t>
            </a:r>
            <a:r>
              <a:rPr lang="en-CA" sz="2400" dirty="0" smtClean="0"/>
              <a:t>$</a:t>
            </a:r>
            <a:r>
              <a:rPr lang="en-CA" sz="2400" dirty="0" err="1" smtClean="0"/>
              <a:t>computerName</a:t>
            </a:r>
            <a:r>
              <a:rPr lang="en-CA" sz="2400" dirty="0" smtClean="0"/>
              <a:t> = “localhost”</a:t>
            </a:r>
          </a:p>
          <a:p>
            <a:pPr marL="457200" lvl="1" indent="0">
              <a:buNone/>
            </a:pPr>
            <a:r>
              <a:rPr lang="en-CA" sz="2400" dirty="0"/>
              <a:t>	</a:t>
            </a:r>
            <a:r>
              <a:rPr lang="en-CA" sz="2400" dirty="0" smtClean="0"/>
              <a:t>$</a:t>
            </a:r>
            <a:r>
              <a:rPr lang="en-CA" sz="2400" dirty="0" err="1" smtClean="0"/>
              <a:t>driveType</a:t>
            </a:r>
            <a:r>
              <a:rPr lang="en-CA" sz="2400" dirty="0" smtClean="0"/>
              <a:t> = 3</a:t>
            </a:r>
          </a:p>
          <a:p>
            <a:pPr marL="457200" lvl="1" indent="0">
              <a:buNone/>
            </a:pPr>
            <a:endParaRPr lang="en-CA" sz="2400" dirty="0"/>
          </a:p>
          <a:p>
            <a:pPr marL="514350" indent="-457200"/>
            <a:r>
              <a:rPr lang="en-CA" sz="2400" dirty="0" smtClean="0"/>
              <a:t>Now we can use them in an initial call to get-</a:t>
            </a:r>
            <a:r>
              <a:rPr lang="en-CA" sz="2400" dirty="0" err="1" smtClean="0"/>
              <a:t>wmiObject</a:t>
            </a:r>
            <a:endParaRPr lang="en-CA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4" y="4581128"/>
            <a:ext cx="86487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24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72400" cy="784128"/>
          </a:xfrm>
        </p:spPr>
        <p:txBody>
          <a:bodyPr>
            <a:normAutofit/>
          </a:bodyPr>
          <a:lstStyle/>
          <a:p>
            <a:r>
              <a:rPr lang="en-CA" dirty="0" smtClean="0"/>
              <a:t>Parameterizing Variables in a 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1"/>
            <a:ext cx="8352928" cy="5257799"/>
          </a:xfrm>
        </p:spPr>
        <p:txBody>
          <a:bodyPr>
            <a:normAutofit/>
          </a:bodyPr>
          <a:lstStyle/>
          <a:p>
            <a:r>
              <a:rPr lang="en-CA" sz="2200" dirty="0" smtClean="0"/>
              <a:t>If we take our variable list, comma separate them, and nest them in a </a:t>
            </a:r>
            <a:r>
              <a:rPr lang="en-CA" sz="2200" b="1" dirty="0" err="1" smtClean="0"/>
              <a:t>param</a:t>
            </a:r>
            <a:r>
              <a:rPr lang="en-CA" sz="2200" b="1" dirty="0" smtClean="0"/>
              <a:t> method, </a:t>
            </a:r>
            <a:r>
              <a:rPr lang="en-CA" sz="2200" dirty="0" smtClean="0"/>
              <a:t>we can now form parameters by which we can call our script. This example demonstrates optional parameters that are defaulted</a:t>
            </a:r>
          </a:p>
          <a:p>
            <a:pPr marL="0" indent="0">
              <a:buNone/>
            </a:pPr>
            <a:r>
              <a:rPr lang="en-CA" sz="2200" dirty="0" smtClean="0"/>
              <a:t>	</a:t>
            </a:r>
            <a:r>
              <a:rPr lang="en-CA" sz="2200" dirty="0" err="1" smtClean="0"/>
              <a:t>param</a:t>
            </a:r>
            <a:endParaRPr lang="en-CA" sz="2200" dirty="0" smtClean="0"/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(</a:t>
            </a:r>
          </a:p>
          <a:p>
            <a:pPr marL="0" indent="0">
              <a:buNone/>
            </a:pPr>
            <a:r>
              <a:rPr lang="en-CA" sz="2200" dirty="0" smtClean="0"/>
              <a:t>		$</a:t>
            </a:r>
            <a:r>
              <a:rPr lang="en-CA" sz="2200" dirty="0" err="1" smtClean="0"/>
              <a:t>computerName</a:t>
            </a:r>
            <a:r>
              <a:rPr lang="en-CA" sz="2200" dirty="0" smtClean="0"/>
              <a:t> = “localhost” ,</a:t>
            </a:r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	$</a:t>
            </a:r>
            <a:r>
              <a:rPr lang="en-CA" sz="2200" dirty="0" err="1" smtClean="0"/>
              <a:t>driveType</a:t>
            </a:r>
            <a:r>
              <a:rPr lang="en-CA" sz="2200" dirty="0" smtClean="0"/>
              <a:t> = 3</a:t>
            </a:r>
            <a:endParaRPr lang="en-CA" sz="2200" dirty="0"/>
          </a:p>
          <a:p>
            <a:pPr marL="0" indent="0">
              <a:buNone/>
            </a:pPr>
            <a:r>
              <a:rPr lang="en-CA" sz="2200" dirty="0" smtClean="0"/>
              <a:t>	)</a:t>
            </a:r>
          </a:p>
          <a:p>
            <a:pPr marL="0" indent="0">
              <a:buNone/>
            </a:pPr>
            <a:r>
              <a:rPr lang="en-CA" sz="2200" b="1" dirty="0"/>
              <a:t>	</a:t>
            </a:r>
            <a:r>
              <a:rPr lang="en-CA" sz="2200" b="1" dirty="0" smtClean="0"/>
              <a:t/>
            </a:r>
            <a:br>
              <a:rPr lang="en-CA" sz="2200" b="1" dirty="0" smtClean="0"/>
            </a:br>
            <a:r>
              <a:rPr lang="en-CA" sz="2200" b="1" dirty="0" smtClean="0"/>
              <a:t>	</a:t>
            </a:r>
            <a:r>
              <a:rPr lang="en-CA" sz="2200" b="1" u="sng" dirty="0" smtClean="0"/>
              <a:t>NOTE</a:t>
            </a:r>
            <a:r>
              <a:rPr lang="en-CA" sz="2200" b="1" dirty="0" smtClean="0"/>
              <a:t>: </a:t>
            </a:r>
            <a:r>
              <a:rPr lang="en-CA" sz="2200" dirty="0" smtClean="0"/>
              <a:t>you cannot have any non-commented code </a:t>
            </a:r>
            <a:br>
              <a:rPr lang="en-CA" sz="2200" dirty="0" smtClean="0"/>
            </a:br>
            <a:r>
              <a:rPr lang="en-CA" sz="2200" dirty="0" smtClean="0"/>
              <a:t>		happen </a:t>
            </a:r>
            <a:r>
              <a:rPr lang="en-CA" sz="2200" u="sng" dirty="0" smtClean="0"/>
              <a:t>before</a:t>
            </a:r>
            <a:r>
              <a:rPr lang="en-CA" sz="2200" dirty="0" smtClean="0"/>
              <a:t> your </a:t>
            </a:r>
            <a:r>
              <a:rPr lang="en-CA" sz="2200" dirty="0" err="1" smtClean="0"/>
              <a:t>param</a:t>
            </a:r>
            <a:r>
              <a:rPr lang="en-CA" sz="2200" dirty="0" smtClean="0"/>
              <a:t> method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85286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609344"/>
          </a:xfrm>
        </p:spPr>
        <p:txBody>
          <a:bodyPr>
            <a:normAutofit/>
          </a:bodyPr>
          <a:lstStyle/>
          <a:p>
            <a:r>
              <a:rPr lang="en-CA" dirty="0" smtClean="0"/>
              <a:t>Demo of Required and Positional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1408"/>
            <a:ext cx="91440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 err="1"/>
              <a:t>param</a:t>
            </a:r>
            <a:endParaRPr lang="en-CA" sz="2200" dirty="0"/>
          </a:p>
          <a:p>
            <a:pPr marL="0" indent="0">
              <a:buNone/>
            </a:pPr>
            <a:r>
              <a:rPr lang="en-CA" sz="2200" dirty="0" smtClean="0"/>
              <a:t>(	</a:t>
            </a:r>
          </a:p>
          <a:p>
            <a:pPr marL="800100" lvl="2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[</a:t>
            </a:r>
            <a:r>
              <a:rPr lang="en-CA" sz="2200" dirty="0"/>
              <a:t>Parameter(Mandatory=$</a:t>
            </a:r>
            <a:r>
              <a:rPr lang="en-CA" sz="2200" dirty="0" err="1"/>
              <a:t>True,Position</a:t>
            </a:r>
            <a:r>
              <a:rPr lang="en-CA" sz="2200" dirty="0"/>
              <a:t>=1</a:t>
            </a:r>
            <a:r>
              <a:rPr lang="en-CA" sz="2200" dirty="0" smtClean="0"/>
              <a:t>)] $</a:t>
            </a:r>
            <a:r>
              <a:rPr lang="en-CA" sz="2200" dirty="0" err="1"/>
              <a:t>computerName</a:t>
            </a:r>
            <a:r>
              <a:rPr lang="en-CA" sz="2200" dirty="0"/>
              <a:t> </a:t>
            </a:r>
            <a:r>
              <a:rPr lang="en-CA" sz="2200" dirty="0" smtClean="0"/>
              <a:t>,</a:t>
            </a:r>
          </a:p>
          <a:p>
            <a:pPr marL="0" lvl="2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[</a:t>
            </a:r>
            <a:r>
              <a:rPr lang="en-CA" sz="2200" dirty="0"/>
              <a:t>Parameter(Mandatory=$</a:t>
            </a:r>
            <a:r>
              <a:rPr lang="en-CA" sz="2200" dirty="0" smtClean="0"/>
              <a:t>True)] $</a:t>
            </a:r>
            <a:r>
              <a:rPr lang="en-CA" sz="2200" dirty="0" err="1" smtClean="0"/>
              <a:t>driveType</a:t>
            </a:r>
            <a:endParaRPr lang="en-CA" sz="2200" dirty="0"/>
          </a:p>
          <a:p>
            <a:pPr marL="0" indent="0">
              <a:buNone/>
            </a:pPr>
            <a:r>
              <a:rPr lang="en-CA" sz="2200" dirty="0" smtClean="0"/>
              <a:t>)</a:t>
            </a:r>
            <a:endParaRPr lang="en-CA" sz="22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82844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 You Will Learn How To: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Identify primitive variable types</a:t>
            </a:r>
          </a:p>
          <a:p>
            <a:endParaRPr lang="en-CA" dirty="0"/>
          </a:p>
          <a:p>
            <a:r>
              <a:rPr lang="en-CA" dirty="0" smtClean="0"/>
              <a:t>Understand the difference between loosely and strongly typed variables</a:t>
            </a:r>
          </a:p>
          <a:p>
            <a:endParaRPr lang="en-CA" dirty="0"/>
          </a:p>
          <a:p>
            <a:r>
              <a:rPr lang="en-CA" dirty="0" smtClean="0"/>
              <a:t>Explicitly cast variables for proper use in PS</a:t>
            </a:r>
          </a:p>
          <a:p>
            <a:endParaRPr lang="en-CA" dirty="0"/>
          </a:p>
          <a:p>
            <a:r>
              <a:rPr lang="en-CA" dirty="0" smtClean="0"/>
              <a:t>Use variables to parameterize a PS script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04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4168"/>
          </a:xfrm>
        </p:spPr>
        <p:txBody>
          <a:bodyPr/>
          <a:lstStyle/>
          <a:p>
            <a:r>
              <a:rPr lang="en-CA" dirty="0" smtClean="0"/>
              <a:t>Calling a 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050792"/>
          </a:xfrm>
        </p:spPr>
        <p:txBody>
          <a:bodyPr>
            <a:normAutofit/>
          </a:bodyPr>
          <a:lstStyle/>
          <a:p>
            <a:r>
              <a:rPr lang="en-CA" sz="2400" dirty="0" smtClean="0"/>
              <a:t>Run this command:</a:t>
            </a:r>
          </a:p>
          <a:p>
            <a:pPr marL="457200" lvl="1" indent="0">
              <a:buNone/>
            </a:pPr>
            <a:r>
              <a:rPr lang="en-CA" sz="2400" dirty="0"/>
              <a:t>	</a:t>
            </a:r>
            <a:r>
              <a:rPr lang="en-CA" sz="2400" dirty="0" smtClean="0"/>
              <a:t>help c:\</a:t>
            </a:r>
            <a:r>
              <a:rPr lang="en-CA" sz="2400" dirty="0"/>
              <a:t> </a:t>
            </a:r>
            <a:r>
              <a:rPr lang="en-CA" sz="2400" dirty="0" smtClean="0"/>
              <a:t>Get-DiskInventory.ps1</a:t>
            </a:r>
          </a:p>
          <a:p>
            <a:pPr marL="457200" lvl="1" indent="0">
              <a:buNone/>
            </a:pPr>
            <a:endParaRPr lang="en-CA" sz="2400" dirty="0"/>
          </a:p>
          <a:p>
            <a:pPr marL="514350" indent="-457200"/>
            <a:r>
              <a:rPr lang="en-CA" sz="2400" dirty="0" smtClean="0"/>
              <a:t>Now see how we have </a:t>
            </a:r>
            <a:r>
              <a:rPr lang="en-CA" sz="2400" dirty="0" err="1" smtClean="0"/>
              <a:t>intellisense</a:t>
            </a:r>
            <a:r>
              <a:rPr lang="en-CA" sz="2400" dirty="0" smtClean="0"/>
              <a:t>/tab assistance when we run just this:</a:t>
            </a:r>
          </a:p>
          <a:p>
            <a:pPr marL="457200" lvl="1" indent="0">
              <a:buNone/>
            </a:pPr>
            <a:r>
              <a:rPr lang="en-CA" sz="2400" dirty="0"/>
              <a:t>	 c:\ Get-DiskInventory.ps1</a:t>
            </a:r>
          </a:p>
        </p:txBody>
      </p:sp>
    </p:spTree>
    <p:extLst>
      <p:ext uri="{BB962C8B-B14F-4D97-AF65-F5344CB8AC3E}">
        <p14:creationId xmlns:p14="http://schemas.microsoft.com/office/powerpoint/2010/main" val="357441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784128"/>
          </a:xfrm>
        </p:spPr>
        <p:txBody>
          <a:bodyPr/>
          <a:lstStyle/>
          <a:p>
            <a:r>
              <a:rPr lang="en-CA" dirty="0" smtClean="0"/>
              <a:t>Your Turn!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8064896" cy="3917031"/>
          </a:xfrm>
        </p:spPr>
        <p:txBody>
          <a:bodyPr>
            <a:normAutofit/>
          </a:bodyPr>
          <a:lstStyle/>
          <a:p>
            <a:r>
              <a:rPr lang="en-CA" dirty="0" smtClean="0"/>
              <a:t>Write a script that dynamically parameterizes these aspects of get-</a:t>
            </a:r>
            <a:r>
              <a:rPr lang="en-CA" dirty="0" err="1" smtClean="0"/>
              <a:t>eventLog</a:t>
            </a:r>
            <a:endParaRPr lang="en-CA" dirty="0" smtClean="0"/>
          </a:p>
          <a:p>
            <a:pPr lvl="1"/>
            <a:r>
              <a:rPr lang="en-CA" dirty="0" err="1" smtClean="0"/>
              <a:t>logName</a:t>
            </a:r>
            <a:endParaRPr lang="en-CA" dirty="0" smtClean="0"/>
          </a:p>
          <a:p>
            <a:pPr lvl="1"/>
            <a:r>
              <a:rPr lang="en-CA" dirty="0" err="1" smtClean="0"/>
              <a:t>entryType</a:t>
            </a:r>
            <a:endParaRPr lang="en-CA" dirty="0" smtClean="0"/>
          </a:p>
          <a:p>
            <a:pPr lvl="1"/>
            <a:endParaRPr lang="en-CA" dirty="0"/>
          </a:p>
          <a:p>
            <a:r>
              <a:rPr lang="en-CA" dirty="0" smtClean="0"/>
              <a:t>Default the </a:t>
            </a:r>
            <a:r>
              <a:rPr lang="en-CA" dirty="0" err="1" smtClean="0"/>
              <a:t>logName</a:t>
            </a:r>
            <a:r>
              <a:rPr lang="en-CA" dirty="0" smtClean="0"/>
              <a:t> to </a:t>
            </a:r>
            <a:r>
              <a:rPr lang="en-CA" b="1" dirty="0" smtClean="0"/>
              <a:t>system </a:t>
            </a:r>
            <a:r>
              <a:rPr lang="en-CA" dirty="0" smtClean="0"/>
              <a:t>and the entry type to </a:t>
            </a:r>
            <a:r>
              <a:rPr lang="en-CA" b="1" dirty="0" smtClean="0"/>
              <a:t>error</a:t>
            </a:r>
          </a:p>
          <a:p>
            <a:endParaRPr lang="en-CA" b="1" dirty="0"/>
          </a:p>
          <a:p>
            <a:r>
              <a:rPr lang="en-CA" b="1" dirty="0" smtClean="0"/>
              <a:t>Bonus! </a:t>
            </a:r>
            <a:r>
              <a:rPr lang="en-CA" dirty="0" smtClean="0"/>
              <a:t>Add a variable in your parameter list that will enable the user to find a string pattern within the </a:t>
            </a:r>
            <a:r>
              <a:rPr lang="en-CA" b="1" dirty="0" smtClean="0"/>
              <a:t>fatal </a:t>
            </a:r>
            <a:r>
              <a:rPr lang="en-CA" dirty="0" smtClean="0"/>
              <a:t>property </a:t>
            </a:r>
            <a:r>
              <a:rPr lang="en-CA" dirty="0" smtClean="0"/>
              <a:t>of get-</a:t>
            </a:r>
            <a:r>
              <a:rPr lang="en-CA" dirty="0" err="1" smtClean="0"/>
              <a:t>EventLog</a:t>
            </a:r>
            <a:r>
              <a:rPr lang="en-CA" dirty="0" smtClean="0"/>
              <a:t>. For example, look </a:t>
            </a:r>
            <a:r>
              <a:rPr lang="en-CA" smtClean="0"/>
              <a:t>for </a:t>
            </a:r>
            <a:r>
              <a:rPr lang="en-CA" smtClean="0"/>
              <a:t>“fatal” </a:t>
            </a:r>
            <a:r>
              <a:rPr lang="en-CA" dirty="0" smtClean="0"/>
              <a:t>anywhere in the message property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32429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64" y="0"/>
            <a:ext cx="7772400" cy="1609344"/>
          </a:xfrm>
        </p:spPr>
        <p:txBody>
          <a:bodyPr/>
          <a:lstStyle/>
          <a:p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64" y="3645024"/>
            <a:ext cx="8229600" cy="28803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 placeholder to store a value in memory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We give variables names so we can refer to them in our code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$ sign in PS is used to specify that something is a variable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They have a particular “life span” in memory</a:t>
            </a:r>
          </a:p>
          <a:p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1268760"/>
            <a:ext cx="882047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Naming Rules for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8206680" cy="4050792"/>
          </a:xfrm>
        </p:spPr>
        <p:txBody>
          <a:bodyPr>
            <a:noAutofit/>
          </a:bodyPr>
          <a:lstStyle/>
          <a:p>
            <a:r>
              <a:rPr lang="en-CA" sz="2400" dirty="0" smtClean="0"/>
              <a:t>Avoid reserved words (for, do, else, etc.)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You can use almost any characters in your variable names. Not all characters are legal </a:t>
            </a:r>
            <a:br>
              <a:rPr lang="en-CA" sz="2400" dirty="0" smtClean="0"/>
            </a:br>
            <a:r>
              <a:rPr lang="en-CA" sz="2400" dirty="0" smtClean="0"/>
              <a:t>(+, -, $, % &amp;, etc.). 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Industry standards typically suggest to use only alphanumeric characters.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Avoid spaces and use </a:t>
            </a:r>
            <a:r>
              <a:rPr lang="en-CA" sz="2400" dirty="0" err="1" smtClean="0"/>
              <a:t>camelBackNotation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904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9143"/>
            <a:ext cx="7772400" cy="1609344"/>
          </a:xfrm>
        </p:spPr>
        <p:txBody>
          <a:bodyPr/>
          <a:lstStyle/>
          <a:p>
            <a:r>
              <a:rPr lang="en-CA" dirty="0" smtClean="0"/>
              <a:t>.NET Primitive Data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064" y="1477380"/>
            <a:ext cx="3816424" cy="51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Just as we had in SQL Server, there are some basic, or common, types available to us in PS: </a:t>
            </a:r>
            <a:br>
              <a:rPr lang="en-CA" sz="2400" dirty="0" smtClean="0"/>
            </a:br>
            <a:endParaRPr lang="en-CA" sz="2400" dirty="0" smtClean="0"/>
          </a:p>
          <a:p>
            <a:pPr lvl="1"/>
            <a:r>
              <a:rPr lang="en-CA" sz="2200" dirty="0" smtClean="0"/>
              <a:t>number, </a:t>
            </a:r>
          </a:p>
          <a:p>
            <a:pPr lvl="1"/>
            <a:r>
              <a:rPr lang="en-CA" sz="2200" dirty="0" smtClean="0"/>
              <a:t>string, </a:t>
            </a:r>
          </a:p>
          <a:p>
            <a:pPr lvl="1"/>
            <a:r>
              <a:rPr lang="en-CA" sz="2200" dirty="0" smtClean="0"/>
              <a:t>and date time types</a:t>
            </a:r>
            <a:endParaRPr lang="en-CA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06718" y="4653136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1" u="sng" dirty="0" smtClean="0">
                <a:solidFill>
                  <a:schemeClr val="bg1"/>
                </a:solidFill>
              </a:rPr>
              <a:t>NOTE</a:t>
            </a:r>
            <a:r>
              <a:rPr lang="en-CA" sz="2000" i="1" dirty="0" smtClean="0">
                <a:solidFill>
                  <a:schemeClr val="bg1"/>
                </a:solidFill>
              </a:rPr>
              <a:t>: One thing that differentiates PowerShell from some other programming environments is this: all variables are objects that possess attributes and methods</a:t>
            </a:r>
            <a:endParaRPr lang="en-CA" sz="2000" i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4" y="1340767"/>
            <a:ext cx="4912150" cy="541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91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830" y="116632"/>
            <a:ext cx="7772400" cy="1609344"/>
          </a:xfrm>
        </p:spPr>
        <p:txBody>
          <a:bodyPr>
            <a:normAutofit/>
          </a:bodyPr>
          <a:lstStyle/>
          <a:p>
            <a:r>
              <a:rPr lang="en-CA" dirty="0" smtClean="0"/>
              <a:t>Number Types: Whole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050792"/>
          </a:xfrm>
        </p:spPr>
        <p:txBody>
          <a:bodyPr>
            <a:normAutofit/>
          </a:bodyPr>
          <a:lstStyle/>
          <a:p>
            <a:r>
              <a:rPr lang="en-CA" sz="2400" dirty="0" smtClean="0"/>
              <a:t>Declaring an INTEGER variable</a:t>
            </a:r>
          </a:p>
          <a:p>
            <a:pPr lvl="1"/>
            <a:r>
              <a:rPr lang="en-CA" sz="2400" dirty="0" smtClean="0"/>
              <a:t>Use Set-Variable OR the $</a:t>
            </a:r>
          </a:p>
          <a:p>
            <a:pPr lvl="1"/>
            <a:r>
              <a:rPr lang="en-CA" sz="2400" dirty="0" smtClean="0"/>
              <a:t>$Age = 29</a:t>
            </a:r>
          </a:p>
          <a:p>
            <a:pPr lvl="1"/>
            <a:r>
              <a:rPr lang="en-CA" sz="2400" dirty="0" smtClean="0"/>
              <a:t>Write-Host $Age</a:t>
            </a:r>
          </a:p>
          <a:p>
            <a:pPr lvl="1"/>
            <a:endParaRPr lang="en-CA" sz="2400" dirty="0"/>
          </a:p>
          <a:p>
            <a:r>
              <a:rPr lang="en-CA" sz="2400" dirty="0" smtClean="0"/>
              <a:t>To look at variable members (properties, methods) use</a:t>
            </a:r>
          </a:p>
          <a:p>
            <a:pPr lvl="1"/>
            <a:r>
              <a:rPr lang="en-CA" sz="2400" dirty="0" smtClean="0"/>
              <a:t>$Age | Get-Member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505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>
            <a:normAutofit/>
          </a:bodyPr>
          <a:lstStyle/>
          <a:p>
            <a:r>
              <a:rPr lang="en-CA" dirty="0"/>
              <a:t>Number Types: </a:t>
            </a:r>
            <a:r>
              <a:rPr lang="en-CA" dirty="0" smtClean="0"/>
              <a:t>Decimals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Declaring a DOUBLE variable</a:t>
            </a:r>
          </a:p>
          <a:p>
            <a:pPr lvl="1"/>
            <a:r>
              <a:rPr lang="en-CA" sz="2400" dirty="0" smtClean="0"/>
              <a:t>Use Set-Variable OR the $</a:t>
            </a:r>
          </a:p>
          <a:p>
            <a:pPr lvl="1"/>
            <a:r>
              <a:rPr lang="en-CA" sz="2400" dirty="0" smtClean="0"/>
              <a:t>$Salary = 101.29</a:t>
            </a:r>
          </a:p>
          <a:p>
            <a:pPr lvl="1"/>
            <a:r>
              <a:rPr lang="en-CA" sz="2400" dirty="0" smtClean="0"/>
              <a:t>Write-Host $Salary</a:t>
            </a:r>
          </a:p>
          <a:p>
            <a:pPr lvl="1"/>
            <a:endParaRPr lang="en-CA" sz="2400" dirty="0"/>
          </a:p>
          <a:p>
            <a:r>
              <a:rPr lang="en-CA" sz="2400" dirty="0" smtClean="0"/>
              <a:t>To look at variable members (properties, methods) use</a:t>
            </a:r>
          </a:p>
          <a:p>
            <a:pPr lvl="1"/>
            <a:r>
              <a:rPr lang="en-CA" sz="2400" dirty="0" smtClean="0"/>
              <a:t>$Salary | Get-Member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220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609344"/>
          </a:xfrm>
        </p:spPr>
        <p:txBody>
          <a:bodyPr/>
          <a:lstStyle/>
          <a:p>
            <a:r>
              <a:rPr lang="en-CA" dirty="0" smtClean="0"/>
              <a:t>Number Types: True/False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Declaring a BOOLEAN variable</a:t>
            </a:r>
          </a:p>
          <a:p>
            <a:pPr lvl="1"/>
            <a:r>
              <a:rPr lang="en-CA" sz="2400" dirty="0" smtClean="0"/>
              <a:t>Use Set-Variable OR the $</a:t>
            </a:r>
          </a:p>
          <a:p>
            <a:pPr lvl="1"/>
            <a:r>
              <a:rPr lang="en-CA" sz="2400" dirty="0" smtClean="0"/>
              <a:t>$Retired = $False … or you can say $Retired = 0</a:t>
            </a:r>
          </a:p>
          <a:p>
            <a:pPr lvl="1"/>
            <a:r>
              <a:rPr lang="en-CA" sz="2400" dirty="0" smtClean="0"/>
              <a:t>$Retired = $</a:t>
            </a:r>
            <a:r>
              <a:rPr lang="en-CA" sz="2400" dirty="0"/>
              <a:t>True … or you can say </a:t>
            </a:r>
            <a:r>
              <a:rPr lang="en-CA" sz="2400" dirty="0" smtClean="0"/>
              <a:t>$Retired = 1</a:t>
            </a:r>
          </a:p>
          <a:p>
            <a:pPr lvl="1"/>
            <a:r>
              <a:rPr lang="en-CA" sz="2400" dirty="0" smtClean="0"/>
              <a:t>Write-Host $Retired </a:t>
            </a:r>
          </a:p>
          <a:p>
            <a:pPr lvl="1"/>
            <a:endParaRPr lang="en-CA" sz="2400" dirty="0"/>
          </a:p>
          <a:p>
            <a:r>
              <a:rPr lang="en-CA" sz="2400" dirty="0" smtClean="0"/>
              <a:t>To look at variable members (properties, methods) use</a:t>
            </a:r>
          </a:p>
          <a:p>
            <a:pPr lvl="1"/>
            <a:r>
              <a:rPr lang="en-CA" sz="2400" dirty="0" smtClean="0"/>
              <a:t>$Retired | Get-Member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28356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609344"/>
          </a:xfrm>
        </p:spPr>
        <p:txBody>
          <a:bodyPr/>
          <a:lstStyle/>
          <a:p>
            <a:r>
              <a:rPr lang="en-CA" dirty="0" smtClean="0"/>
              <a:t>Variable Length String 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Declaring a STRING variable</a:t>
            </a:r>
          </a:p>
          <a:p>
            <a:pPr lvl="1"/>
            <a:r>
              <a:rPr lang="en-CA" sz="2400" dirty="0" smtClean="0"/>
              <a:t>Use Set-Variable OR the $</a:t>
            </a:r>
          </a:p>
          <a:p>
            <a:pPr lvl="1"/>
            <a:r>
              <a:rPr lang="en-CA" sz="2400" dirty="0" smtClean="0"/>
              <a:t>$</a:t>
            </a:r>
            <a:r>
              <a:rPr lang="en-CA" sz="2400" dirty="0" err="1" smtClean="0"/>
              <a:t>FirstName</a:t>
            </a:r>
            <a:r>
              <a:rPr lang="en-CA" sz="2400" dirty="0" smtClean="0"/>
              <a:t> = “Bob”</a:t>
            </a:r>
          </a:p>
          <a:p>
            <a:pPr lvl="1"/>
            <a:r>
              <a:rPr lang="en-CA" sz="2400" dirty="0" smtClean="0"/>
              <a:t>Write-Host $</a:t>
            </a:r>
            <a:r>
              <a:rPr lang="en-CA" sz="2400" dirty="0" err="1" smtClean="0"/>
              <a:t>FirstName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400" dirty="0" smtClean="0"/>
              <a:t>To look at variable members (properties, methods) use</a:t>
            </a:r>
          </a:p>
          <a:p>
            <a:pPr lvl="1"/>
            <a:r>
              <a:rPr lang="en-CA" sz="2400" dirty="0" smtClean="0"/>
              <a:t>$</a:t>
            </a:r>
            <a:r>
              <a:rPr lang="en-CA" sz="2400" dirty="0" err="1" smtClean="0"/>
              <a:t>FirstName</a:t>
            </a:r>
            <a:r>
              <a:rPr lang="en-CA" sz="2400" dirty="0" smtClean="0"/>
              <a:t> | Get-Member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18191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5263</TotalTime>
  <Words>690</Words>
  <Application>Microsoft Office PowerPoint</Application>
  <PresentationFormat>On-screen Show (4:3)</PresentationFormat>
  <Paragraphs>158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Wingdings</vt:lpstr>
      <vt:lpstr>Wood Type</vt:lpstr>
      <vt:lpstr>PowerShell variables</vt:lpstr>
      <vt:lpstr>Today You Will Learn How To:</vt:lpstr>
      <vt:lpstr>What is a Variable?</vt:lpstr>
      <vt:lpstr>Naming Rules for Variables</vt:lpstr>
      <vt:lpstr>.NET Primitive Data Types</vt:lpstr>
      <vt:lpstr>Number Types: Whole Numbers</vt:lpstr>
      <vt:lpstr>Number Types: Decimals</vt:lpstr>
      <vt:lpstr>Number Types: True/False Values</vt:lpstr>
      <vt:lpstr>Variable Length String Type</vt:lpstr>
      <vt:lpstr>String Types: Single Character</vt:lpstr>
      <vt:lpstr>Date Time Type</vt:lpstr>
      <vt:lpstr>Date Time Type – Explicitly Casting</vt:lpstr>
      <vt:lpstr>Loose Vs Strongly Typed Variables</vt:lpstr>
      <vt:lpstr>Explicitly Casting a Number Type</vt:lpstr>
      <vt:lpstr>Strings </vt:lpstr>
      <vt:lpstr>Your Turn!</vt:lpstr>
      <vt:lpstr>Using Variables Within cmdlets</vt:lpstr>
      <vt:lpstr>Parameterizing Variables in a Script</vt:lpstr>
      <vt:lpstr>Demo of Required and Positional Parameters</vt:lpstr>
      <vt:lpstr>Calling a Script</vt:lpstr>
      <vt:lpstr>Your Turn!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and Automation</dc:title>
  <dc:creator>dhanlin</dc:creator>
  <dc:description>2010 abstract powerpoint template from presentationpro.com</dc:description>
  <cp:lastModifiedBy>Marsha Baddeley</cp:lastModifiedBy>
  <cp:revision>187</cp:revision>
  <dcterms:created xsi:type="dcterms:W3CDTF">2013-07-18T20:31:20Z</dcterms:created>
  <dcterms:modified xsi:type="dcterms:W3CDTF">2015-10-02T15:05:19Z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