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E75AE-5165-4475-BAE2-ECB8D512C51A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B084-67F5-491D-A042-CD979878B0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60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13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81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88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B5097A1-D342-4C1B-A27E-AA22F4488717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0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12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26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27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4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80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2016-09-18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5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B5097A1-D342-4C1B-A27E-AA22F4488717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66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Powershell</a:t>
            </a:r>
            <a:r>
              <a:rPr lang="en-CA" dirty="0" smtClean="0"/>
              <a:t> Providers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File </a:t>
            </a:r>
            <a:r>
              <a:rPr lang="en-CA" dirty="0" smtClean="0"/>
              <a:t>system, Registry Providers, and Environment Variables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3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11247120" cy="114300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Demo 1 Continued: </a:t>
            </a:r>
            <a:br>
              <a:rPr lang="en-CA" dirty="0" smtClean="0"/>
            </a:br>
            <a:r>
              <a:rPr lang="en-CA" dirty="0" smtClean="0"/>
              <a:t>Adding and Removing Items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10952328" cy="45259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 smtClean="0"/>
              <a:t>Run this command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200" i="1" dirty="0" smtClean="0"/>
              <a:t>new-item -</a:t>
            </a:r>
            <a:r>
              <a:rPr lang="en-CA" sz="3200" b="1" i="1" dirty="0" smtClean="0"/>
              <a:t>Path</a:t>
            </a:r>
            <a:r>
              <a:rPr lang="en-CA" sz="3200" i="1" dirty="0" smtClean="0"/>
              <a:t> TestFolder1 -</a:t>
            </a:r>
            <a:r>
              <a:rPr lang="en-CA" sz="3200" b="1" i="1" dirty="0" smtClean="0"/>
              <a:t>Name</a:t>
            </a:r>
            <a:r>
              <a:rPr lang="en-CA" sz="3200" i="1" dirty="0" smtClean="0"/>
              <a:t> testFile.txt -</a:t>
            </a:r>
            <a:r>
              <a:rPr lang="en-CA" sz="3200" b="1" i="1" dirty="0" smtClean="0"/>
              <a:t>Type</a:t>
            </a:r>
            <a:r>
              <a:rPr lang="en-CA" sz="3200" i="1" dirty="0" smtClean="0"/>
              <a:t> file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3200" dirty="0" smtClean="0"/>
          </a:p>
          <a:p>
            <a:r>
              <a:rPr lang="en-CA" sz="3200" dirty="0" smtClean="0"/>
              <a:t>Now we will remove both folders: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200" i="1" dirty="0" smtClean="0"/>
              <a:t>remove-item *</a:t>
            </a:r>
            <a:r>
              <a:rPr lang="en-CA" sz="3200" i="1" dirty="0" err="1" smtClean="0"/>
              <a:t>testFolder</a:t>
            </a:r>
            <a:r>
              <a:rPr lang="en-CA" sz="3200" i="1" dirty="0" smtClean="0"/>
              <a:t>*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3200" b="1" dirty="0" smtClean="0"/>
          </a:p>
          <a:p>
            <a:endParaRPr lang="en-CA" sz="3200" b="1" dirty="0" smtClean="0"/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3650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7504" y="116632"/>
            <a:ext cx="11916856" cy="114300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Demo 2: Changing Registry Settings</a:t>
            </a:r>
            <a:br>
              <a:rPr lang="en-CA" dirty="0" smtClean="0"/>
            </a:br>
            <a:r>
              <a:rPr lang="en-CA" dirty="0" smtClean="0"/>
              <a:t>Require Users to CTR-ALT-DEL on Login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355080" y="1462056"/>
            <a:ext cx="5669280" cy="4645918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Set-location to most immediate parent item: </a:t>
            </a:r>
            <a:r>
              <a:rPr lang="en-CA" sz="2800" b="1" dirty="0" err="1" smtClean="0"/>
              <a:t>currentVersion</a:t>
            </a:r>
            <a:endParaRPr lang="en-CA" sz="2800" b="1" dirty="0" smtClean="0"/>
          </a:p>
          <a:p>
            <a:pPr marL="914400" lvl="1" indent="-514350"/>
            <a:endParaRPr lang="en-CA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Use </a:t>
            </a:r>
            <a:r>
              <a:rPr lang="en-CA" sz="2800" b="1" dirty="0" smtClean="0"/>
              <a:t>set-</a:t>
            </a:r>
            <a:r>
              <a:rPr lang="en-CA" sz="2800" b="1" dirty="0" err="1" smtClean="0"/>
              <a:t>ItemProperty</a:t>
            </a:r>
            <a:r>
              <a:rPr lang="en-CA" sz="2800" dirty="0" smtClean="0"/>
              <a:t> to change </a:t>
            </a:r>
            <a:r>
              <a:rPr lang="en-CA" sz="2800" b="1" dirty="0" err="1" smtClean="0"/>
              <a:t>DisableCAD</a:t>
            </a:r>
            <a:r>
              <a:rPr lang="en-CA" sz="2800" dirty="0" smtClean="0"/>
              <a:t> value within </a:t>
            </a:r>
            <a:r>
              <a:rPr lang="en-CA" sz="2800" b="1" dirty="0" err="1" smtClean="0"/>
              <a:t>Winlogon</a:t>
            </a:r>
            <a:endParaRPr lang="en-CA" sz="2800" b="1" dirty="0" smtClean="0"/>
          </a:p>
          <a:p>
            <a:pPr marL="514350" indent="-514350">
              <a:buFont typeface="+mj-lt"/>
              <a:buAutoNum type="arabicPeriod"/>
            </a:pPr>
            <a:endParaRPr lang="en-CA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5657850" cy="5172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39552" y="6381328"/>
            <a:ext cx="4104456" cy="2035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2936428" y="1412776"/>
            <a:ext cx="1213829" cy="2035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48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1133856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Your Turn!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11338560" cy="45259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/>
              <a:t>Code the cmdlet that will change the registry key so that UAC is Disabled:</a:t>
            </a:r>
            <a:br>
              <a:rPr lang="en-CA" sz="2800" dirty="0" smtClean="0"/>
            </a:br>
            <a:endParaRPr lang="en-CA" sz="2800" dirty="0" smtClean="0"/>
          </a:p>
          <a:p>
            <a:pPr lvl="1"/>
            <a:r>
              <a:rPr lang="en-CA" sz="2800" dirty="0" smtClean="0"/>
              <a:t>The item property to change is </a:t>
            </a:r>
            <a:r>
              <a:rPr lang="en-CA" sz="2800" b="1" dirty="0" err="1" smtClean="0"/>
              <a:t>EnableLUA</a:t>
            </a:r>
            <a:endParaRPr lang="en-CA" sz="2800" dirty="0" smtClean="0"/>
          </a:p>
          <a:p>
            <a:pPr lvl="2"/>
            <a:r>
              <a:rPr lang="en-CA" sz="2800" dirty="0" smtClean="0"/>
              <a:t>0 disables it</a:t>
            </a:r>
          </a:p>
          <a:p>
            <a:pPr lvl="2"/>
            <a:r>
              <a:rPr lang="en-CA" sz="2800" dirty="0" smtClean="0"/>
              <a:t>1 enables it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16637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Final Notes for Now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11315700" cy="45259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 smtClean="0"/>
              <a:t>We can make a short cut as a </a:t>
            </a:r>
            <a:r>
              <a:rPr lang="en-CA" sz="3200" dirty="0" err="1" smtClean="0"/>
              <a:t>PSDrive</a:t>
            </a:r>
            <a:r>
              <a:rPr lang="en-CA" sz="3200" dirty="0" smtClean="0"/>
              <a:t> to more directly navigate to a common area</a:t>
            </a:r>
          </a:p>
          <a:p>
            <a:endParaRPr lang="en-CA" sz="3200" dirty="0" smtClean="0"/>
          </a:p>
          <a:p>
            <a:r>
              <a:rPr lang="en-CA" sz="3200" dirty="0" smtClean="0"/>
              <a:t>Use </a:t>
            </a:r>
            <a:r>
              <a:rPr lang="en-CA" sz="3200" i="1" dirty="0" smtClean="0"/>
              <a:t>new-</a:t>
            </a:r>
            <a:r>
              <a:rPr lang="en-CA" sz="3200" i="1" dirty="0" err="1" smtClean="0"/>
              <a:t>PSDrive</a:t>
            </a:r>
            <a:r>
              <a:rPr lang="en-CA" sz="3200" dirty="0" smtClean="0"/>
              <a:t> cmdlet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21473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Turning back to Providers: </a:t>
            </a:r>
            <a:r>
              <a:rPr lang="en-CA" dirty="0" err="1" smtClean="0"/>
              <a:t>envt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3200" dirty="0" smtClean="0"/>
              <a:t>Review of default providers:</a:t>
            </a:r>
          </a:p>
          <a:p>
            <a:pPr marL="0" indent="0">
              <a:buNone/>
            </a:pPr>
            <a:r>
              <a:rPr lang="en-CA" sz="3200" dirty="0"/>
              <a:t>	</a:t>
            </a:r>
            <a:r>
              <a:rPr lang="en-CA" sz="3200" b="1" dirty="0" smtClean="0"/>
              <a:t>Get-</a:t>
            </a:r>
            <a:r>
              <a:rPr lang="en-CA" sz="3200" b="1" dirty="0" err="1" smtClean="0"/>
              <a:t>PSProvider</a:t>
            </a:r>
            <a:endParaRPr lang="en-CA" sz="3200" b="1" dirty="0" smtClean="0"/>
          </a:p>
          <a:p>
            <a:pPr marL="0" indent="0">
              <a:buNone/>
            </a:pPr>
            <a:endParaRPr lang="en-CA" sz="3200" b="1" dirty="0"/>
          </a:p>
          <a:p>
            <a:r>
              <a:rPr lang="en-CA" sz="3200" dirty="0" smtClean="0"/>
              <a:t>Entering the environment provider logical drive:</a:t>
            </a:r>
          </a:p>
          <a:p>
            <a:pPr marL="0" indent="0">
              <a:buNone/>
            </a:pPr>
            <a:r>
              <a:rPr lang="en-CA" sz="3200" dirty="0"/>
              <a:t>	</a:t>
            </a:r>
            <a:r>
              <a:rPr lang="en-CA" sz="3200" b="1" dirty="0" err="1" smtClean="0"/>
              <a:t>sl</a:t>
            </a:r>
            <a:r>
              <a:rPr lang="en-CA" sz="3200" b="1" dirty="0"/>
              <a:t> </a:t>
            </a:r>
            <a:r>
              <a:rPr lang="en-CA" sz="3200" b="1" dirty="0" err="1" smtClean="0"/>
              <a:t>env</a:t>
            </a:r>
            <a:r>
              <a:rPr lang="en-CA" sz="3200" b="1" dirty="0" smtClean="0"/>
              <a:t>:</a:t>
            </a:r>
            <a:br>
              <a:rPr lang="en-CA" sz="3200" b="1" dirty="0" smtClean="0"/>
            </a:br>
            <a:endParaRPr lang="en-CA" sz="3200" b="1" dirty="0" smtClean="0"/>
          </a:p>
          <a:p>
            <a:r>
              <a:rPr lang="en-CA" sz="3200" dirty="0" smtClean="0"/>
              <a:t>Take a look at what we can access!</a:t>
            </a:r>
            <a:br>
              <a:rPr lang="en-CA" sz="3200" dirty="0" smtClean="0"/>
            </a:br>
            <a:r>
              <a:rPr lang="en-CA" sz="3200" b="1" dirty="0" smtClean="0"/>
              <a:t>	</a:t>
            </a:r>
            <a:r>
              <a:rPr lang="en-CA" sz="3200" b="1" dirty="0" err="1" smtClean="0"/>
              <a:t>gci</a:t>
            </a:r>
            <a:endParaRPr lang="en-CA" sz="3200" b="1" dirty="0" smtClean="0"/>
          </a:p>
          <a:p>
            <a:endParaRPr lang="en-CA" sz="3200" dirty="0"/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6874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721" y="0"/>
            <a:ext cx="10581824" cy="1609344"/>
          </a:xfrm>
        </p:spPr>
        <p:txBody>
          <a:bodyPr/>
          <a:lstStyle/>
          <a:p>
            <a:r>
              <a:rPr lang="en-CA" dirty="0" smtClean="0"/>
              <a:t>Review of provider item theory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986721" y="1250371"/>
            <a:ext cx="11298382" cy="5538355"/>
          </a:xfrm>
          <a:prstGeom prst="rect">
            <a:avLst/>
          </a:prstGeom>
        </p:spPr>
        <p:txBody>
          <a:bodyPr/>
          <a:lstStyle/>
          <a:p>
            <a:pPr marL="182880" indent="-18288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CA" sz="2400" dirty="0"/>
              <a:t>Let’s bridge this to our </a:t>
            </a:r>
            <a:r>
              <a:rPr lang="en-CA" sz="2400" dirty="0" smtClean="0"/>
              <a:t>knowledge</a:t>
            </a:r>
            <a:endParaRPr lang="en-CA" sz="2400" dirty="0"/>
          </a:p>
          <a:p>
            <a:pPr marL="617220" lvl="1" indent="-3429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CA" sz="2400" dirty="0"/>
              <a:t>The PS Provider and drives allow us to access key system information like files, the registry and environment variables</a:t>
            </a:r>
            <a:br>
              <a:rPr lang="en-CA" sz="2400" dirty="0"/>
            </a:br>
            <a:endParaRPr lang="en-CA" sz="2400" dirty="0"/>
          </a:p>
          <a:p>
            <a:pPr marL="617220" lvl="1" indent="-3429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CA" sz="2400" dirty="0"/>
              <a:t>We use the generic term, “item” to refer to these key objects and their children</a:t>
            </a:r>
            <a:r>
              <a:rPr lang="en-CA" sz="2400" b="1" dirty="0"/>
              <a:t/>
            </a:r>
            <a:br>
              <a:rPr lang="en-CA" sz="2400" b="1" dirty="0"/>
            </a:br>
            <a:endParaRPr lang="en-CA" sz="2400" b="1" dirty="0"/>
          </a:p>
          <a:p>
            <a:pPr marL="274320"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</a:pPr>
            <a:r>
              <a:rPr lang="en-CA" sz="2400" b="1" dirty="0"/>
              <a:t>But we must remember that not all objects can use all </a:t>
            </a:r>
            <a:r>
              <a:rPr lang="en-CA" sz="2400" b="1" dirty="0" smtClean="0"/>
              <a:t>of </a:t>
            </a:r>
            <a:r>
              <a:rPr lang="en-CA" sz="2400" b="1" dirty="0"/>
              <a:t>the generic item commands!</a:t>
            </a:r>
          </a:p>
          <a:p>
            <a:pPr marL="731520" lvl="2" indent="-18288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CA" sz="2400" dirty="0"/>
              <a:t>Environment variables do not have </a:t>
            </a:r>
            <a:r>
              <a:rPr lang="en-CA" sz="2400" b="1" dirty="0"/>
              <a:t>item properties</a:t>
            </a:r>
            <a:r>
              <a:rPr lang="en-CA" sz="2400" dirty="0"/>
              <a:t>, but they are classified as </a:t>
            </a:r>
            <a:r>
              <a:rPr lang="en-CA" sz="2400" dirty="0" smtClean="0"/>
              <a:t>items</a:t>
            </a:r>
          </a:p>
          <a:p>
            <a:pPr marL="731520" lvl="2" indent="-18288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CA" sz="2400" dirty="0" smtClean="0"/>
              <a:t>We will raise an error by trying to use the get-</a:t>
            </a:r>
            <a:r>
              <a:rPr lang="en-CA" sz="2400" dirty="0" err="1" smtClean="0"/>
              <a:t>ItemProperty</a:t>
            </a:r>
            <a:r>
              <a:rPr lang="en-CA" sz="2400" dirty="0" smtClean="0"/>
              <a:t> command</a:t>
            </a:r>
          </a:p>
          <a:p>
            <a:pPr marL="1188720" lvl="3" indent="-18288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CA" sz="2400" b="1" dirty="0"/>
              <a:t>get-</a:t>
            </a:r>
            <a:r>
              <a:rPr lang="en-CA" sz="2400" b="1" dirty="0" err="1"/>
              <a:t>itemProperty</a:t>
            </a:r>
            <a:r>
              <a:rPr lang="en-CA" sz="2400" b="1" dirty="0"/>
              <a:t> –path </a:t>
            </a:r>
            <a:r>
              <a:rPr lang="en-CA" sz="2400" b="1" dirty="0" err="1"/>
              <a:t>env</a:t>
            </a:r>
            <a:r>
              <a:rPr lang="en-CA" sz="2400" b="1" dirty="0"/>
              <a:t>:\</a:t>
            </a:r>
            <a:r>
              <a:rPr lang="en-CA" sz="2400" b="1" dirty="0" err="1"/>
              <a:t>userName</a:t>
            </a:r>
            <a:endParaRPr lang="en-CA" sz="2400" b="1" dirty="0"/>
          </a:p>
          <a:p>
            <a:pPr marL="1188720" lvl="3" indent="-18288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CA" sz="2400" dirty="0"/>
          </a:p>
          <a:p>
            <a:pPr marL="731520" lvl="2" indent="-18288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195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/>
        </p:nvSpPr>
        <p:spPr>
          <a:xfrm>
            <a:off x="986720" y="1227353"/>
            <a:ext cx="1107366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>
                <a:solidFill>
                  <a:schemeClr val="tx1"/>
                </a:solidFill>
                <a:latin typeface="+mn-lt"/>
              </a:rPr>
              <a:t>Even though we cannot use get/set </a:t>
            </a:r>
            <a:r>
              <a:rPr lang="en-CA" sz="2800" dirty="0" err="1" smtClean="0">
                <a:solidFill>
                  <a:schemeClr val="tx1"/>
                </a:solidFill>
                <a:latin typeface="+mn-lt"/>
              </a:rPr>
              <a:t>itemProperty</a:t>
            </a: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 commands with environment variables, we can use </a:t>
            </a:r>
            <a:r>
              <a:rPr lang="en-CA" sz="2800" b="1" dirty="0" smtClean="0">
                <a:solidFill>
                  <a:schemeClr val="tx1"/>
                </a:solidFill>
                <a:latin typeface="+mn-lt"/>
              </a:rPr>
              <a:t>get-item</a:t>
            </a: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 commands and we can access </a:t>
            </a:r>
            <a:r>
              <a:rPr lang="en-CA" sz="2800" dirty="0">
                <a:solidFill>
                  <a:schemeClr val="tx1"/>
                </a:solidFill>
              </a:rPr>
              <a:t>environment </a:t>
            </a:r>
            <a:r>
              <a:rPr lang="en-CA" sz="2800" dirty="0" smtClean="0">
                <a:solidFill>
                  <a:schemeClr val="tx1"/>
                </a:solidFill>
              </a:rPr>
              <a:t>variable values</a:t>
            </a:r>
            <a:endParaRPr lang="en-CA" sz="2800" dirty="0" smtClean="0">
              <a:solidFill>
                <a:schemeClr val="tx1"/>
              </a:solidFill>
              <a:latin typeface="+mn-lt"/>
            </a:endParaRPr>
          </a:p>
          <a:p>
            <a:endParaRPr lang="en-CA" sz="2800" dirty="0" smtClean="0">
              <a:solidFill>
                <a:schemeClr val="tx1"/>
              </a:solidFill>
              <a:latin typeface="+mn-lt"/>
            </a:endParaRPr>
          </a:p>
          <a:p>
            <a:pPr marL="400050" lvl="1" indent="0">
              <a:buNone/>
            </a:pPr>
            <a:r>
              <a:rPr lang="en-CA" sz="2400" dirty="0" smtClean="0">
                <a:solidFill>
                  <a:schemeClr val="tx1"/>
                </a:solidFill>
                <a:latin typeface="+mn-lt"/>
              </a:rPr>
              <a:t>#get windows directory property details</a:t>
            </a:r>
          </a:p>
          <a:p>
            <a:pPr marL="400050" lvl="1" indent="0">
              <a:buNone/>
            </a:pPr>
            <a:r>
              <a:rPr lang="en-CA" sz="240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CA" sz="2400" b="1" dirty="0" smtClean="0">
                <a:solidFill>
                  <a:schemeClr val="tx1"/>
                </a:solidFill>
                <a:latin typeface="+mn-lt"/>
              </a:rPr>
              <a:t>get-item </a:t>
            </a:r>
            <a:r>
              <a:rPr lang="en-CA" sz="2400" b="1" dirty="0" err="1" smtClean="0">
                <a:solidFill>
                  <a:schemeClr val="tx1"/>
                </a:solidFill>
                <a:latin typeface="+mn-lt"/>
              </a:rPr>
              <a:t>env:windir</a:t>
            </a:r>
            <a:endParaRPr lang="en-CA" sz="2400" b="1" dirty="0" smtClean="0">
              <a:solidFill>
                <a:schemeClr val="tx1"/>
              </a:solidFill>
              <a:latin typeface="+mn-lt"/>
            </a:endParaRPr>
          </a:p>
          <a:p>
            <a:pPr marL="400050" lvl="1" indent="0">
              <a:buNone/>
            </a:pPr>
            <a:r>
              <a:rPr lang="en-CA" sz="2400" dirty="0" smtClean="0">
                <a:solidFill>
                  <a:schemeClr val="tx1"/>
                </a:solidFill>
                <a:latin typeface="+mn-lt"/>
              </a:rPr>
              <a:t>#get the environment variable value – way #1</a:t>
            </a:r>
          </a:p>
          <a:p>
            <a:pPr marL="400050" lvl="1" indent="0">
              <a:buNone/>
            </a:pPr>
            <a:r>
              <a:rPr lang="en-CA" sz="240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CA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CA" sz="2400" b="1" dirty="0" smtClean="0">
                <a:solidFill>
                  <a:schemeClr val="tx1"/>
                </a:solidFill>
                <a:latin typeface="+mn-lt"/>
              </a:rPr>
              <a:t>(get-item </a:t>
            </a:r>
            <a:r>
              <a:rPr lang="en-CA" sz="2400" b="1" dirty="0" err="1" smtClean="0">
                <a:solidFill>
                  <a:schemeClr val="tx1"/>
                </a:solidFill>
                <a:latin typeface="+mn-lt"/>
              </a:rPr>
              <a:t>env:windir</a:t>
            </a:r>
            <a:r>
              <a:rPr lang="en-CA" sz="2400" b="1" dirty="0" smtClean="0">
                <a:solidFill>
                  <a:schemeClr val="tx1"/>
                </a:solidFill>
                <a:latin typeface="+mn-lt"/>
              </a:rPr>
              <a:t>).value</a:t>
            </a:r>
          </a:p>
          <a:p>
            <a:pPr marL="400050" lvl="1" indent="0">
              <a:buNone/>
            </a:pPr>
            <a:r>
              <a:rPr lang="en-CA" sz="2400" dirty="0" smtClean="0">
                <a:solidFill>
                  <a:schemeClr val="tx1"/>
                </a:solidFill>
                <a:latin typeface="+mn-lt"/>
              </a:rPr>
              <a:t>#</a:t>
            </a:r>
            <a:r>
              <a:rPr lang="en-CA" sz="2400" dirty="0">
                <a:solidFill>
                  <a:schemeClr val="tx1"/>
                </a:solidFill>
                <a:latin typeface="+mn-lt"/>
              </a:rPr>
              <a:t> get the environment variable value </a:t>
            </a:r>
            <a:r>
              <a:rPr lang="en-CA" sz="2400" dirty="0" smtClean="0">
                <a:solidFill>
                  <a:schemeClr val="tx1"/>
                </a:solidFill>
                <a:latin typeface="+mn-lt"/>
              </a:rPr>
              <a:t> – </a:t>
            </a:r>
            <a:r>
              <a:rPr lang="en-CA" sz="2400" dirty="0">
                <a:solidFill>
                  <a:schemeClr val="tx1"/>
                </a:solidFill>
                <a:latin typeface="+mn-lt"/>
              </a:rPr>
              <a:t>way </a:t>
            </a:r>
            <a:r>
              <a:rPr lang="en-CA" sz="2400" dirty="0" smtClean="0">
                <a:solidFill>
                  <a:schemeClr val="tx1"/>
                </a:solidFill>
                <a:latin typeface="+mn-lt"/>
              </a:rPr>
              <a:t>#2</a:t>
            </a:r>
          </a:p>
          <a:p>
            <a:pPr marL="400050" lvl="1" indent="0">
              <a:buNone/>
            </a:pPr>
            <a:r>
              <a:rPr lang="en-CA" sz="24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CA" sz="2400" b="1" dirty="0" smtClean="0">
                <a:solidFill>
                  <a:schemeClr val="tx1"/>
                </a:solidFill>
                <a:latin typeface="+mn-lt"/>
              </a:rPr>
              <a:t>$</a:t>
            </a:r>
            <a:r>
              <a:rPr lang="en-CA" sz="2400" b="1" dirty="0" err="1" smtClean="0">
                <a:solidFill>
                  <a:schemeClr val="tx1"/>
                </a:solidFill>
                <a:latin typeface="+mn-lt"/>
              </a:rPr>
              <a:t>env:windir</a:t>
            </a:r>
            <a:endParaRPr lang="en-CA" sz="2400" b="1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CA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86721" y="0"/>
            <a:ext cx="10581824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How to access environment variables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38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Setting environment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662806" cy="4050792"/>
          </a:xfrm>
        </p:spPr>
        <p:txBody>
          <a:bodyPr>
            <a:normAutofit/>
          </a:bodyPr>
          <a:lstStyle/>
          <a:p>
            <a:r>
              <a:rPr lang="en-CA" sz="3200" dirty="0" smtClean="0"/>
              <a:t>We can change the </a:t>
            </a:r>
            <a:r>
              <a:rPr lang="en-CA" sz="3200" dirty="0" err="1" smtClean="0"/>
              <a:t>userProfile</a:t>
            </a:r>
            <a:r>
              <a:rPr lang="en-CA" sz="3200" dirty="0" smtClean="0"/>
              <a:t> environment variable as follows:</a:t>
            </a:r>
          </a:p>
          <a:p>
            <a:endParaRPr lang="en-CA" sz="3200" dirty="0"/>
          </a:p>
          <a:p>
            <a:pPr marL="274320" lvl="1" indent="0">
              <a:buNone/>
            </a:pPr>
            <a:r>
              <a:rPr lang="en-CA" sz="3200" dirty="0"/>
              <a:t>	</a:t>
            </a:r>
            <a:r>
              <a:rPr lang="en-CA" sz="3200" b="1" dirty="0"/>
              <a:t> set-item -path </a:t>
            </a:r>
            <a:r>
              <a:rPr lang="en-CA" sz="3200" b="1" dirty="0" err="1" smtClean="0"/>
              <a:t>userProfile</a:t>
            </a:r>
            <a:r>
              <a:rPr lang="en-CA" sz="3200" b="1" dirty="0" smtClean="0"/>
              <a:t> </a:t>
            </a:r>
            <a:r>
              <a:rPr lang="en-CA" sz="3200" b="1" dirty="0"/>
              <a:t>-Value </a:t>
            </a:r>
            <a:r>
              <a:rPr lang="en-CA" sz="3200" b="1" dirty="0" smtClean="0"/>
              <a:t>‘</a:t>
            </a:r>
            <a:r>
              <a:rPr lang="en-CA" sz="3200" b="1" dirty="0" err="1" smtClean="0"/>
              <a:t>SomeNewDir</a:t>
            </a:r>
            <a:r>
              <a:rPr lang="en-CA" sz="3200" b="1" dirty="0" smtClean="0"/>
              <a:t>’</a:t>
            </a:r>
            <a:endParaRPr lang="en-CA" sz="3200" b="1" dirty="0"/>
          </a:p>
          <a:p>
            <a:pPr marL="274320" lvl="1" indent="0">
              <a:buNone/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9068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Today’s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000" dirty="0" smtClean="0"/>
              <a:t>In-class Quiz</a:t>
            </a:r>
            <a:br>
              <a:rPr lang="en-CA" sz="3000" dirty="0" smtClean="0"/>
            </a:br>
            <a:endParaRPr lang="en-CA" sz="3000" dirty="0" smtClean="0"/>
          </a:p>
          <a:p>
            <a:r>
              <a:rPr lang="en-CA" sz="3000" dirty="0" smtClean="0"/>
              <a:t>Intro Demo/Discussion on Providers</a:t>
            </a:r>
            <a:br>
              <a:rPr lang="en-CA" sz="3000" dirty="0" smtClean="0"/>
            </a:br>
            <a:endParaRPr lang="en-CA" sz="3000" dirty="0" smtClean="0"/>
          </a:p>
          <a:p>
            <a:pPr lvl="1"/>
            <a:r>
              <a:rPr lang="en-CA" sz="2800" dirty="0" smtClean="0"/>
              <a:t>File System</a:t>
            </a:r>
          </a:p>
          <a:p>
            <a:pPr lvl="1"/>
            <a:r>
              <a:rPr lang="en-CA" sz="2800" dirty="0" smtClean="0"/>
              <a:t>Registry Provider</a:t>
            </a:r>
            <a:br>
              <a:rPr lang="en-CA" sz="2800" dirty="0" smtClean="0"/>
            </a:br>
            <a:endParaRPr lang="en-CA" sz="2800" dirty="0" smtClean="0"/>
          </a:p>
          <a:p>
            <a:endParaRPr lang="en-CA" sz="3000" dirty="0" smtClean="0"/>
          </a:p>
        </p:txBody>
      </p:sp>
    </p:spTree>
    <p:extLst>
      <p:ext uri="{BB962C8B-B14F-4D97-AF65-F5344CB8AC3E}">
        <p14:creationId xmlns:p14="http://schemas.microsoft.com/office/powerpoint/2010/main" val="5394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In-class quiz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000" dirty="0" smtClean="0"/>
              <a:t>In Week 3 folder</a:t>
            </a:r>
            <a:br>
              <a:rPr lang="en-CA" sz="3000" dirty="0" smtClean="0"/>
            </a:br>
            <a:endParaRPr lang="en-CA" sz="3000" dirty="0" smtClean="0"/>
          </a:p>
          <a:p>
            <a:r>
              <a:rPr lang="en-CA" sz="3000" dirty="0" smtClean="0"/>
              <a:t>5 minutes in duration</a:t>
            </a:r>
            <a:br>
              <a:rPr lang="en-CA" sz="3000" dirty="0" smtClean="0"/>
            </a:br>
            <a:endParaRPr lang="en-CA" sz="3000" dirty="0" smtClean="0"/>
          </a:p>
          <a:p>
            <a:r>
              <a:rPr lang="en-CA" sz="3000" dirty="0" smtClean="0"/>
              <a:t>Forward-only – you cannot backtrack</a:t>
            </a:r>
            <a:br>
              <a:rPr lang="en-CA" sz="3000" dirty="0" smtClean="0"/>
            </a:br>
            <a:endParaRPr lang="en-CA" sz="3000" dirty="0" smtClean="0"/>
          </a:p>
          <a:p>
            <a:pPr marL="0" indent="0">
              <a:buNone/>
            </a:pPr>
            <a:endParaRPr lang="en-CA" sz="3000" dirty="0" smtClean="0"/>
          </a:p>
          <a:p>
            <a:endParaRPr lang="en-CA" sz="3000" dirty="0" smtClean="0"/>
          </a:p>
          <a:p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67470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9646" y="162829"/>
            <a:ext cx="8229600" cy="1143000"/>
          </a:xfrm>
        </p:spPr>
        <p:txBody>
          <a:bodyPr/>
          <a:lstStyle/>
          <a:p>
            <a:r>
              <a:rPr lang="en-CA" dirty="0" smtClean="0"/>
              <a:t>The Big Picture</a:t>
            </a:r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6" y="1412776"/>
            <a:ext cx="78771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12" y="2341882"/>
            <a:ext cx="6573168" cy="33913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646" y="5873505"/>
            <a:ext cx="10343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chemeClr val="accent2"/>
                </a:solidFill>
              </a:rPr>
              <a:t>We can think of Windows as being organized by Items that can have Child-items – a hierarchy</a:t>
            </a:r>
            <a:endParaRPr lang="en-CA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6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Windows Providers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68439"/>
            <a:ext cx="10858500" cy="4525963"/>
          </a:xfrm>
        </p:spPr>
        <p:txBody>
          <a:bodyPr>
            <a:normAutofit/>
          </a:bodyPr>
          <a:lstStyle/>
          <a:p>
            <a:r>
              <a:rPr lang="en-CA" sz="3200" dirty="0" smtClean="0"/>
              <a:t>In PowerShell, you have access to key Windows O/S data stores via a Provider</a:t>
            </a:r>
          </a:p>
          <a:p>
            <a:endParaRPr lang="en-CA" sz="3200" dirty="0"/>
          </a:p>
          <a:p>
            <a:r>
              <a:rPr lang="en-CA" sz="3200" dirty="0" smtClean="0"/>
              <a:t>Enter this command: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200" i="1" dirty="0" smtClean="0"/>
              <a:t>Get-</a:t>
            </a:r>
            <a:r>
              <a:rPr lang="en-CA" sz="3200" i="1" dirty="0" err="1" smtClean="0"/>
              <a:t>PSProvider</a:t>
            </a:r>
            <a:endParaRPr lang="en-CA" sz="3200" i="1" dirty="0"/>
          </a:p>
        </p:txBody>
      </p:sp>
    </p:spTree>
    <p:extLst>
      <p:ext uri="{BB962C8B-B14F-4D97-AF65-F5344CB8AC3E}">
        <p14:creationId xmlns:p14="http://schemas.microsoft.com/office/powerpoint/2010/main" val="99478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1124712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Access to Data Stores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11247120" cy="4525963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 smtClean="0"/>
              <a:t>A provider allows any data store to be exposed like a file system as if it were a mounted drive</a:t>
            </a:r>
          </a:p>
          <a:p>
            <a:endParaRPr lang="en-CA" sz="3200" dirty="0" smtClean="0"/>
          </a:p>
          <a:p>
            <a:r>
              <a:rPr lang="en-CA" sz="3200" dirty="0" smtClean="0"/>
              <a:t>To do that, you need to work through </a:t>
            </a:r>
            <a:r>
              <a:rPr lang="en-CA" sz="3200" b="1" dirty="0" err="1" smtClean="0"/>
              <a:t>PSDrive</a:t>
            </a:r>
            <a:endParaRPr lang="en-CA" sz="3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200" b="1" dirty="0" smtClean="0"/>
              <a:t>get-</a:t>
            </a:r>
            <a:r>
              <a:rPr lang="en-CA" sz="3200" b="1" dirty="0" err="1" smtClean="0"/>
              <a:t>PSDrive</a:t>
            </a:r>
            <a:endParaRPr lang="en-CA" sz="3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CA" sz="3200" b="1" dirty="0" smtClean="0"/>
          </a:p>
          <a:p>
            <a:r>
              <a:rPr lang="en-CA" sz="3200" dirty="0" smtClean="0"/>
              <a:t>The </a:t>
            </a:r>
            <a:r>
              <a:rPr lang="en-CA" sz="3200" b="1" dirty="0" err="1" smtClean="0"/>
              <a:t>PSProvider</a:t>
            </a:r>
            <a:r>
              <a:rPr lang="en-CA" sz="3200" dirty="0" smtClean="0"/>
              <a:t> outlines the capabilities of each data store but the </a:t>
            </a:r>
            <a:r>
              <a:rPr lang="en-CA" sz="3200" b="1" dirty="0" err="1" smtClean="0"/>
              <a:t>PSDrive</a:t>
            </a:r>
            <a:r>
              <a:rPr lang="en-CA" sz="3200" dirty="0" smtClean="0"/>
              <a:t> provides the path and means to accessing store details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27707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10972800" cy="799782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The File System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74420"/>
            <a:ext cx="11734800" cy="557784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/>
              <a:t>Let’s view all the overarching cmdlets for these tasks: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800" dirty="0" smtClean="0"/>
              <a:t>get-command –noun *item*</a:t>
            </a:r>
            <a:br>
              <a:rPr lang="en-CA" sz="2800" dirty="0" smtClean="0"/>
            </a:br>
            <a:endParaRPr lang="en-CA" sz="2800" dirty="0" smtClean="0"/>
          </a:p>
          <a:p>
            <a:r>
              <a:rPr lang="en-CA" sz="2800" dirty="0" smtClean="0"/>
              <a:t>Recall our object-oriented theory</a:t>
            </a:r>
          </a:p>
          <a:p>
            <a:pPr lvl="1"/>
            <a:r>
              <a:rPr lang="en-CA" sz="2800" b="1" dirty="0" smtClean="0"/>
              <a:t>Item</a:t>
            </a:r>
            <a:r>
              <a:rPr lang="en-CA" sz="2800" dirty="0" smtClean="0"/>
              <a:t> refers to a data store </a:t>
            </a:r>
            <a:r>
              <a:rPr lang="en-CA" sz="2800" b="1" dirty="0" smtClean="0"/>
              <a:t>object</a:t>
            </a:r>
            <a:r>
              <a:rPr lang="en-CA" sz="2800" dirty="0" smtClean="0"/>
              <a:t> (i.e. folder)</a:t>
            </a:r>
            <a:br>
              <a:rPr lang="en-CA" sz="2800" dirty="0" smtClean="0"/>
            </a:br>
            <a:endParaRPr lang="en-CA" sz="2800" dirty="0" smtClean="0"/>
          </a:p>
          <a:p>
            <a:pPr lvl="1"/>
            <a:r>
              <a:rPr lang="en-CA" sz="2800" b="1" dirty="0" smtClean="0"/>
              <a:t>Child-Item</a:t>
            </a:r>
            <a:r>
              <a:rPr lang="en-CA" sz="2800" dirty="0" smtClean="0"/>
              <a:t> is an object, too – an object within an object (</a:t>
            </a:r>
            <a:r>
              <a:rPr lang="en-CA" sz="2800" dirty="0" err="1" smtClean="0"/>
              <a:t>i.e</a:t>
            </a:r>
            <a:r>
              <a:rPr lang="en-CA" sz="2800" dirty="0" smtClean="0"/>
              <a:t> file)</a:t>
            </a:r>
            <a:br>
              <a:rPr lang="en-CA" sz="2800" dirty="0" smtClean="0"/>
            </a:br>
            <a:endParaRPr lang="en-CA" sz="2800" dirty="0" smtClean="0"/>
          </a:p>
          <a:p>
            <a:pPr lvl="1"/>
            <a:r>
              <a:rPr lang="en-CA" sz="2800" b="1" dirty="0" smtClean="0"/>
              <a:t>Item property </a:t>
            </a:r>
            <a:r>
              <a:rPr lang="en-CA" sz="2800" dirty="0" smtClean="0"/>
              <a:t>refers to the </a:t>
            </a:r>
            <a:r>
              <a:rPr lang="en-CA" sz="2800" b="1" dirty="0" smtClean="0"/>
              <a:t>attributes</a:t>
            </a:r>
            <a:r>
              <a:rPr lang="en-CA" sz="2800" dirty="0" smtClean="0"/>
              <a:t> of a data store (</a:t>
            </a:r>
            <a:r>
              <a:rPr lang="en-CA" sz="2800" dirty="0" err="1" smtClean="0"/>
              <a:t>i.e</a:t>
            </a:r>
            <a:r>
              <a:rPr lang="en-CA" sz="2800" dirty="0" smtClean="0"/>
              <a:t> last updated value). Note: not all data stores objects have properties</a:t>
            </a:r>
            <a:br>
              <a:rPr lang="en-CA" sz="2800" dirty="0" smtClean="0"/>
            </a:br>
            <a:endParaRPr lang="en-CA" sz="2800" dirty="0" smtClean="0"/>
          </a:p>
          <a:p>
            <a:pPr lvl="1"/>
            <a:r>
              <a:rPr lang="en-CA" sz="2800" dirty="0" smtClean="0"/>
              <a:t>And </a:t>
            </a:r>
            <a:r>
              <a:rPr lang="en-CA" sz="2800" b="1" dirty="0" smtClean="0"/>
              <a:t>verbs</a:t>
            </a:r>
            <a:r>
              <a:rPr lang="en-CA" sz="2800" dirty="0" smtClean="0"/>
              <a:t> tell use what we can do with a data store or data store property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15405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1110334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Navigation Commands: Set-Location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86301"/>
            <a:ext cx="10597487" cy="5257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/>
              <a:t>Re-run: </a:t>
            </a:r>
            <a:r>
              <a:rPr lang="en-CA" sz="2800" i="1" dirty="0" smtClean="0"/>
              <a:t>get-</a:t>
            </a:r>
            <a:r>
              <a:rPr lang="en-CA" sz="2800" i="1" dirty="0" err="1" smtClean="0"/>
              <a:t>PSDrive</a:t>
            </a:r>
            <a:r>
              <a:rPr lang="en-CA" sz="2800" i="1" dirty="0" smtClean="0"/>
              <a:t/>
            </a:r>
            <a:br>
              <a:rPr lang="en-CA" sz="2800" i="1" dirty="0" smtClean="0"/>
            </a:br>
            <a:endParaRPr lang="en-CA" sz="2800" i="1" dirty="0" smtClean="0"/>
          </a:p>
          <a:p>
            <a:r>
              <a:rPr lang="en-CA" sz="2800" dirty="0" smtClean="0"/>
              <a:t>Type this command: </a:t>
            </a:r>
          </a:p>
          <a:p>
            <a:pPr lvl="1"/>
            <a:r>
              <a:rPr lang="en-CA" sz="2600" i="1" dirty="0" smtClean="0"/>
              <a:t>set-location  –path HKCU:</a:t>
            </a:r>
          </a:p>
          <a:p>
            <a:pPr lvl="1"/>
            <a:r>
              <a:rPr lang="en-CA" sz="2800" dirty="0" smtClean="0"/>
              <a:t>Alternatively …</a:t>
            </a:r>
            <a:r>
              <a:rPr lang="en-CA" sz="2800" b="1" dirty="0" smtClean="0"/>
              <a:t> </a:t>
            </a:r>
            <a:r>
              <a:rPr lang="en-CA" sz="2800" i="1" dirty="0" err="1" smtClean="0"/>
              <a:t>sl</a:t>
            </a:r>
            <a:r>
              <a:rPr lang="en-CA" sz="2800" i="1" dirty="0" smtClean="0"/>
              <a:t> – HKCU:</a:t>
            </a:r>
            <a:r>
              <a:rPr lang="en-CA" sz="2800" b="1" dirty="0" smtClean="0"/>
              <a:t/>
            </a:r>
            <a:br>
              <a:rPr lang="en-CA" sz="2800" b="1" dirty="0" smtClean="0"/>
            </a:br>
            <a:endParaRPr lang="en-CA" sz="2800" b="1" dirty="0" smtClean="0"/>
          </a:p>
          <a:p>
            <a:r>
              <a:rPr lang="en-CA" sz="2800" dirty="0" smtClean="0"/>
              <a:t>Now type this: </a:t>
            </a:r>
          </a:p>
          <a:p>
            <a:pPr lvl="1"/>
            <a:r>
              <a:rPr lang="en-CA" sz="2600" i="1" dirty="0" smtClean="0"/>
              <a:t>set-location  –path c:</a:t>
            </a:r>
          </a:p>
          <a:p>
            <a:endParaRPr lang="en-CA" sz="2800" b="1" dirty="0" smtClean="0"/>
          </a:p>
          <a:p>
            <a:r>
              <a:rPr lang="en-CA" sz="2800" b="1" dirty="0" smtClean="0"/>
              <a:t>Set-location</a:t>
            </a:r>
            <a:r>
              <a:rPr lang="en-CA" sz="2800" dirty="0" smtClean="0"/>
              <a:t> is like using </a:t>
            </a:r>
            <a:r>
              <a:rPr lang="en-CA" sz="2800" b="1" dirty="0" smtClean="0"/>
              <a:t>cd</a:t>
            </a:r>
            <a:r>
              <a:rPr lang="en-CA" sz="2800" dirty="0" smtClean="0"/>
              <a:t> in Cmd.exe, but in this case we can move through PS Drive Volumes, even though they are not all traditional folder structures</a:t>
            </a:r>
          </a:p>
          <a:p>
            <a:endParaRPr lang="en-CA" sz="2800" dirty="0" smtClean="0"/>
          </a:p>
          <a:p>
            <a:pPr lvl="1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1830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109728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Demo 1: Typical File Structure Actions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117348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 smtClean="0"/>
              <a:t>Run this command: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200" i="1" dirty="0" smtClean="0"/>
              <a:t>new-item TestFolder1</a:t>
            </a:r>
          </a:p>
          <a:p>
            <a:r>
              <a:rPr lang="en-CA" sz="3200" dirty="0" smtClean="0"/>
              <a:t>See that you are prompted for a type … Why?</a:t>
            </a:r>
          </a:p>
          <a:p>
            <a:endParaRPr lang="en-CA" sz="3200" dirty="0" smtClean="0"/>
          </a:p>
          <a:p>
            <a:r>
              <a:rPr lang="en-CA" sz="3200" dirty="0" smtClean="0"/>
              <a:t>Now type this:</a:t>
            </a:r>
          </a:p>
          <a:p>
            <a:pPr lvl="1"/>
            <a:r>
              <a:rPr lang="en-CA" sz="3200" i="1" dirty="0" err="1" smtClean="0"/>
              <a:t>mkdir</a:t>
            </a:r>
            <a:r>
              <a:rPr lang="en-CA" sz="3200" i="1" dirty="0" smtClean="0"/>
              <a:t> TestFolder2</a:t>
            </a:r>
            <a:br>
              <a:rPr lang="en-CA" sz="3200" i="1" dirty="0" smtClean="0"/>
            </a:br>
            <a:endParaRPr lang="en-CA" sz="3200" i="1" dirty="0"/>
          </a:p>
        </p:txBody>
      </p:sp>
    </p:spTree>
    <p:extLst>
      <p:ext uri="{BB962C8B-B14F-4D97-AF65-F5344CB8AC3E}">
        <p14:creationId xmlns:p14="http://schemas.microsoft.com/office/powerpoint/2010/main" val="2736281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743</TotalTime>
  <Words>358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Rockwell</vt:lpstr>
      <vt:lpstr>Rockwell Condensed</vt:lpstr>
      <vt:lpstr>Wingdings</vt:lpstr>
      <vt:lpstr>Wood Type</vt:lpstr>
      <vt:lpstr>Powershell Providers</vt:lpstr>
      <vt:lpstr>Today’s agenda</vt:lpstr>
      <vt:lpstr>In-class quiz</vt:lpstr>
      <vt:lpstr>The Big Picture</vt:lpstr>
      <vt:lpstr>Windows Providers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Turning back to Providers: envt</vt:lpstr>
      <vt:lpstr>Review of provider item theory</vt:lpstr>
      <vt:lpstr>PowerPoint Presentation</vt:lpstr>
      <vt:lpstr>Setting environment variables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Marsha Baddeley</dc:creator>
  <cp:lastModifiedBy>Marsha Baddeley</cp:lastModifiedBy>
  <cp:revision>59</cp:revision>
  <dcterms:created xsi:type="dcterms:W3CDTF">2015-09-03T14:08:20Z</dcterms:created>
  <dcterms:modified xsi:type="dcterms:W3CDTF">2016-09-19T01:59:21Z</dcterms:modified>
</cp:coreProperties>
</file>