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4"/>
  </p:notesMasterIdLst>
  <p:sldIdLst>
    <p:sldId id="256" r:id="rId2"/>
    <p:sldId id="258" r:id="rId3"/>
    <p:sldId id="259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E75AE-5165-4475-BAE2-ECB8D512C51A}" type="datetimeFigureOut">
              <a:rPr lang="en-CA" smtClean="0"/>
              <a:t>2016-10-03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B084-67F5-491D-A042-CD979878B0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0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B084-67F5-491D-A042-CD979878B0A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44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1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8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5097A1-D342-4C1B-A27E-AA22F4488717}" type="datetimeFigureOut">
              <a:rPr lang="en-CA" smtClean="0"/>
              <a:t>2016-10-03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2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97A1-D342-4C1B-A27E-AA22F4488717}" type="datetimeFigureOut">
              <a:rPr lang="en-CA" smtClean="0"/>
              <a:t>2016-10-03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5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5097A1-D342-4C1B-A27E-AA22F4488717}" type="datetimeFigureOut">
              <a:rPr lang="en-CA" smtClean="0"/>
              <a:t>2016-10-03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D9E2E1-4939-49CC-B26C-2DC33B9889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6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 smtClean="0"/>
              <a:t>String properties and methods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3343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Integration time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How would you get the last 4 characters of any string?</a:t>
            </a:r>
          </a:p>
          <a:p>
            <a:endParaRPr lang="en-CA" sz="2400" dirty="0"/>
          </a:p>
          <a:p>
            <a:r>
              <a:rPr lang="en-CA" sz="2400" dirty="0" smtClean="0"/>
              <a:t>Play with the string that we have been using today to build your answer …</a:t>
            </a:r>
          </a:p>
          <a:p>
            <a:pPr marL="548640" lvl="2" indent="0">
              <a:buNone/>
            </a:pP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40" y="457200"/>
            <a:ext cx="2126752" cy="133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string methods: replacing text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276475"/>
            <a:ext cx="107156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7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Integration and research time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Research how you can use a method to determine if a string contains a set of text. For example, does the string contain the text, “</a:t>
            </a:r>
            <a:r>
              <a:rPr lang="en-CA" sz="2400" b="1" dirty="0" smtClean="0"/>
              <a:t>rosebud</a:t>
            </a:r>
            <a:r>
              <a:rPr lang="en-CA" sz="2400" dirty="0" smtClean="0"/>
              <a:t>?”</a:t>
            </a:r>
          </a:p>
          <a:p>
            <a:endParaRPr lang="en-CA" sz="2400" dirty="0"/>
          </a:p>
          <a:p>
            <a:r>
              <a:rPr lang="en-CA" sz="2400" dirty="0" smtClean="0"/>
              <a:t>Use this method to code this logic:</a:t>
            </a:r>
          </a:p>
          <a:p>
            <a:pPr lvl="1"/>
            <a:r>
              <a:rPr lang="en-CA" sz="2200" dirty="0" smtClean="0"/>
              <a:t>Have the user enter a text value for searching </a:t>
            </a:r>
          </a:p>
          <a:p>
            <a:pPr lvl="1"/>
            <a:r>
              <a:rPr lang="en-CA" sz="2200" dirty="0" smtClean="0"/>
              <a:t>Search for the occurrence of that text in a literal string that you have set</a:t>
            </a:r>
          </a:p>
          <a:p>
            <a:pPr lvl="1"/>
            <a:r>
              <a:rPr lang="en-CA" sz="2200" dirty="0" smtClean="0"/>
              <a:t>If a match is found, output the message, “</a:t>
            </a:r>
            <a:r>
              <a:rPr lang="en-CA" sz="2200" i="1" dirty="0" smtClean="0"/>
              <a:t>text found in string</a:t>
            </a:r>
            <a:r>
              <a:rPr lang="en-CA" sz="2200" dirty="0" smtClean="0"/>
              <a:t>;” otherwise, output, “</a:t>
            </a:r>
            <a:r>
              <a:rPr lang="en-CA" sz="2200" i="1" dirty="0" smtClean="0"/>
              <a:t>not found in string</a:t>
            </a:r>
            <a:r>
              <a:rPr lang="en-CA" sz="2200" dirty="0" smtClean="0"/>
              <a:t>.”</a:t>
            </a:r>
            <a:endParaRPr lang="en-CA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25" y="5249537"/>
            <a:ext cx="2126752" cy="133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7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week’s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000" dirty="0" smtClean="0"/>
              <a:t>Learn about common String Methods and Properties</a:t>
            </a:r>
          </a:p>
          <a:p>
            <a:pPr marL="0" indent="0">
              <a:buNone/>
            </a:pPr>
            <a:endParaRPr lang="en-CA" sz="3000" dirty="0" smtClean="0"/>
          </a:p>
          <a:p>
            <a:r>
              <a:rPr lang="en-CA" sz="3000" dirty="0" smtClean="0"/>
              <a:t>Practice Test </a:t>
            </a:r>
            <a:r>
              <a:rPr lang="en-CA" sz="3000" dirty="0" smtClean="0"/>
              <a:t>… Coming </a:t>
            </a:r>
            <a:r>
              <a:rPr lang="en-CA" sz="3000" dirty="0"/>
              <a:t>S</a:t>
            </a:r>
            <a:r>
              <a:rPr lang="en-CA" sz="3000" dirty="0" smtClean="0"/>
              <a:t>oon </a:t>
            </a:r>
            <a:br>
              <a:rPr lang="en-CA" sz="3000" dirty="0" smtClean="0"/>
            </a:br>
            <a:r>
              <a:rPr lang="en-CA" sz="3000" dirty="0" smtClean="0"/>
              <a:t>to a Lab Near You!</a:t>
            </a:r>
            <a:br>
              <a:rPr lang="en-CA" sz="3000" dirty="0" smtClean="0"/>
            </a:br>
            <a:endParaRPr lang="en-CA" sz="3000" dirty="0" smtClean="0"/>
          </a:p>
          <a:p>
            <a:r>
              <a:rPr lang="en-CA" sz="3000" dirty="0" smtClean="0"/>
              <a:t>Test 1 will run on October 17th</a:t>
            </a:r>
            <a:endParaRPr lang="en-CA" sz="3000" dirty="0" smtClean="0"/>
          </a:p>
          <a:p>
            <a:pPr marL="0" indent="0">
              <a:buNone/>
            </a:pPr>
            <a:r>
              <a:rPr lang="en-CA" sz="3000" dirty="0" smtClean="0"/>
              <a:t/>
            </a:r>
            <a:br>
              <a:rPr lang="en-CA" sz="3000" dirty="0" smtClean="0"/>
            </a:br>
            <a:endParaRPr lang="en-CA" sz="3000" dirty="0" smtClean="0"/>
          </a:p>
          <a:p>
            <a:endParaRPr lang="en-CA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621" y="3116877"/>
            <a:ext cx="2961122" cy="28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11" y="484632"/>
            <a:ext cx="10612537" cy="160934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Reminder: Accessing methods and properties of an object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121408"/>
            <a:ext cx="5779008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$</a:t>
            </a:r>
            <a:r>
              <a:rPr lang="en-CA" sz="2400" dirty="0" err="1" smtClean="0"/>
              <a:t>myString</a:t>
            </a:r>
            <a:r>
              <a:rPr lang="en-CA" sz="2400" dirty="0" smtClean="0"/>
              <a:t> = “This is some random text”</a:t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In ISE, or the Console, you can access its properties and methods using </a:t>
            </a:r>
            <a:br>
              <a:rPr lang="en-CA" sz="2400" dirty="0" smtClean="0"/>
            </a:br>
            <a:r>
              <a:rPr lang="en-CA" sz="2400" dirty="0" smtClean="0"/>
              <a:t>get-member</a:t>
            </a:r>
            <a:br>
              <a:rPr lang="en-CA" sz="2400" dirty="0" smtClean="0"/>
            </a:br>
            <a:endParaRPr lang="en-CA" sz="2400" dirty="0" smtClean="0"/>
          </a:p>
          <a:p>
            <a:pPr lvl="1"/>
            <a:r>
              <a:rPr lang="en-CA" sz="2200" dirty="0" smtClean="0"/>
              <a:t>$</a:t>
            </a:r>
            <a:r>
              <a:rPr lang="en-CA" sz="2200" dirty="0" err="1" smtClean="0"/>
              <a:t>myString</a:t>
            </a:r>
            <a:r>
              <a:rPr lang="en-CA" sz="2200" dirty="0" smtClean="0"/>
              <a:t> | get-member</a:t>
            </a:r>
          </a:p>
          <a:p>
            <a:pPr lvl="1"/>
            <a:endParaRPr lang="en-CA" sz="2200" dirty="0"/>
          </a:p>
          <a:p>
            <a:r>
              <a:rPr lang="en-CA" sz="2400" dirty="0" smtClean="0"/>
              <a:t>In ISE, you can use dot notation to pull up the same list of members</a:t>
            </a: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6" y="3170031"/>
            <a:ext cx="5248895" cy="30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Interpreting member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357175" cy="4050792"/>
          </a:xfrm>
        </p:spPr>
        <p:txBody>
          <a:bodyPr>
            <a:normAutofit/>
          </a:bodyPr>
          <a:lstStyle/>
          <a:p>
            <a:r>
              <a:rPr lang="en-CA" sz="2800" dirty="0" smtClean="0"/>
              <a:t>Length is a property of the string object</a:t>
            </a:r>
            <a:br>
              <a:rPr lang="en-CA" sz="2800" dirty="0" smtClean="0"/>
            </a:br>
            <a:endParaRPr lang="en-CA" sz="2800" dirty="0" smtClean="0"/>
          </a:p>
          <a:p>
            <a:r>
              <a:rPr lang="en-CA" sz="2800" dirty="0" smtClean="0"/>
              <a:t>It is a whole number/INT</a:t>
            </a:r>
            <a:br>
              <a:rPr lang="en-CA" sz="2800" dirty="0" smtClean="0"/>
            </a:br>
            <a:endParaRPr lang="en-CA" sz="2800" dirty="0" smtClean="0"/>
          </a:p>
          <a:p>
            <a:r>
              <a:rPr lang="en-CA" sz="2800" dirty="0" smtClean="0"/>
              <a:t>You can </a:t>
            </a:r>
            <a:r>
              <a:rPr lang="en-CA" sz="2800" b="1" dirty="0" smtClean="0"/>
              <a:t>get</a:t>
            </a:r>
            <a:r>
              <a:rPr lang="en-CA" sz="2800" dirty="0" smtClean="0"/>
              <a:t> its value, but you cannot set it</a:t>
            </a:r>
          </a:p>
          <a:p>
            <a:endParaRPr lang="en-CA" sz="2800" dirty="0"/>
          </a:p>
          <a:p>
            <a:pPr marL="0" indent="0">
              <a:buNone/>
            </a:pPr>
            <a:endParaRPr lang="en-CA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535" y="2324808"/>
            <a:ext cx="3620907" cy="19911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535" y="5584989"/>
            <a:ext cx="6312044" cy="382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535" y="5034804"/>
            <a:ext cx="6462465" cy="471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729535" y="1863143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u="sng" dirty="0" smtClean="0"/>
              <a:t>ISE</a:t>
            </a:r>
            <a:endParaRPr lang="en-CA" sz="2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729534" y="4573139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u="sng" dirty="0" smtClean="0"/>
              <a:t>CONSOLE</a:t>
            </a:r>
            <a:endParaRPr lang="en-CA" sz="2400" b="1" u="sng" dirty="0"/>
          </a:p>
        </p:txBody>
      </p:sp>
    </p:spTree>
    <p:extLst>
      <p:ext uri="{BB962C8B-B14F-4D97-AF65-F5344CB8AC3E}">
        <p14:creationId xmlns:p14="http://schemas.microsoft.com/office/powerpoint/2010/main" val="19251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Integration time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Declare a string variable and use an assignment statement to set it to a literal value</a:t>
            </a:r>
          </a:p>
          <a:p>
            <a:r>
              <a:rPr lang="en-CA" sz="2400" dirty="0" smtClean="0"/>
              <a:t>Use another variable to store its length</a:t>
            </a:r>
          </a:p>
          <a:p>
            <a:r>
              <a:rPr lang="en-CA" sz="2400" dirty="0" smtClean="0"/>
              <a:t>Code the following conditional logic:</a:t>
            </a:r>
            <a:br>
              <a:rPr lang="en-CA" sz="2400" dirty="0" smtClean="0"/>
            </a:br>
            <a:endParaRPr lang="en-CA" sz="2400" dirty="0" smtClean="0"/>
          </a:p>
          <a:p>
            <a:pPr marL="274320" lvl="1" indent="0">
              <a:buNone/>
            </a:pPr>
            <a:r>
              <a:rPr lang="en-CA" sz="2400" dirty="0" smtClean="0"/>
              <a:t>If the string’s length is less than or equal to 20, output this message in green text:</a:t>
            </a:r>
          </a:p>
          <a:p>
            <a:pPr marL="548640" lvl="2" indent="0">
              <a:buNone/>
            </a:pPr>
            <a:r>
              <a:rPr lang="en-CA" sz="2400" dirty="0" smtClean="0"/>
              <a:t>“</a:t>
            </a:r>
            <a:r>
              <a:rPr lang="en-CA" sz="2400" dirty="0" smtClean="0">
                <a:solidFill>
                  <a:srgbClr val="008000"/>
                </a:solidFill>
              </a:rPr>
              <a:t>Text length fits within rules</a:t>
            </a:r>
            <a:r>
              <a:rPr lang="en-CA" sz="2400" dirty="0" smtClean="0"/>
              <a:t>”</a:t>
            </a:r>
          </a:p>
          <a:p>
            <a:pPr marL="274320" lvl="1" indent="0">
              <a:buNone/>
            </a:pPr>
            <a:r>
              <a:rPr lang="en-CA" sz="2400" dirty="0" smtClean="0"/>
              <a:t>Otherwise, output this message in red:</a:t>
            </a:r>
          </a:p>
          <a:p>
            <a:pPr marL="548640" lvl="2" indent="0">
              <a:buNone/>
            </a:pPr>
            <a:r>
              <a:rPr lang="en-CA" sz="2400" dirty="0" smtClean="0"/>
              <a:t>“</a:t>
            </a:r>
            <a:r>
              <a:rPr lang="en-CA" sz="2400" dirty="0" smtClean="0">
                <a:solidFill>
                  <a:srgbClr val="FF0000"/>
                </a:solidFill>
              </a:rPr>
              <a:t>Text exceeds length limits</a:t>
            </a:r>
            <a:r>
              <a:rPr lang="en-CA" sz="2400" dirty="0" smtClean="0"/>
              <a:t>”</a:t>
            </a:r>
          </a:p>
          <a:p>
            <a:pPr marL="548640" lvl="2" indent="0">
              <a:buNone/>
            </a:pP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40" y="457200"/>
            <a:ext cx="2126752" cy="133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string methods: trim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184495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In most languages, you can trim off aspects of the string from both ends, or just from the left or right sides (or </a:t>
            </a:r>
            <a:r>
              <a:rPr lang="en-CA" dirty="0" err="1" smtClean="0"/>
              <a:t>TrimStart</a:t>
            </a:r>
            <a:r>
              <a:rPr lang="en-CA" dirty="0" smtClean="0"/>
              <a:t>/</a:t>
            </a:r>
            <a:r>
              <a:rPr lang="en-CA" dirty="0" err="1" smtClean="0"/>
              <a:t>TrimEnd</a:t>
            </a:r>
            <a:r>
              <a:rPr lang="en-CA" dirty="0" smtClean="0"/>
              <a:t>)</a:t>
            </a:r>
          </a:p>
          <a:p>
            <a:endParaRPr lang="en-CA" dirty="0"/>
          </a:p>
          <a:p>
            <a:r>
              <a:rPr lang="en-CA" dirty="0" smtClean="0"/>
              <a:t>This Figure shows that Trim works without parameters - </a:t>
            </a:r>
            <a:r>
              <a:rPr lang="en-CA" b="1" dirty="0" smtClean="0"/>
              <a:t>Trim() </a:t>
            </a:r>
            <a:r>
              <a:rPr lang="en-CA" dirty="0" smtClean="0"/>
              <a:t>– in which case it cuts off leading or trailing spaces. </a:t>
            </a:r>
          </a:p>
          <a:p>
            <a:r>
              <a:rPr lang="en-CA" dirty="0" smtClean="0"/>
              <a:t>It can also trim special one or many characters from either side (</a:t>
            </a:r>
            <a:r>
              <a:rPr lang="en-CA" dirty="0" err="1" smtClean="0"/>
              <a:t>i.e</a:t>
            </a:r>
            <a:r>
              <a:rPr lang="en-CA" dirty="0" smtClean="0"/>
              <a:t> </a:t>
            </a:r>
            <a:r>
              <a:rPr lang="en-CA" b="1" dirty="0" smtClean="0"/>
              <a:t>Trim(“*”) or Trim(“*”, “ “ )</a:t>
            </a:r>
            <a:endParaRPr lang="en-CA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9" y="484632"/>
            <a:ext cx="2246416" cy="1123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4093036"/>
            <a:ext cx="9763295" cy="14552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838093"/>
            <a:ext cx="738579" cy="84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4560" y="6035040"/>
            <a:ext cx="863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You can chain method calls together to apply more than one action on an object!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Common string methods: setting case to all lower or upper characters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206" y="5148775"/>
            <a:ext cx="9706708" cy="1473590"/>
          </a:xfrm>
        </p:spPr>
        <p:txBody>
          <a:bodyPr>
            <a:normAutofit/>
          </a:bodyPr>
          <a:lstStyle/>
          <a:p>
            <a:r>
              <a:rPr lang="en-CA" dirty="0" smtClean="0"/>
              <a:t>“</a:t>
            </a:r>
            <a:r>
              <a:rPr lang="en-CA" dirty="0" smtClean="0"/>
              <a:t>A string, is a string, is a string...” You can call string methods without using a variable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5" y="5148775"/>
            <a:ext cx="935174" cy="1070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532185"/>
            <a:ext cx="4908921" cy="1914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69" y="2570285"/>
            <a:ext cx="5624379" cy="1876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62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string methods: comparing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84930"/>
            <a:ext cx="10058400" cy="594496"/>
          </a:xfrm>
        </p:spPr>
        <p:txBody>
          <a:bodyPr/>
          <a:lstStyle/>
          <a:p>
            <a:r>
              <a:rPr lang="en-CA" dirty="0" err="1" smtClean="0"/>
              <a:t>compareTo</a:t>
            </a:r>
            <a:r>
              <a:rPr lang="en-CA" dirty="0" smtClean="0"/>
              <a:t>(s) returns 0 if the strings are identical and 1 or -1 if they are not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743336"/>
            <a:ext cx="4580007" cy="20744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28" y="2743336"/>
            <a:ext cx="5135121" cy="20744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69848" y="5060953"/>
            <a:ext cx="10058400" cy="59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Why did one operation yield -1 and the other 1??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2" y="5655449"/>
            <a:ext cx="935174" cy="107068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931932" y="5893542"/>
            <a:ext cx="9027220" cy="5944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We can combine </a:t>
            </a:r>
            <a:r>
              <a:rPr lang="en-CA" dirty="0" err="1" smtClean="0"/>
              <a:t>toLower</a:t>
            </a:r>
            <a:r>
              <a:rPr lang="en-CA" dirty="0" smtClean="0"/>
              <a:t>() or </a:t>
            </a:r>
            <a:r>
              <a:rPr lang="en-CA" dirty="0" err="1" smtClean="0"/>
              <a:t>toUpper</a:t>
            </a:r>
            <a:r>
              <a:rPr lang="en-CA" dirty="0" smtClean="0"/>
              <a:t>() with </a:t>
            </a:r>
            <a:r>
              <a:rPr lang="en-CA" dirty="0" err="1" smtClean="0"/>
              <a:t>compareTo</a:t>
            </a:r>
            <a:r>
              <a:rPr lang="en-CA" dirty="0" smtClean="0"/>
              <a:t>() to avoid differences in case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8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Common string methods: getting a portion of the characters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71397"/>
            <a:ext cx="6245352" cy="2546559"/>
          </a:xfrm>
        </p:spPr>
        <p:txBody>
          <a:bodyPr>
            <a:normAutofit/>
          </a:bodyPr>
          <a:lstStyle/>
          <a:p>
            <a:r>
              <a:rPr lang="en-CA" dirty="0" smtClean="0"/>
              <a:t>You can either start at a point in the string and Substring(</a:t>
            </a:r>
            <a:r>
              <a:rPr lang="en-CA" dirty="0" err="1" smtClean="0"/>
              <a:t>startInt</a:t>
            </a:r>
            <a:r>
              <a:rPr lang="en-CA" dirty="0" smtClean="0"/>
              <a:t>) will extract from that point onward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Or, you can set a start point </a:t>
            </a:r>
            <a:r>
              <a:rPr lang="en-CA" smtClean="0"/>
              <a:t>and a number </a:t>
            </a:r>
            <a:r>
              <a:rPr lang="en-CA" dirty="0" smtClean="0"/>
              <a:t>of chars, and Substring(</a:t>
            </a:r>
            <a:r>
              <a:rPr lang="en-CA" dirty="0" err="1" smtClean="0"/>
              <a:t>startInt</a:t>
            </a:r>
            <a:r>
              <a:rPr lang="en-CA" dirty="0" smtClean="0"/>
              <a:t>, </a:t>
            </a:r>
            <a:r>
              <a:rPr lang="en-CA" dirty="0" err="1" smtClean="0"/>
              <a:t>numChars</a:t>
            </a:r>
            <a:r>
              <a:rPr lang="en-CA" dirty="0" smtClean="0"/>
              <a:t>) will exact that section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NOTE: the first char in the string starts at 0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744" y="2271397"/>
            <a:ext cx="4219575" cy="666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9" y="4817956"/>
            <a:ext cx="4866928" cy="180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4817956"/>
            <a:ext cx="5187651" cy="1800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71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1133</TotalTime>
  <Words>418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String properties and methods</vt:lpstr>
      <vt:lpstr>This week’s agenda</vt:lpstr>
      <vt:lpstr>Reminder: Accessing methods and properties of an object</vt:lpstr>
      <vt:lpstr>Interpreting member information</vt:lpstr>
      <vt:lpstr>Integration time</vt:lpstr>
      <vt:lpstr>Common string methods: trim</vt:lpstr>
      <vt:lpstr>Common string methods: setting case to all lower or upper characters</vt:lpstr>
      <vt:lpstr>Common string methods: comparing </vt:lpstr>
      <vt:lpstr>Common string methods: getting a portion of the characters</vt:lpstr>
      <vt:lpstr>Integration time</vt:lpstr>
      <vt:lpstr>Common string methods: replacing text</vt:lpstr>
      <vt:lpstr>Integration and research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Marsha Baddeley</dc:creator>
  <cp:lastModifiedBy>Marsha Baddeley</cp:lastModifiedBy>
  <cp:revision>83</cp:revision>
  <dcterms:created xsi:type="dcterms:W3CDTF">2015-09-03T14:08:20Z</dcterms:created>
  <dcterms:modified xsi:type="dcterms:W3CDTF">2016-10-03T16:15:44Z</dcterms:modified>
</cp:coreProperties>
</file>