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sha Baddeley" initials="MB" lastIdx="1" clrIdx="0">
    <p:extLst>
      <p:ext uri="{19B8F6BF-5375-455C-9EA6-DF929625EA0E}">
        <p15:presenceInfo xmlns:p15="http://schemas.microsoft.com/office/powerpoint/2012/main" userId="860462b6a72d93c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CE75AE-5165-4475-BAE2-ECB8D512C51A}" type="datetimeFigureOut">
              <a:rPr lang="en-CA" smtClean="0"/>
              <a:t>2015-11-26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91B084-67F5-491D-A042-CD979878B0A9}" type="slidenum">
              <a:rPr lang="en-CA" smtClean="0"/>
              <a:t>‹#›</a:t>
            </a:fld>
            <a:endParaRPr lang="en-CA"/>
          </a:p>
        </p:txBody>
      </p:sp>
    </p:spTree>
    <p:extLst>
      <p:ext uri="{BB962C8B-B14F-4D97-AF65-F5344CB8AC3E}">
        <p14:creationId xmlns:p14="http://schemas.microsoft.com/office/powerpoint/2010/main" val="3674600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B5097A1-D342-4C1B-A27E-AA22F4488717}" type="datetimeFigureOut">
              <a:rPr lang="en-CA" smtClean="0"/>
              <a:t>2015-11-26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75D9E2E1-4939-49CC-B26C-2DC33B988939}" type="slidenum">
              <a:rPr lang="en-CA" smtClean="0"/>
              <a:t>‹#›</a:t>
            </a:fld>
            <a:endParaRPr lang="en-CA"/>
          </a:p>
        </p:txBody>
      </p:sp>
    </p:spTree>
    <p:extLst>
      <p:ext uri="{BB962C8B-B14F-4D97-AF65-F5344CB8AC3E}">
        <p14:creationId xmlns:p14="http://schemas.microsoft.com/office/powerpoint/2010/main" val="926138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5097A1-D342-4C1B-A27E-AA22F4488717}" type="datetimeFigureOut">
              <a:rPr lang="en-CA" smtClean="0"/>
              <a:t>2015-11-26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5D9E2E1-4939-49CC-B26C-2DC33B988939}" type="slidenum">
              <a:rPr lang="en-CA" smtClean="0"/>
              <a:t>‹#›</a:t>
            </a:fld>
            <a:endParaRPr lang="en-CA"/>
          </a:p>
        </p:txBody>
      </p:sp>
    </p:spTree>
    <p:extLst>
      <p:ext uri="{BB962C8B-B14F-4D97-AF65-F5344CB8AC3E}">
        <p14:creationId xmlns:p14="http://schemas.microsoft.com/office/powerpoint/2010/main" val="1503812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5097A1-D342-4C1B-A27E-AA22F4488717}" type="datetimeFigureOut">
              <a:rPr lang="en-CA" smtClean="0"/>
              <a:t>2015-11-26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5D9E2E1-4939-49CC-B26C-2DC33B988939}" type="slidenum">
              <a:rPr lang="en-CA" smtClean="0"/>
              <a:t>‹#›</a:t>
            </a:fld>
            <a:endParaRPr lang="en-CA"/>
          </a:p>
        </p:txBody>
      </p:sp>
    </p:spTree>
    <p:extLst>
      <p:ext uri="{BB962C8B-B14F-4D97-AF65-F5344CB8AC3E}">
        <p14:creationId xmlns:p14="http://schemas.microsoft.com/office/powerpoint/2010/main" val="1600511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5097A1-D342-4C1B-A27E-AA22F4488717}" type="datetimeFigureOut">
              <a:rPr lang="en-CA" smtClean="0"/>
              <a:t>2015-11-26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5D9E2E1-4939-49CC-B26C-2DC33B988939}" type="slidenum">
              <a:rPr lang="en-CA" smtClean="0"/>
              <a:t>‹#›</a:t>
            </a:fld>
            <a:endParaRPr lang="en-CA"/>
          </a:p>
        </p:txBody>
      </p:sp>
    </p:spTree>
    <p:extLst>
      <p:ext uri="{BB962C8B-B14F-4D97-AF65-F5344CB8AC3E}">
        <p14:creationId xmlns:p14="http://schemas.microsoft.com/office/powerpoint/2010/main" val="325988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3B5097A1-D342-4C1B-A27E-AA22F4488717}" type="datetimeFigureOut">
              <a:rPr lang="en-CA" smtClean="0"/>
              <a:t>2015-11-26</a:t>
            </a:fld>
            <a:endParaRPr lang="en-CA"/>
          </a:p>
        </p:txBody>
      </p:sp>
      <p:sp>
        <p:nvSpPr>
          <p:cNvPr id="5" name="Footer Placeholder 4"/>
          <p:cNvSpPr>
            <a:spLocks noGrp="1"/>
          </p:cNvSpPr>
          <p:nvPr>
            <p:ph type="ftr" sz="quarter" idx="11"/>
          </p:nvPr>
        </p:nvSpPr>
        <p:spPr>
          <a:xfrm>
            <a:off x="2182708" y="6272784"/>
            <a:ext cx="6327648" cy="365125"/>
          </a:xfrm>
        </p:spPr>
        <p:txBody>
          <a:bodyPr/>
          <a:lstStyle/>
          <a:p>
            <a:endParaRPr lang="en-CA"/>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75D9E2E1-4939-49CC-B26C-2DC33B988939}" type="slidenum">
              <a:rPr lang="en-CA" smtClean="0"/>
              <a:t>‹#›</a:t>
            </a:fld>
            <a:endParaRPr lang="en-CA"/>
          </a:p>
        </p:txBody>
      </p:sp>
    </p:spTree>
    <p:extLst>
      <p:ext uri="{BB962C8B-B14F-4D97-AF65-F5344CB8AC3E}">
        <p14:creationId xmlns:p14="http://schemas.microsoft.com/office/powerpoint/2010/main" val="1675098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5097A1-D342-4C1B-A27E-AA22F4488717}" type="datetimeFigureOut">
              <a:rPr lang="en-CA" smtClean="0"/>
              <a:t>2015-11-26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5D9E2E1-4939-49CC-B26C-2DC33B988939}" type="slidenum">
              <a:rPr lang="en-CA" smtClean="0"/>
              <a:t>‹#›</a:t>
            </a:fld>
            <a:endParaRPr lang="en-CA"/>
          </a:p>
        </p:txBody>
      </p:sp>
    </p:spTree>
    <p:extLst>
      <p:ext uri="{BB962C8B-B14F-4D97-AF65-F5344CB8AC3E}">
        <p14:creationId xmlns:p14="http://schemas.microsoft.com/office/powerpoint/2010/main" val="1581128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B5097A1-D342-4C1B-A27E-AA22F4488717}" type="datetimeFigureOut">
              <a:rPr lang="en-CA" smtClean="0"/>
              <a:t>2015-11-26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5D9E2E1-4939-49CC-B26C-2DC33B988939}" type="slidenum">
              <a:rPr lang="en-CA" smtClean="0"/>
              <a:t>‹#›</a:t>
            </a:fld>
            <a:endParaRPr lang="en-CA"/>
          </a:p>
        </p:txBody>
      </p:sp>
    </p:spTree>
    <p:extLst>
      <p:ext uri="{BB962C8B-B14F-4D97-AF65-F5344CB8AC3E}">
        <p14:creationId xmlns:p14="http://schemas.microsoft.com/office/powerpoint/2010/main" val="1095264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B5097A1-D342-4C1B-A27E-AA22F4488717}" type="datetimeFigureOut">
              <a:rPr lang="en-CA" smtClean="0"/>
              <a:t>2015-11-26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5D9E2E1-4939-49CC-B26C-2DC33B988939}" type="slidenum">
              <a:rPr lang="en-CA" smtClean="0"/>
              <a:t>‹#›</a:t>
            </a:fld>
            <a:endParaRPr lang="en-CA"/>
          </a:p>
        </p:txBody>
      </p:sp>
    </p:spTree>
    <p:extLst>
      <p:ext uri="{BB962C8B-B14F-4D97-AF65-F5344CB8AC3E}">
        <p14:creationId xmlns:p14="http://schemas.microsoft.com/office/powerpoint/2010/main" val="3670277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5097A1-D342-4C1B-A27E-AA22F4488717}" type="datetimeFigureOut">
              <a:rPr lang="en-CA" smtClean="0"/>
              <a:t>2015-11-26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5D9E2E1-4939-49CC-B26C-2DC33B988939}" type="slidenum">
              <a:rPr lang="en-CA" smtClean="0"/>
              <a:t>‹#›</a:t>
            </a:fld>
            <a:endParaRPr lang="en-CA"/>
          </a:p>
        </p:txBody>
      </p:sp>
    </p:spTree>
    <p:extLst>
      <p:ext uri="{BB962C8B-B14F-4D97-AF65-F5344CB8AC3E}">
        <p14:creationId xmlns:p14="http://schemas.microsoft.com/office/powerpoint/2010/main" val="2046426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5097A1-D342-4C1B-A27E-AA22F4488717}" type="datetimeFigureOut">
              <a:rPr lang="en-CA" smtClean="0"/>
              <a:t>2015-11-26</a:t>
            </a:fld>
            <a:endParaRPr lang="en-CA"/>
          </a:p>
        </p:txBody>
      </p:sp>
      <p:sp>
        <p:nvSpPr>
          <p:cNvPr id="6" name="Footer Placeholder 5"/>
          <p:cNvSpPr>
            <a:spLocks noGrp="1"/>
          </p:cNvSpPr>
          <p:nvPr>
            <p:ph type="ftr" sz="quarter" idx="11"/>
          </p:nvPr>
        </p:nvSpPr>
        <p:spPr/>
        <p:txBody>
          <a:bodyPr/>
          <a:lstStyle/>
          <a:p>
            <a:endParaRPr lang="en-CA"/>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5D9E2E1-4939-49CC-B26C-2DC33B988939}" type="slidenum">
              <a:rPr lang="en-CA" smtClean="0"/>
              <a:t>‹#›</a:t>
            </a:fld>
            <a:endParaRPr lang="en-CA"/>
          </a:p>
        </p:txBody>
      </p:sp>
    </p:spTree>
    <p:extLst>
      <p:ext uri="{BB962C8B-B14F-4D97-AF65-F5344CB8AC3E}">
        <p14:creationId xmlns:p14="http://schemas.microsoft.com/office/powerpoint/2010/main" val="55780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5097A1-D342-4C1B-A27E-AA22F4488717}" type="datetimeFigureOut">
              <a:rPr lang="en-CA" smtClean="0"/>
              <a:t>2015-11-26</a:t>
            </a:fld>
            <a:endParaRPr lang="en-CA"/>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5D9E2E1-4939-49CC-B26C-2DC33B988939}" type="slidenum">
              <a:rPr lang="en-CA" smtClean="0"/>
              <a:t>‹#›</a:t>
            </a:fld>
            <a:endParaRPr lang="en-CA"/>
          </a:p>
        </p:txBody>
      </p:sp>
    </p:spTree>
    <p:extLst>
      <p:ext uri="{BB962C8B-B14F-4D97-AF65-F5344CB8AC3E}">
        <p14:creationId xmlns:p14="http://schemas.microsoft.com/office/powerpoint/2010/main" val="2597586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B5097A1-D342-4C1B-A27E-AA22F4488717}" type="datetimeFigureOut">
              <a:rPr lang="en-CA" smtClean="0"/>
              <a:t>2015-11-26</a:t>
            </a:fld>
            <a:endParaRPr lang="en-CA"/>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CA"/>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75D9E2E1-4939-49CC-B26C-2DC33B988939}" type="slidenum">
              <a:rPr lang="en-CA" smtClean="0"/>
              <a:t>‹#›</a:t>
            </a:fld>
            <a:endParaRPr lang="en-CA"/>
          </a:p>
        </p:txBody>
      </p:sp>
    </p:spTree>
    <p:extLst>
      <p:ext uri="{BB962C8B-B14F-4D97-AF65-F5344CB8AC3E}">
        <p14:creationId xmlns:p14="http://schemas.microsoft.com/office/powerpoint/2010/main" val="842666914"/>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err="1" smtClean="0"/>
              <a:t>Winforms</a:t>
            </a:r>
            <a:r>
              <a:rPr lang="en-CA" dirty="0" smtClean="0"/>
              <a:t>: </a:t>
            </a:r>
            <a:br>
              <a:rPr lang="en-CA" dirty="0" smtClean="0"/>
            </a:br>
            <a:r>
              <a:rPr lang="en-CA" dirty="0" smtClean="0"/>
              <a:t>Message Boxes</a:t>
            </a:r>
            <a:endParaRPr lang="en-CA" dirty="0"/>
          </a:p>
        </p:txBody>
      </p:sp>
      <p:sp>
        <p:nvSpPr>
          <p:cNvPr id="3" name="Subtitle 2"/>
          <p:cNvSpPr>
            <a:spLocks noGrp="1"/>
          </p:cNvSpPr>
          <p:nvPr>
            <p:ph type="subTitle" idx="1"/>
          </p:nvPr>
        </p:nvSpPr>
        <p:spPr>
          <a:xfrm>
            <a:off x="1069848" y="4389120"/>
            <a:ext cx="8060504" cy="1069848"/>
          </a:xfrm>
        </p:spPr>
        <p:txBody>
          <a:bodyPr/>
          <a:lstStyle/>
          <a:p>
            <a:r>
              <a:rPr lang="en-CA" dirty="0" smtClean="0"/>
              <a:t>Getting and Giving Feedback</a:t>
            </a:r>
            <a:endParaRPr lang="en-CA" dirty="0"/>
          </a:p>
        </p:txBody>
      </p:sp>
    </p:spTree>
    <p:extLst>
      <p:ext uri="{BB962C8B-B14F-4D97-AF65-F5344CB8AC3E}">
        <p14:creationId xmlns:p14="http://schemas.microsoft.com/office/powerpoint/2010/main" val="23343066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Types of Message Boxes</a:t>
            </a:r>
          </a:p>
        </p:txBody>
      </p:sp>
      <p:sp>
        <p:nvSpPr>
          <p:cNvPr id="4" name="Content Placeholder 2"/>
          <p:cNvSpPr>
            <a:spLocks noGrp="1"/>
          </p:cNvSpPr>
          <p:nvPr>
            <p:ph idx="1"/>
          </p:nvPr>
        </p:nvSpPr>
        <p:spPr>
          <a:xfrm>
            <a:off x="1249236" y="5004164"/>
            <a:ext cx="3554776" cy="1058978"/>
          </a:xfrm>
        </p:spPr>
        <p:txBody>
          <a:bodyPr>
            <a:normAutofit fontScale="85000" lnSpcReduction="20000"/>
          </a:bodyPr>
          <a:lstStyle/>
          <a:p>
            <a:pPr marL="0" indent="0">
              <a:buNone/>
            </a:pPr>
            <a:r>
              <a:rPr lang="en-CA" sz="2000" dirty="0" smtClean="0"/>
              <a:t>This message box does not gather user responses. It offers information only, so when the user clicks, OK, the dialog just closes</a:t>
            </a:r>
            <a:endParaRPr lang="en-CA" sz="2000" dirty="0"/>
          </a:p>
        </p:txBody>
      </p:sp>
      <p:pic>
        <p:nvPicPr>
          <p:cNvPr id="5" name="Picture 4"/>
          <p:cNvPicPr>
            <a:picLocks noChangeAspect="1"/>
          </p:cNvPicPr>
          <p:nvPr/>
        </p:nvPicPr>
        <p:blipFill>
          <a:blip r:embed="rId2"/>
          <a:stretch>
            <a:fillRect/>
          </a:stretch>
        </p:blipFill>
        <p:spPr>
          <a:xfrm>
            <a:off x="1249236" y="2193736"/>
            <a:ext cx="3371850" cy="2581275"/>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5980382" y="2199598"/>
            <a:ext cx="3333750" cy="2600325"/>
          </a:xfrm>
          <a:prstGeom prst="rect">
            <a:avLst/>
          </a:prstGeom>
          <a:ln>
            <a:solidFill>
              <a:schemeClr val="accent1"/>
            </a:solidFill>
          </a:ln>
        </p:spPr>
      </p:pic>
      <p:sp>
        <p:nvSpPr>
          <p:cNvPr id="7" name="Content Placeholder 2"/>
          <p:cNvSpPr txBox="1">
            <a:spLocks/>
          </p:cNvSpPr>
          <p:nvPr/>
        </p:nvSpPr>
        <p:spPr>
          <a:xfrm>
            <a:off x="5980381" y="5004164"/>
            <a:ext cx="3573052" cy="170705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Calibri"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Calibri"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Calibri"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Calibri"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Calibri"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CA" sz="2000" dirty="0" smtClean="0">
                <a:solidFill>
                  <a:schemeClr val="tx1"/>
                </a:solidFill>
                <a:latin typeface="+mn-lt"/>
              </a:rPr>
              <a:t>This message box offers information and gathers the user response (OK or CANCEL). So when we use this box, we typically pair it with an assignment statement to capture the user’s choice.</a:t>
            </a:r>
            <a:endParaRPr lang="en-CA" sz="2000" dirty="0">
              <a:solidFill>
                <a:schemeClr val="tx1"/>
              </a:solidFill>
              <a:latin typeface="+mn-lt"/>
            </a:endParaRPr>
          </a:p>
        </p:txBody>
      </p:sp>
    </p:spTree>
    <p:extLst>
      <p:ext uri="{BB962C8B-B14F-4D97-AF65-F5344CB8AC3E}">
        <p14:creationId xmlns:p14="http://schemas.microsoft.com/office/powerpoint/2010/main" val="2096289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642" y="242710"/>
            <a:ext cx="10058400" cy="1609344"/>
          </a:xfrm>
        </p:spPr>
        <p:txBody>
          <a:bodyPr>
            <a:normAutofit/>
          </a:bodyPr>
          <a:lstStyle/>
          <a:p>
            <a:r>
              <a:rPr lang="en-CA" sz="3600" dirty="0"/>
              <a:t>Customizable Parts of a Message Box: </a:t>
            </a:r>
            <a:r>
              <a:rPr lang="en-CA" sz="3600" dirty="0" smtClean="0"/>
              <a:t/>
            </a:r>
            <a:br>
              <a:rPr lang="en-CA" sz="3600" dirty="0" smtClean="0"/>
            </a:br>
            <a:r>
              <a:rPr lang="en-CA" sz="3600" dirty="0" smtClean="0"/>
              <a:t>Box </a:t>
            </a:r>
            <a:r>
              <a:rPr lang="en-CA" sz="3600" dirty="0"/>
              <a:t>that Outputs Information</a:t>
            </a:r>
          </a:p>
        </p:txBody>
      </p:sp>
      <p:pic>
        <p:nvPicPr>
          <p:cNvPr id="4" name="Picture 3"/>
          <p:cNvPicPr>
            <a:picLocks noChangeAspect="1"/>
          </p:cNvPicPr>
          <p:nvPr/>
        </p:nvPicPr>
        <p:blipFill>
          <a:blip r:embed="rId2"/>
          <a:stretch>
            <a:fillRect/>
          </a:stretch>
        </p:blipFill>
        <p:spPr>
          <a:xfrm>
            <a:off x="2123728" y="2292854"/>
            <a:ext cx="4104456" cy="2984315"/>
          </a:xfrm>
          <a:prstGeom prst="rect">
            <a:avLst/>
          </a:prstGeom>
          <a:ln>
            <a:solidFill>
              <a:schemeClr val="accent1"/>
            </a:solidFill>
          </a:ln>
        </p:spPr>
      </p:pic>
      <p:sp>
        <p:nvSpPr>
          <p:cNvPr id="5" name="TextBox 4"/>
          <p:cNvSpPr txBox="1"/>
          <p:nvPr/>
        </p:nvSpPr>
        <p:spPr>
          <a:xfrm>
            <a:off x="25152" y="5532369"/>
            <a:ext cx="12166848" cy="1323439"/>
          </a:xfrm>
          <a:prstGeom prst="rect">
            <a:avLst/>
          </a:prstGeom>
          <a:noFill/>
        </p:spPr>
        <p:txBody>
          <a:bodyPr wrap="square" rtlCol="0">
            <a:spAutoFit/>
          </a:bodyPr>
          <a:lstStyle/>
          <a:p>
            <a:r>
              <a:rPr lang="en-CA" sz="2000" b="1" dirty="0"/>
              <a:t> $</a:t>
            </a:r>
            <a:r>
              <a:rPr lang="en-CA" sz="2000" b="1" dirty="0" err="1"/>
              <a:t>msgBox</a:t>
            </a:r>
            <a:r>
              <a:rPr lang="en-CA" sz="2000" b="1" dirty="0"/>
              <a:t> = [</a:t>
            </a:r>
            <a:r>
              <a:rPr lang="en-CA" sz="2000" b="1" dirty="0" err="1"/>
              <a:t>System.Windows.Forms.MessageBox</a:t>
            </a:r>
            <a:r>
              <a:rPr lang="en-CA" sz="2000" b="1" dirty="0" smtClean="0"/>
              <a:t>]</a:t>
            </a:r>
          </a:p>
          <a:p>
            <a:r>
              <a:rPr lang="en-CA" sz="2000" b="1" dirty="0"/>
              <a:t> </a:t>
            </a:r>
            <a:r>
              <a:rPr lang="en-CA" sz="2000" b="1" dirty="0" smtClean="0"/>
              <a:t>$</a:t>
            </a:r>
            <a:r>
              <a:rPr lang="en-CA" sz="2000" b="1" dirty="0" err="1"/>
              <a:t>msgbox</a:t>
            </a:r>
            <a:r>
              <a:rPr lang="en-CA" sz="2000" b="1" dirty="0"/>
              <a:t>::Show("Incorrect search criteria.", </a:t>
            </a:r>
            <a:r>
              <a:rPr lang="en-CA" sz="2000" b="1" dirty="0" smtClean="0"/>
              <a:t>"</a:t>
            </a:r>
            <a:r>
              <a:rPr lang="en-CA" sz="2000" b="1" dirty="0"/>
              <a:t>Field is empty", </a:t>
            </a:r>
            <a:r>
              <a:rPr lang="en-CA" sz="2000" b="1" dirty="0" smtClean="0"/>
              <a:t>"</a:t>
            </a:r>
            <a:r>
              <a:rPr lang="en-CA" sz="2000" b="1" dirty="0"/>
              <a:t>OK</a:t>
            </a:r>
            <a:r>
              <a:rPr lang="en-CA" sz="2000" b="1" dirty="0" smtClean="0"/>
              <a:t>", "</a:t>
            </a:r>
            <a:r>
              <a:rPr lang="en-CA" sz="2000" b="1" dirty="0"/>
              <a:t>Warning") </a:t>
            </a:r>
          </a:p>
          <a:p>
            <a:r>
              <a:rPr lang="en-CA" sz="2000" b="1" dirty="0" smtClean="0"/>
              <a:t> </a:t>
            </a:r>
            <a:endParaRPr lang="en-CA" sz="2000" b="1" dirty="0"/>
          </a:p>
          <a:p>
            <a:endParaRPr lang="en-CA" sz="2000" b="1" dirty="0"/>
          </a:p>
        </p:txBody>
      </p:sp>
      <p:sp>
        <p:nvSpPr>
          <p:cNvPr id="6" name="TextBox 5"/>
          <p:cNvSpPr txBox="1"/>
          <p:nvPr/>
        </p:nvSpPr>
        <p:spPr>
          <a:xfrm>
            <a:off x="3923928" y="3644540"/>
            <a:ext cx="1054199" cy="430887"/>
          </a:xfrm>
          <a:prstGeom prst="rect">
            <a:avLst/>
          </a:prstGeom>
          <a:noFill/>
        </p:spPr>
        <p:txBody>
          <a:bodyPr wrap="none" rtlCol="0">
            <a:spAutoFit/>
          </a:bodyPr>
          <a:lstStyle/>
          <a:p>
            <a:r>
              <a:rPr lang="en-CA" sz="2200" b="1" dirty="0" smtClean="0">
                <a:solidFill>
                  <a:srgbClr val="FF0000"/>
                </a:solidFill>
              </a:rPr>
              <a:t>1. Text</a:t>
            </a:r>
            <a:endParaRPr lang="en-CA" sz="2200" b="1" dirty="0">
              <a:solidFill>
                <a:srgbClr val="FF0000"/>
              </a:solidFill>
            </a:endParaRPr>
          </a:p>
        </p:txBody>
      </p:sp>
      <p:sp>
        <p:nvSpPr>
          <p:cNvPr id="7" name="TextBox 6"/>
          <p:cNvSpPr txBox="1"/>
          <p:nvPr/>
        </p:nvSpPr>
        <p:spPr>
          <a:xfrm>
            <a:off x="2339752" y="2333069"/>
            <a:ext cx="1116844" cy="430887"/>
          </a:xfrm>
          <a:prstGeom prst="rect">
            <a:avLst/>
          </a:prstGeom>
          <a:noFill/>
        </p:spPr>
        <p:txBody>
          <a:bodyPr wrap="none" rtlCol="0">
            <a:spAutoFit/>
          </a:bodyPr>
          <a:lstStyle/>
          <a:p>
            <a:r>
              <a:rPr lang="en-CA" sz="2200" b="1" dirty="0" smtClean="0">
                <a:solidFill>
                  <a:srgbClr val="FF0000"/>
                </a:solidFill>
              </a:rPr>
              <a:t>2. Title</a:t>
            </a:r>
            <a:endParaRPr lang="en-CA" sz="2200" b="1" dirty="0">
              <a:solidFill>
                <a:srgbClr val="FF0000"/>
              </a:solidFill>
            </a:endParaRPr>
          </a:p>
        </p:txBody>
      </p:sp>
      <p:sp>
        <p:nvSpPr>
          <p:cNvPr id="8" name="TextBox 7"/>
          <p:cNvSpPr txBox="1"/>
          <p:nvPr/>
        </p:nvSpPr>
        <p:spPr>
          <a:xfrm>
            <a:off x="3456596" y="4460346"/>
            <a:ext cx="1164934" cy="430887"/>
          </a:xfrm>
          <a:prstGeom prst="rect">
            <a:avLst/>
          </a:prstGeom>
          <a:noFill/>
        </p:spPr>
        <p:txBody>
          <a:bodyPr wrap="none" rtlCol="0">
            <a:spAutoFit/>
          </a:bodyPr>
          <a:lstStyle/>
          <a:p>
            <a:r>
              <a:rPr lang="en-CA" sz="2200" b="1" dirty="0" smtClean="0">
                <a:solidFill>
                  <a:srgbClr val="FF0000"/>
                </a:solidFill>
              </a:rPr>
              <a:t>3. Type</a:t>
            </a:r>
            <a:endParaRPr lang="en-CA" sz="2200" b="1" dirty="0">
              <a:solidFill>
                <a:srgbClr val="FF0000"/>
              </a:solidFill>
            </a:endParaRPr>
          </a:p>
        </p:txBody>
      </p:sp>
      <p:sp>
        <p:nvSpPr>
          <p:cNvPr id="9" name="TextBox 8"/>
          <p:cNvSpPr txBox="1"/>
          <p:nvPr/>
        </p:nvSpPr>
        <p:spPr>
          <a:xfrm>
            <a:off x="2508289" y="3645557"/>
            <a:ext cx="1106008" cy="430887"/>
          </a:xfrm>
          <a:prstGeom prst="rect">
            <a:avLst/>
          </a:prstGeom>
          <a:noFill/>
        </p:spPr>
        <p:txBody>
          <a:bodyPr wrap="none" rtlCol="0">
            <a:spAutoFit/>
          </a:bodyPr>
          <a:lstStyle/>
          <a:p>
            <a:r>
              <a:rPr lang="en-CA" sz="2200" b="1" dirty="0" smtClean="0">
                <a:solidFill>
                  <a:srgbClr val="FF0000"/>
                </a:solidFill>
              </a:rPr>
              <a:t>4. Icon</a:t>
            </a:r>
            <a:endParaRPr lang="en-CA" sz="2200" b="1" dirty="0">
              <a:solidFill>
                <a:srgbClr val="FF0000"/>
              </a:solidFill>
            </a:endParaRPr>
          </a:p>
        </p:txBody>
      </p:sp>
    </p:spTree>
    <p:extLst>
      <p:ext uri="{BB962C8B-B14F-4D97-AF65-F5344CB8AC3E}">
        <p14:creationId xmlns:p14="http://schemas.microsoft.com/office/powerpoint/2010/main" val="1161297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11677"/>
            <a:ext cx="10058400" cy="1609344"/>
          </a:xfrm>
        </p:spPr>
        <p:txBody>
          <a:bodyPr>
            <a:normAutofit/>
          </a:bodyPr>
          <a:lstStyle/>
          <a:p>
            <a:r>
              <a:rPr lang="en-CA" sz="3600" dirty="0"/>
              <a:t>Customizable Parts of a Message Box: </a:t>
            </a:r>
            <a:r>
              <a:rPr lang="en-CA" sz="3600" dirty="0" smtClean="0"/>
              <a:t/>
            </a:r>
            <a:br>
              <a:rPr lang="en-CA" sz="3600" dirty="0" smtClean="0"/>
            </a:br>
            <a:r>
              <a:rPr lang="en-CA" sz="3600" dirty="0" smtClean="0"/>
              <a:t>Box </a:t>
            </a:r>
            <a:r>
              <a:rPr lang="en-CA" sz="3600" dirty="0"/>
              <a:t>that Gathers a </a:t>
            </a:r>
            <a:r>
              <a:rPr lang="en-CA" sz="3600" dirty="0" smtClean="0"/>
              <a:t>Response</a:t>
            </a:r>
            <a:endParaRPr lang="en-CA" sz="3600" dirty="0"/>
          </a:p>
        </p:txBody>
      </p:sp>
      <p:sp>
        <p:nvSpPr>
          <p:cNvPr id="4" name="TextBox 3"/>
          <p:cNvSpPr txBox="1"/>
          <p:nvPr/>
        </p:nvSpPr>
        <p:spPr>
          <a:xfrm>
            <a:off x="25152" y="5623284"/>
            <a:ext cx="12166848" cy="1200329"/>
          </a:xfrm>
          <a:prstGeom prst="rect">
            <a:avLst/>
          </a:prstGeom>
          <a:noFill/>
        </p:spPr>
        <p:txBody>
          <a:bodyPr wrap="square" rtlCol="0">
            <a:spAutoFit/>
          </a:bodyPr>
          <a:lstStyle/>
          <a:p>
            <a:r>
              <a:rPr lang="en-CA" b="1" dirty="0"/>
              <a:t> $</a:t>
            </a:r>
            <a:r>
              <a:rPr lang="en-CA" b="1" dirty="0" err="1"/>
              <a:t>msgBox</a:t>
            </a:r>
            <a:r>
              <a:rPr lang="en-CA" b="1" dirty="0"/>
              <a:t> = [</a:t>
            </a:r>
            <a:r>
              <a:rPr lang="en-CA" b="1" dirty="0" err="1"/>
              <a:t>System.Windows.Forms.MessageBox</a:t>
            </a:r>
            <a:r>
              <a:rPr lang="en-CA" b="1" dirty="0" smtClean="0"/>
              <a:t>]</a:t>
            </a:r>
          </a:p>
          <a:p>
            <a:r>
              <a:rPr lang="en-CA" b="1" dirty="0"/>
              <a:t> </a:t>
            </a:r>
            <a:r>
              <a:rPr lang="en-CA" b="1" dirty="0" smtClean="0"/>
              <a:t>$response </a:t>
            </a:r>
            <a:r>
              <a:rPr lang="en-CA" b="1" dirty="0"/>
              <a:t>= $</a:t>
            </a:r>
            <a:r>
              <a:rPr lang="en-CA" b="1" dirty="0" err="1"/>
              <a:t>msgbox</a:t>
            </a:r>
            <a:r>
              <a:rPr lang="en-CA" b="1" dirty="0"/>
              <a:t>::</a:t>
            </a:r>
            <a:r>
              <a:rPr lang="en-CA" b="1" dirty="0" smtClean="0"/>
              <a:t>Show	("</a:t>
            </a:r>
            <a:r>
              <a:rPr lang="en-CA" b="1" dirty="0"/>
              <a:t>Delete this Record?", </a:t>
            </a:r>
            <a:endParaRPr lang="en-CA" b="1" dirty="0" smtClean="0"/>
          </a:p>
          <a:p>
            <a:r>
              <a:rPr lang="en-CA" b="1" dirty="0"/>
              <a:t>	</a:t>
            </a:r>
            <a:r>
              <a:rPr lang="en-CA" b="1" dirty="0" smtClean="0"/>
              <a:t>	    		"</a:t>
            </a:r>
            <a:r>
              <a:rPr lang="en-CA" b="1" dirty="0"/>
              <a:t>Approval Required", </a:t>
            </a:r>
            <a:endParaRPr lang="en-CA" b="1" dirty="0" smtClean="0"/>
          </a:p>
          <a:p>
            <a:r>
              <a:rPr lang="en-CA" b="1" dirty="0" smtClean="0"/>
              <a:t>		    		"</a:t>
            </a:r>
            <a:r>
              <a:rPr lang="en-CA" b="1" dirty="0" err="1"/>
              <a:t>OKCancel</a:t>
            </a:r>
            <a:r>
              <a:rPr lang="en-CA" b="1" dirty="0"/>
              <a:t>", </a:t>
            </a:r>
            <a:r>
              <a:rPr lang="en-CA" b="1" dirty="0" smtClean="0"/>
              <a:t>"</a:t>
            </a:r>
            <a:r>
              <a:rPr lang="en-CA" b="1" dirty="0"/>
              <a:t>Question</a:t>
            </a:r>
            <a:r>
              <a:rPr lang="en-CA" b="1" dirty="0" smtClean="0"/>
              <a:t>")</a:t>
            </a:r>
            <a:endParaRPr lang="en-CA" b="1" dirty="0"/>
          </a:p>
        </p:txBody>
      </p:sp>
      <p:pic>
        <p:nvPicPr>
          <p:cNvPr id="5" name="Picture 4"/>
          <p:cNvPicPr>
            <a:picLocks noChangeAspect="1"/>
          </p:cNvPicPr>
          <p:nvPr/>
        </p:nvPicPr>
        <p:blipFill>
          <a:blip r:embed="rId2"/>
          <a:stretch>
            <a:fillRect/>
          </a:stretch>
        </p:blipFill>
        <p:spPr>
          <a:xfrm>
            <a:off x="1205558" y="1847168"/>
            <a:ext cx="3973460" cy="3001112"/>
          </a:xfrm>
          <a:prstGeom prst="rect">
            <a:avLst/>
          </a:prstGeom>
          <a:ln>
            <a:solidFill>
              <a:schemeClr val="accent1"/>
            </a:solidFill>
          </a:ln>
        </p:spPr>
      </p:pic>
      <p:sp>
        <p:nvSpPr>
          <p:cNvPr id="6" name="TextBox 5"/>
          <p:cNvSpPr txBox="1"/>
          <p:nvPr/>
        </p:nvSpPr>
        <p:spPr>
          <a:xfrm>
            <a:off x="4081565" y="2888379"/>
            <a:ext cx="975139" cy="400110"/>
          </a:xfrm>
          <a:prstGeom prst="rect">
            <a:avLst/>
          </a:prstGeom>
          <a:noFill/>
        </p:spPr>
        <p:txBody>
          <a:bodyPr wrap="none" rtlCol="0">
            <a:spAutoFit/>
          </a:bodyPr>
          <a:lstStyle/>
          <a:p>
            <a:r>
              <a:rPr lang="en-CA" sz="2000" b="1" dirty="0" smtClean="0">
                <a:solidFill>
                  <a:srgbClr val="FF0000"/>
                </a:solidFill>
              </a:rPr>
              <a:t>1. </a:t>
            </a:r>
            <a:r>
              <a:rPr lang="en-CA" sz="2000" b="1" dirty="0" smtClean="0">
                <a:solidFill>
                  <a:srgbClr val="FF0000"/>
                </a:solidFill>
              </a:rPr>
              <a:t>Text</a:t>
            </a:r>
            <a:endParaRPr lang="en-CA" sz="2000" b="1" dirty="0">
              <a:solidFill>
                <a:srgbClr val="FF0000"/>
              </a:solidFill>
            </a:endParaRPr>
          </a:p>
        </p:txBody>
      </p:sp>
      <p:sp>
        <p:nvSpPr>
          <p:cNvPr id="7" name="TextBox 6"/>
          <p:cNvSpPr txBox="1"/>
          <p:nvPr/>
        </p:nvSpPr>
        <p:spPr>
          <a:xfrm>
            <a:off x="1079737" y="1864230"/>
            <a:ext cx="1049312" cy="400110"/>
          </a:xfrm>
          <a:prstGeom prst="rect">
            <a:avLst/>
          </a:prstGeom>
          <a:noFill/>
        </p:spPr>
        <p:txBody>
          <a:bodyPr wrap="square" rtlCol="0">
            <a:spAutoFit/>
          </a:bodyPr>
          <a:lstStyle/>
          <a:p>
            <a:r>
              <a:rPr lang="en-CA" sz="2000" b="1" dirty="0" smtClean="0">
                <a:solidFill>
                  <a:srgbClr val="FF0000"/>
                </a:solidFill>
              </a:rPr>
              <a:t>2. Title</a:t>
            </a:r>
            <a:endParaRPr lang="en-CA" sz="2000" b="1" dirty="0">
              <a:solidFill>
                <a:srgbClr val="FF0000"/>
              </a:solidFill>
            </a:endParaRPr>
          </a:p>
        </p:txBody>
      </p:sp>
      <p:sp>
        <p:nvSpPr>
          <p:cNvPr id="8" name="TextBox 7"/>
          <p:cNvSpPr txBox="1"/>
          <p:nvPr/>
        </p:nvSpPr>
        <p:spPr>
          <a:xfrm>
            <a:off x="3005758" y="4368609"/>
            <a:ext cx="1075807" cy="400110"/>
          </a:xfrm>
          <a:prstGeom prst="rect">
            <a:avLst/>
          </a:prstGeom>
          <a:noFill/>
        </p:spPr>
        <p:txBody>
          <a:bodyPr wrap="none" rtlCol="0">
            <a:spAutoFit/>
          </a:bodyPr>
          <a:lstStyle/>
          <a:p>
            <a:r>
              <a:rPr lang="en-CA" sz="2000" b="1" dirty="0" smtClean="0">
                <a:solidFill>
                  <a:srgbClr val="FF0000"/>
                </a:solidFill>
              </a:rPr>
              <a:t>3. Type</a:t>
            </a:r>
            <a:endParaRPr lang="en-CA" sz="2000" b="1" dirty="0">
              <a:solidFill>
                <a:srgbClr val="FF0000"/>
              </a:solidFill>
            </a:endParaRPr>
          </a:p>
        </p:txBody>
      </p:sp>
      <p:sp>
        <p:nvSpPr>
          <p:cNvPr id="9" name="TextBox 8"/>
          <p:cNvSpPr txBox="1"/>
          <p:nvPr/>
        </p:nvSpPr>
        <p:spPr>
          <a:xfrm>
            <a:off x="1493590" y="3288489"/>
            <a:ext cx="1022972" cy="400110"/>
          </a:xfrm>
          <a:prstGeom prst="rect">
            <a:avLst/>
          </a:prstGeom>
          <a:noFill/>
        </p:spPr>
        <p:txBody>
          <a:bodyPr wrap="none" rtlCol="0">
            <a:spAutoFit/>
          </a:bodyPr>
          <a:lstStyle/>
          <a:p>
            <a:r>
              <a:rPr lang="en-CA" sz="2000" b="1" dirty="0" smtClean="0">
                <a:solidFill>
                  <a:srgbClr val="FF0000"/>
                </a:solidFill>
              </a:rPr>
              <a:t>4. </a:t>
            </a:r>
            <a:r>
              <a:rPr lang="en-CA" sz="2000" b="1" dirty="0" smtClean="0">
                <a:solidFill>
                  <a:srgbClr val="FF0000"/>
                </a:solidFill>
              </a:rPr>
              <a:t>Icon</a:t>
            </a:r>
            <a:endParaRPr lang="en-CA" sz="2000" b="1" dirty="0">
              <a:solidFill>
                <a:srgbClr val="FF0000"/>
              </a:solidFill>
            </a:endParaRPr>
          </a:p>
        </p:txBody>
      </p:sp>
    </p:spTree>
    <p:extLst>
      <p:ext uri="{BB962C8B-B14F-4D97-AF65-F5344CB8AC3E}">
        <p14:creationId xmlns:p14="http://schemas.microsoft.com/office/powerpoint/2010/main" val="2103656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Valid Button Types</a:t>
            </a:r>
          </a:p>
        </p:txBody>
      </p:sp>
      <p:sp>
        <p:nvSpPr>
          <p:cNvPr id="3" name="Content Placeholder 2"/>
          <p:cNvSpPr>
            <a:spLocks noGrp="1"/>
          </p:cNvSpPr>
          <p:nvPr>
            <p:ph idx="1"/>
          </p:nvPr>
        </p:nvSpPr>
        <p:spPr/>
        <p:txBody>
          <a:bodyPr/>
          <a:lstStyle/>
          <a:p>
            <a:r>
              <a:rPr lang="en-CA" dirty="0"/>
              <a:t>OK</a:t>
            </a:r>
          </a:p>
          <a:p>
            <a:r>
              <a:rPr lang="en-CA" dirty="0" err="1"/>
              <a:t>OKCancel</a:t>
            </a:r>
            <a:endParaRPr lang="en-CA" dirty="0"/>
          </a:p>
          <a:p>
            <a:r>
              <a:rPr lang="en-CA" dirty="0" err="1"/>
              <a:t>AbortRetryIgnore</a:t>
            </a:r>
            <a:endParaRPr lang="en-CA" dirty="0"/>
          </a:p>
          <a:p>
            <a:r>
              <a:rPr lang="en-CA" dirty="0" err="1"/>
              <a:t>YesNoCancel</a:t>
            </a:r>
            <a:r>
              <a:rPr lang="en-CA" dirty="0"/>
              <a:t> </a:t>
            </a:r>
          </a:p>
          <a:p>
            <a:r>
              <a:rPr lang="en-CA" dirty="0" err="1"/>
              <a:t>YesNo</a:t>
            </a:r>
            <a:r>
              <a:rPr lang="en-CA" dirty="0"/>
              <a:t> </a:t>
            </a:r>
          </a:p>
          <a:p>
            <a:r>
              <a:rPr lang="en-CA" dirty="0" err="1"/>
              <a:t>RetryCancel</a:t>
            </a:r>
            <a:endParaRPr lang="en-CA" dirty="0"/>
          </a:p>
          <a:p>
            <a:endParaRPr lang="en-CA" dirty="0"/>
          </a:p>
        </p:txBody>
      </p:sp>
    </p:spTree>
    <p:extLst>
      <p:ext uri="{BB962C8B-B14F-4D97-AF65-F5344CB8AC3E}">
        <p14:creationId xmlns:p14="http://schemas.microsoft.com/office/powerpoint/2010/main" val="2937923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Valid Icon Types</a:t>
            </a:r>
          </a:p>
        </p:txBody>
      </p:sp>
      <p:sp>
        <p:nvSpPr>
          <p:cNvPr id="9" name="Content Placeholder 2"/>
          <p:cNvSpPr>
            <a:spLocks noGrp="1"/>
          </p:cNvSpPr>
          <p:nvPr>
            <p:ph idx="1"/>
          </p:nvPr>
        </p:nvSpPr>
        <p:spPr>
          <a:xfrm>
            <a:off x="1235124" y="1982342"/>
            <a:ext cx="8229600" cy="4525963"/>
          </a:xfrm>
        </p:spPr>
        <p:txBody>
          <a:bodyPr>
            <a:normAutofit/>
          </a:bodyPr>
          <a:lstStyle/>
          <a:p>
            <a:r>
              <a:rPr lang="en-CA" dirty="0" smtClean="0"/>
              <a:t>None</a:t>
            </a:r>
          </a:p>
          <a:p>
            <a:r>
              <a:rPr lang="en-CA" dirty="0" smtClean="0"/>
              <a:t>Hand</a:t>
            </a:r>
          </a:p>
          <a:p>
            <a:r>
              <a:rPr lang="en-CA" dirty="0" smtClean="0"/>
              <a:t>Error</a:t>
            </a:r>
          </a:p>
          <a:p>
            <a:r>
              <a:rPr lang="en-CA" dirty="0" smtClean="0"/>
              <a:t>Stop</a:t>
            </a:r>
          </a:p>
          <a:p>
            <a:r>
              <a:rPr lang="en-CA" dirty="0" smtClean="0"/>
              <a:t>Question</a:t>
            </a:r>
          </a:p>
          <a:p>
            <a:r>
              <a:rPr lang="en-CA" dirty="0" smtClean="0"/>
              <a:t>Exclamation</a:t>
            </a:r>
          </a:p>
          <a:p>
            <a:r>
              <a:rPr lang="en-CA" dirty="0" smtClean="0"/>
              <a:t>Warning</a:t>
            </a:r>
          </a:p>
          <a:p>
            <a:r>
              <a:rPr lang="en-CA" dirty="0" smtClean="0"/>
              <a:t>Asterisk</a:t>
            </a:r>
          </a:p>
          <a:p>
            <a:r>
              <a:rPr lang="en-CA" dirty="0" smtClean="0"/>
              <a:t>Information</a:t>
            </a:r>
            <a:endParaRPr lang="en-CA" dirty="0"/>
          </a:p>
        </p:txBody>
      </p:sp>
      <p:pic>
        <p:nvPicPr>
          <p:cNvPr id="10" name="Picture 9"/>
          <p:cNvPicPr>
            <a:picLocks noChangeAspect="1"/>
          </p:cNvPicPr>
          <p:nvPr/>
        </p:nvPicPr>
        <p:blipFill>
          <a:blip r:embed="rId2"/>
          <a:stretch>
            <a:fillRect/>
          </a:stretch>
        </p:blipFill>
        <p:spPr>
          <a:xfrm>
            <a:off x="5321348" y="3544379"/>
            <a:ext cx="581025" cy="552450"/>
          </a:xfrm>
          <a:prstGeom prst="rect">
            <a:avLst/>
          </a:prstGeom>
        </p:spPr>
      </p:pic>
      <p:pic>
        <p:nvPicPr>
          <p:cNvPr id="11" name="Picture 10"/>
          <p:cNvPicPr>
            <a:picLocks noChangeAspect="1"/>
          </p:cNvPicPr>
          <p:nvPr/>
        </p:nvPicPr>
        <p:blipFill>
          <a:blip r:embed="rId3"/>
          <a:stretch>
            <a:fillRect/>
          </a:stretch>
        </p:blipFill>
        <p:spPr>
          <a:xfrm>
            <a:off x="5321348" y="4350470"/>
            <a:ext cx="638175" cy="561975"/>
          </a:xfrm>
          <a:prstGeom prst="rect">
            <a:avLst/>
          </a:prstGeom>
        </p:spPr>
      </p:pic>
      <p:pic>
        <p:nvPicPr>
          <p:cNvPr id="12" name="Picture 11"/>
          <p:cNvPicPr>
            <a:picLocks noChangeAspect="1"/>
          </p:cNvPicPr>
          <p:nvPr/>
        </p:nvPicPr>
        <p:blipFill>
          <a:blip r:embed="rId4"/>
          <a:stretch>
            <a:fillRect/>
          </a:stretch>
        </p:blipFill>
        <p:spPr>
          <a:xfrm>
            <a:off x="5330873" y="5201792"/>
            <a:ext cx="628650" cy="561975"/>
          </a:xfrm>
          <a:prstGeom prst="rect">
            <a:avLst/>
          </a:prstGeom>
        </p:spPr>
      </p:pic>
      <p:pic>
        <p:nvPicPr>
          <p:cNvPr id="13" name="Picture 12"/>
          <p:cNvPicPr>
            <a:picLocks noChangeAspect="1"/>
          </p:cNvPicPr>
          <p:nvPr/>
        </p:nvPicPr>
        <p:blipFill>
          <a:blip r:embed="rId5"/>
          <a:stretch>
            <a:fillRect/>
          </a:stretch>
        </p:blipFill>
        <p:spPr>
          <a:xfrm>
            <a:off x="5321348" y="2795195"/>
            <a:ext cx="533400" cy="495300"/>
          </a:xfrm>
          <a:prstGeom prst="rect">
            <a:avLst/>
          </a:prstGeom>
        </p:spPr>
      </p:pic>
    </p:spTree>
    <p:extLst>
      <p:ext uri="{BB962C8B-B14F-4D97-AF65-F5344CB8AC3E}">
        <p14:creationId xmlns:p14="http://schemas.microsoft.com/office/powerpoint/2010/main" val="39359815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667</TotalTime>
  <Words>175</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Rockwell</vt:lpstr>
      <vt:lpstr>Rockwell Condensed</vt:lpstr>
      <vt:lpstr>Wingdings</vt:lpstr>
      <vt:lpstr>Wood Type</vt:lpstr>
      <vt:lpstr>Winforms:  Message Boxes</vt:lpstr>
      <vt:lpstr>Types of Message Boxes</vt:lpstr>
      <vt:lpstr>Customizable Parts of a Message Box:  Box that Outputs Information</vt:lpstr>
      <vt:lpstr>Customizable Parts of a Message Box:  Box that Gathers a Response</vt:lpstr>
      <vt:lpstr>Valid Button Types</vt:lpstr>
      <vt:lpstr>Valid Icon Types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dc:title>
  <dc:creator>Marsha Baddeley</dc:creator>
  <cp:lastModifiedBy>Marsha Baddeley</cp:lastModifiedBy>
  <cp:revision>89</cp:revision>
  <dcterms:created xsi:type="dcterms:W3CDTF">2015-09-03T14:08:20Z</dcterms:created>
  <dcterms:modified xsi:type="dcterms:W3CDTF">2015-11-26T14:52:26Z</dcterms:modified>
</cp:coreProperties>
</file>