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D59ADC-FA34-4C98-9C0F-31C30EF726F2}">
  <a:tblStyle styleId="{55D59ADC-FA34-4C98-9C0F-31C30EF72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3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b0526599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3b05265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82341a0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82341a0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b05265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b05265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b05265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b05265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b05265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b05265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b05265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b05265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3b05265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3b05265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b052659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b052659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b7bb0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b7bb0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9aa627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9aa627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9aa627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f9aa627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3b052659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3b052659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3b05265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3b05265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b05265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3b05265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b7bb00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b7bb00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abbf3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4abbf3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abbf3c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4abbf3c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abbf3c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4abbf3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4abbf3c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4abbf3c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2341a0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82341a0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2341a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82341a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b05265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b05265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b05265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b0526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b05265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b05265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b0526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b0526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b052659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3b05265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b0526599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3b05265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auriciogeneroso.medium.com/java-oca-1z0-808-2-1-tipos-de-dados-vari%C3%A1veis-vari%C3%A1veis-primitivas-e-de-refer%C3%AAncia-c8f007756bc5" TargetMode="External"/><Relationship Id="rId4" Type="http://schemas.openxmlformats.org/officeDocument/2006/relationships/hyperlink" Target="https://docs.oracle.com/javase/tutorial/java/data/numberforma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Tipos, operadores e I/O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{55D59ADC-FA34-4C98-9C0F-31C30EF726F2}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Pascal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definição de classes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Snake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Camel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definição de métodos, atributos, parâmetros, 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Screaming Snake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definição de constantes e valores de enum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Kebab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00" y="1640825"/>
            <a:ext cx="357925" cy="3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800" y="2053750"/>
            <a:ext cx="357925" cy="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213" y="2449975"/>
            <a:ext cx="3231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Primeiros passos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2" name="Google Shape;142;p2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Já querem criar nossas primeiras variáveis? Bom, segura a ansiedade porque em Java temos dois tipos delas: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primitivos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não-primitivos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8" name="Google Shape;148;p2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primitivos são...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4" name="Google Shape;154;p3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primitivos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30"/>
          <p:cNvGraphicFramePr/>
          <p:nvPr/>
        </p:nvGraphicFramePr>
        <p:xfrm>
          <a:off x="2887050" y="14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{55D59ADC-FA34-4C98-9C0F-31C30EF726F2}</a:tableStyleId>
              </a:tblPr>
              <a:tblGrid>
                <a:gridCol w="2945850"/>
                <a:gridCol w="2945850"/>
              </a:tblGrid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números muito pequenos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números pequenos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000000"/>
                          </a:solidFill>
                        </a:rPr>
                        <a:t>int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números inteiros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000000"/>
                          </a:solidFill>
                        </a:rPr>
                        <a:t>long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números inteiros grandes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decimal com baixa precisão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000000"/>
                          </a:solidFill>
                        </a:rPr>
                        <a:t>double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decimal com alta precisão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caracter (UM SÓ)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000000"/>
                          </a:solidFill>
                        </a:rPr>
                        <a:t>boolean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true/false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1" name="Google Shape;161;p3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Pergunta: pra que tudo isso?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https://www.baeldung.com/java-primitives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62" name="Google Shape;162;p31"/>
          <p:cNvGraphicFramePr/>
          <p:nvPr/>
        </p:nvGraphicFramePr>
        <p:xfrm>
          <a:off x="5431900" y="11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{55D59ADC-FA34-4C98-9C0F-31C30EF726F2}</a:tableStyleId>
              </a:tblPr>
              <a:tblGrid>
                <a:gridCol w="1746350"/>
                <a:gridCol w="1746350"/>
              </a:tblGrid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byte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números muito pequenos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short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números pequenos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números inteiros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rgbClr val="000000"/>
                          </a:solidFill>
                        </a:rPr>
                        <a:t>long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números inteiros grandes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decimal com baixa precisão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rgbClr val="000000"/>
                          </a:solidFill>
                        </a:rPr>
                        <a:t>double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decimal com alta precisão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000000"/>
                          </a:solidFill>
                        </a:rPr>
                        <a:t>char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caracter (UM SÓ)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000000"/>
                          </a:solidFill>
                        </a:rPr>
                        <a:t>boolean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true/false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8" name="Google Shape;168;p3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não-primitivos são...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4" name="Google Shape;174;p3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Tipos não-primitivos são… todo o resto, identificados pela primeira letra sempre maiúscula (exemplo: String)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Entrada/Saída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80" name="Google Shape;180;p3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chemeClr val="dk1"/>
                </a:solidFill>
              </a:rPr>
              <a:t>Utilizamos o método System.out.println() para a saída padrão para o console.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Faz diferença o S ser maiúsculo?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Use e abuse da IDE! sout ou sysout são atalhos!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Entrada/Saída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86" name="Google Shape;186;p3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A forma mais simples para capturar uma entrada do usuário é por meio do Scanner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Scanner scanner = </a:t>
            </a:r>
            <a:r>
              <a:rPr b="1"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Scanner(System.in)</a:t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Após a ação anterior, podemos chamar outros métodos para capturar a leitura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scanner.nextLine(), scanner.nextInt(), scanner.nextDouble(), 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Entrada/Saída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Ué?!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250" y="1759650"/>
            <a:ext cx="4457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0" name="Google Shape;80;p1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Revisão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Primeiros Passos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Entrada/Saída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Operadores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Entrada/Saída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as classes que utilizamos no nosso código deve ter sua definição explicitada e importada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Exceção é o pacote java.lang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Eclipse, ctrl + shift + o é um dos seus melhores amigos!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05" name="Google Shape;205;p3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+ (soma)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- (subtração)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* (multiplicação)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/ (divisão)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% (resto da divisão)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= (atribuição)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11" name="Google Shape;211;p39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3 + 4 * 2</a:t>
            </a:r>
            <a:r>
              <a:rPr lang="pt-BR">
                <a:solidFill>
                  <a:schemeClr val="dk1"/>
                </a:solidFill>
              </a:rPr>
              <a:t> = ?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1 + 4 / 2 = ?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6 - 3 % 3 =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17" name="Google Shape;217;p4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A ordem de precedência entre as operações é definida por meio de ()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(</a:t>
            </a:r>
            <a:r>
              <a:rPr lang="pt-BR">
                <a:solidFill>
                  <a:schemeClr val="dk1"/>
                </a:solidFill>
              </a:rPr>
              <a:t>3 + 4) * 2 = 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(1 + 4) / 2 = 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(6 - 3) % 3 =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23" name="Google Shape;223;p4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calcular a quantidade de ração?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Cada copinho comporta aproximadamente 20g de comida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Olhando na embalagem do fabricante, diz que para cachorros de peso adulto até 24kg em 3 meses a dose diária é de 210g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Se eu for dividir em 3 refeições num dia, quantos copinhos em cada refeição?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29" name="Google Shape;229;p4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&gt;, &gt;=</a:t>
            </a:r>
            <a:r>
              <a:rPr lang="pt-BR">
                <a:solidFill>
                  <a:schemeClr val="dk1"/>
                </a:solidFill>
              </a:rPr>
              <a:t> (maior, maior ou igual)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&lt;, &lt;= (menor, menor ou igual)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== (igual)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!= (diferente)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! (não)🥇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&amp;&amp; (e) </a:t>
            </a:r>
            <a:r>
              <a:rPr lang="pt-BR">
                <a:solidFill>
                  <a:schemeClr val="dk1"/>
                </a:solidFill>
              </a:rPr>
              <a:t>🥈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|| (ou) 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Aquecimento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35" name="Google Shape;235;p4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Qual o resultado das variáveis b, c e d no exemplo abaixo?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boolean b, c, d;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b = !(7 &gt; 2);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c = !(1 &gt; 5);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d = b &amp;&amp; c;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r>
              <a:rPr lang="pt-BR"/>
              <a:t> 1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41" name="Google Shape;241;p4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Qual o resultado da expressão abaixo?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true &amp;&amp; !(!(true || !false))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3 &gt; 2 + 5 &amp;&amp; 7 % 3 == 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 internet não mostra...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47" name="Google Shape;247;p4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Curto circuito entre operações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Operadores | e &amp;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53" name="Google Shape;253;p46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</a:rPr>
              <a:t>Tipos de Dados em Java (pt-br): </a:t>
            </a:r>
            <a:r>
              <a:rPr lang="pt-BR" sz="1900" u="sng">
                <a:solidFill>
                  <a:schemeClr val="hlink"/>
                </a:solidFill>
                <a:hlinkClick r:id="rId3"/>
              </a:rPr>
              <a:t>Java — Tipos de dados: Variáveis, variáveis primitivas e de referência</a:t>
            </a:r>
            <a:r>
              <a:rPr lang="pt-BR" sz="1900">
                <a:solidFill>
                  <a:schemeClr val="dk2"/>
                </a:solidFill>
              </a:rPr>
              <a:t> 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</a:rPr>
              <a:t>Java Docs sobre formatação de saída de dados (inglês): </a:t>
            </a:r>
            <a:r>
              <a:rPr lang="pt-BR" sz="1900" u="sng">
                <a:solidFill>
                  <a:schemeClr val="hlink"/>
                </a:solidFill>
                <a:hlinkClick r:id="rId4"/>
              </a:rPr>
              <a:t>Formatting Numeric Print Output (The Java™ Tutorials &gt; Learning the Java Language &gt; Numbers and Strings)</a:t>
            </a:r>
            <a:r>
              <a:rPr lang="pt-BR" sz="1900">
                <a:solidFill>
                  <a:schemeClr val="dk2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 b="1"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Quais são os primeiros passos para criarmos um projeto? Por exemplo, uma calculadora da quantidade de ração que eu preciso alimentar meu cachorro?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7" name="Google Shape;97;p2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criação de um projeto envolve pelo menos três passos: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Definição de um diretório para nossa “workspace”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Criação de um repositório de código (GIT)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Criação da estrutura de diretórios e artefatos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3" name="Google Shape;103;p23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Tá, criamos tudo. E agora?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9" name="Google Shape;109;p24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Java é uma linguagem orientada à </a:t>
            </a:r>
            <a:r>
              <a:rPr b="1" lang="pt-BR">
                <a:solidFill>
                  <a:schemeClr val="dk1"/>
                </a:solidFill>
              </a:rPr>
              <a:t>objetos</a:t>
            </a:r>
            <a:r>
              <a:rPr lang="pt-BR">
                <a:solidFill>
                  <a:schemeClr val="dk1"/>
                </a:solidFill>
              </a:rPr>
              <a:t>, e dizemos que objetos são </a:t>
            </a:r>
            <a:r>
              <a:rPr b="1" lang="pt-BR">
                <a:solidFill>
                  <a:schemeClr val="dk1"/>
                </a:solidFill>
              </a:rPr>
              <a:t>instâncias de classes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Traduzindo: precisamos criar uma classe!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{55D59ADC-FA34-4C98-9C0F-31C30EF726F2}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Pascal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PascalCase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Snake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snake_case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Camel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camelCase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Screaming Snake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NOME_DA_VARIAVEL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Kebab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nome-da-variavel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00" y="1640825"/>
            <a:ext cx="357925" cy="3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800" y="2053750"/>
            <a:ext cx="357925" cy="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213" y="2449975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8025" y="2827344"/>
            <a:ext cx="357925" cy="37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3225" y="3237825"/>
            <a:ext cx="3231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Primeiros passos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900" y="954325"/>
            <a:ext cx="5111375" cy="34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106125" y="4502950"/>
            <a:ext cx="568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Fonte da imagem: http://visualdicas.blogspot.com/2021/05/quais-as-formas-mais-populares-para.html</a:t>
            </a:r>
            <a:endParaRPr sz="700"/>
          </a:p>
        </p:txBody>
      </p:sp>
      <p:sp>
        <p:nvSpPr>
          <p:cNvPr id="127" name="Google Shape;127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Primeiros passos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