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D5C57E-A692-4FAB-A7A3-13212AEC350B}">
  <a:tblStyle styleId="{AAD5C57E-A692-4FAB-A7A3-13212AEC35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18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HelveticaNeue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f67e282f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f67e282f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6298be7a2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6298be7a2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6298be7a2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6298be7a2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298be7a2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6298be7a2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6298be7a2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6298be7a2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6298be7a2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6298be7a2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630c219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630c219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4a465ce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4a465ce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6298be7a2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6298be7a2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82341a09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82341a09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82341a09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82341a0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6298be7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6298be7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298be7a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6298be7a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6298be7a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6298be7a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6298be7a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6298be7a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6298be7a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6298be7a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6298be7a2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6298be7a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6298be7a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6298be7a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650" y="398850"/>
            <a:ext cx="8298675" cy="33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title"/>
          </p:nvPr>
        </p:nvSpPr>
        <p:spPr>
          <a:xfrm>
            <a:off x="1512125" y="874850"/>
            <a:ext cx="33159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b="1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174" y="4060250"/>
            <a:ext cx="1079104" cy="2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950" y="4060250"/>
            <a:ext cx="1184674" cy="2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000"/>
              <a:buFont typeface="Twentieth Century"/>
              <a:buNone/>
              <a:defRPr b="1" sz="4000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Helvetica Neue"/>
              <a:buNone/>
              <a:defRPr b="0" sz="2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>
  <p:cSld name="TITLE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/>
        </p:nvSpPr>
        <p:spPr>
          <a:xfrm>
            <a:off x="134550" y="2171550"/>
            <a:ext cx="887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Obrigado</a:t>
            </a:r>
            <a:endParaRPr b="1" sz="4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7" name="Google Shape;6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29187" y="3876537"/>
            <a:ext cx="1291849" cy="2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963" y="3864247"/>
            <a:ext cx="1541875" cy="3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887575"/>
            <a:ext cx="9144000" cy="25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36150" y="4801325"/>
            <a:ext cx="9071700" cy="295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0450" y="4876800"/>
            <a:ext cx="662885" cy="1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25" y="4866013"/>
            <a:ext cx="836280" cy="166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log.trello.com/gigantic-list-trello-tips" TargetMode="External"/><Relationship Id="rId4" Type="http://schemas.openxmlformats.org/officeDocument/2006/relationships/hyperlink" Target="https://artia.com/kanban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uides.github.com/activities/hello-world" TargetMode="External"/><Relationship Id="rId4" Type="http://schemas.openxmlformats.org/officeDocument/2006/relationships/hyperlink" Target="https://www.atlassian.com/br/git/tutorials/learn-git-with-bitbucket-cloud" TargetMode="External"/><Relationship Id="rId5" Type="http://schemas.openxmlformats.org/officeDocument/2006/relationships/hyperlink" Target="https://youtu.be/P4BNi_yPehc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hyperlink" Target="https://artia.com/kanban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tia.com/kanban/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1512125" y="874850"/>
            <a:ext cx="33159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Kanban + Git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29" name="Google Shape;129;p26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O que que é? Pra que que serve?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275" y="3266377"/>
            <a:ext cx="2869776" cy="11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Qual a diferença de Git pro Github?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175" y="2784892"/>
            <a:ext cx="3124475" cy="17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43" name="Google Shape;143;p28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é um sistema de controle de versão de arquivos.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 ele, podemos manter um histórico de todas as alterações que foram realizadas em nossos arquivos de código fonte.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 equipe, podemos visualizar todas as alterações realizadas por todos os membros.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49" name="Google Shape;149;p29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Duas características importantes: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atômico;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distribuído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55" name="Google Shape;155;p30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56" name="Google Shape;156;p30"/>
          <p:cNvGraphicFramePr/>
          <p:nvPr/>
        </p:nvGraphicFramePr>
        <p:xfrm>
          <a:off x="967600" y="786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{AAD5C57E-A692-4FAB-A7A3-13212AEC350B}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init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Cria um repositório local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clone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Cria um repositório local com base em um outro repositório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pull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Busca um (ou mais) commits para um repositório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checkout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Alterna entre branches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Adiciona um arquivo para fazer parte de um commit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commit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Um bloco de mudanças (uma revisão)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push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Envia um (ou mais) “commit”s para um repositório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merge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Mescla uma “branch”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Atividades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62" name="Google Shape;162;p31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Baixar o Git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complementar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68" name="Google Shape;168;p32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Dicas do Trello: </a:t>
            </a:r>
            <a:r>
              <a:rPr lang="pt-BR" sz="19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https://blog.trello.com/gigantic-list-trello-tips</a:t>
            </a: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(inglês)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Kanban: </a:t>
            </a:r>
            <a:r>
              <a:rPr lang="pt-BR" sz="19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https://artia.com/kanban/</a:t>
            </a: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(pt-br)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complementar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Tutorial de Git pelo GitHub (inglês): </a:t>
            </a:r>
            <a:r>
              <a:rPr lang="pt-BR" sz="19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https://guides.github.com/activities/hello-world</a:t>
            </a: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Tutorial de Git pelo Bitbucket (pt-br): </a:t>
            </a:r>
            <a:r>
              <a:rPr lang="pt-BR" sz="19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https://www.atlassian.com/br/git/tutorials/learn-git-with-bitbucket-cloud</a:t>
            </a: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Vídeo: “O que são Git e GitHub?” (7min): </a:t>
            </a:r>
            <a:r>
              <a:rPr lang="pt-BR" sz="19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https://youtu.be/P4BNi_yPehc</a:t>
            </a: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666666"/>
                </a:solidFill>
              </a:rPr>
              <a:t>Agenda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Kanban</a:t>
            </a:r>
            <a:endParaRPr sz="20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Trello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Material Complementar</a:t>
            </a:r>
            <a:endParaRPr sz="2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Kanban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85" name="Google Shape;85;p19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Qual a origem do Kanban</a:t>
            </a: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○"/>
            </a:pPr>
            <a:r>
              <a:rPr lang="pt-BR" sz="1700">
                <a:latin typeface="Helvetica Neue"/>
                <a:ea typeface="Helvetica Neue"/>
                <a:cs typeface="Helvetica Neue"/>
                <a:sym typeface="Helvetica Neue"/>
              </a:rPr>
              <a:t>um prato da culinária japonesa?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○"/>
            </a:pPr>
            <a:r>
              <a:rPr lang="pt-BR" sz="1700">
                <a:latin typeface="Helvetica Neue"/>
                <a:ea typeface="Helvetica Neue"/>
                <a:cs typeface="Helvetica Neue"/>
                <a:sym typeface="Helvetica Neue"/>
              </a:rPr>
              <a:t>“quadro negro” em japonês?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○"/>
            </a:pPr>
            <a:r>
              <a:rPr lang="pt-BR" sz="1700">
                <a:latin typeface="Helvetica Neue"/>
                <a:ea typeface="Helvetica Neue"/>
                <a:cs typeface="Helvetica Neue"/>
                <a:sym typeface="Helvetica Neue"/>
              </a:rPr>
              <a:t>um sistema fabril japonês?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○"/>
            </a:pPr>
            <a:r>
              <a:rPr lang="pt-BR" sz="1700">
                <a:latin typeface="Helvetica Neue"/>
                <a:ea typeface="Helvetica Neue"/>
                <a:cs typeface="Helvetica Neue"/>
                <a:sym typeface="Helvetica Neue"/>
              </a:rPr>
              <a:t>todas as anteriores?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Kanban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91" name="Google Shape;91;p20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Sistema de controle de estoque e fluxo de produção de peças desenvolvido pela Toyota na década de 1950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Apresenta um sistema ágil e visual para organização de tarefas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Kanban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97" name="Google Shape;97;p21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Kanban pode significar “placa”, “cartão”, “quadro”, “sinal” em japonês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○"/>
            </a:pPr>
            <a:r>
              <a:rPr lang="pt-BR" sz="1700">
                <a:latin typeface="Helvetica Neue"/>
                <a:ea typeface="Helvetica Neue"/>
                <a:cs typeface="Helvetica Neue"/>
                <a:sym typeface="Helvetica Neue"/>
              </a:rPr>
              <a:t>Cada tarefa é representada por um cartão, que são organizados em um quadro de tal modo a sinalizar os estados das tarefas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Kanban</a:t>
            </a:r>
            <a:endParaRPr b="1" sz="4000">
              <a:solidFill>
                <a:srgbClr val="666666"/>
              </a:solidFill>
            </a:endParaRPr>
          </a:p>
        </p:txBody>
      </p:sp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797425"/>
            <a:ext cx="7620000" cy="3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2"/>
          <p:cNvSpPr txBox="1"/>
          <p:nvPr/>
        </p:nvSpPr>
        <p:spPr>
          <a:xfrm>
            <a:off x="2172750" y="4492200"/>
            <a:ext cx="47985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</a:t>
            </a:r>
            <a:r>
              <a:rPr lang="pt-BR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 que é Kanban: Guia completo (atualizado 2021)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Trello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10" name="Google Shape;110;p23"/>
          <p:cNvSpPr txBox="1"/>
          <p:nvPr/>
        </p:nvSpPr>
        <p:spPr>
          <a:xfrm>
            <a:off x="2172750" y="4492200"/>
            <a:ext cx="47985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</a:t>
            </a:r>
            <a:r>
              <a:rPr lang="pt-BR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 que é Kanban: Guia completo (atualizado 2021)</a:t>
            </a:r>
            <a:r>
              <a:rPr lang="pt-BR"/>
              <a:t> </a:t>
            </a:r>
            <a:endParaRPr/>
          </a:p>
        </p:txBody>
      </p:sp>
      <p:pic>
        <p:nvPicPr>
          <p:cNvPr id="111" name="Google Shape;11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5024" y="975200"/>
            <a:ext cx="4871499" cy="36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Trello</a:t>
            </a:r>
            <a:endParaRPr b="1" sz="4000">
              <a:solidFill>
                <a:srgbClr val="666666"/>
              </a:solidFill>
            </a:endParaRPr>
          </a:p>
        </p:txBody>
      </p:sp>
      <p:graphicFrame>
        <p:nvGraphicFramePr>
          <p:cNvPr id="117" name="Google Shape;117;p24"/>
          <p:cNvGraphicFramePr/>
          <p:nvPr/>
        </p:nvGraphicFramePr>
        <p:xfrm>
          <a:off x="920400" y="1864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{AAD5C57E-A692-4FAB-A7A3-13212AEC350B}</a:tableStyleId>
              </a:tblPr>
              <a:tblGrid>
                <a:gridCol w="1477700"/>
                <a:gridCol w="4878450"/>
              </a:tblGrid>
              <a:tr h="39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backlog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Lista de tarefas ou atividades. Tudo o que é necessário para alcançar nosso objetivo.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sprint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Intervalo de tempo definido no qual um conjunto de cartões selecionados serão desenvolvidos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(limite) WIP (work in progress)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Limite de tarefas que podem ser realizadas simultaneamente (por coluna)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Kanban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23" name="Google Shape;123;p25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FAQ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○"/>
            </a:pPr>
            <a:r>
              <a:rPr lang="pt-BR" sz="1700">
                <a:latin typeface="Helvetica Neue"/>
                <a:ea typeface="Helvetica Neue"/>
                <a:cs typeface="Helvetica Neue"/>
                <a:sym typeface="Helvetica Neue"/>
              </a:rPr>
              <a:t>Todo quadro Kanban possui exatamente as mesmas colunas?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○"/>
            </a:pPr>
            <a:r>
              <a:rPr lang="pt-BR" sz="1700">
                <a:latin typeface="Helvetica Neue"/>
                <a:ea typeface="Helvetica Neue"/>
                <a:cs typeface="Helvetica Neue"/>
                <a:sym typeface="Helvetica Neue"/>
              </a:rPr>
              <a:t>Posso mover cards em qualquer sentido (para a coluna da esquerda ou direita)?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○"/>
            </a:pPr>
            <a:r>
              <a:rPr lang="pt-BR" sz="1700">
                <a:latin typeface="Helvetica Neue"/>
                <a:ea typeface="Helvetica Neue"/>
                <a:cs typeface="Helvetica Neue"/>
                <a:sym typeface="Helvetica Neue"/>
              </a:rPr>
              <a:t>Existe um limite de saltos que eu posso dar de uma coluna para outra? Se sim, qual?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○"/>
            </a:pPr>
            <a:r>
              <a:rPr lang="pt-BR" sz="1700">
                <a:latin typeface="Helvetica Neue"/>
                <a:ea typeface="Helvetica Neue"/>
                <a:cs typeface="Helvetica Neue"/>
                <a:sym typeface="Helvetica Neue"/>
              </a:rPr>
              <a:t>Meu backlog deve ser fixo e imutável, certo?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VinHous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EEEEE"/>
      </a:lt2>
      <a:accent1>
        <a:srgbClr val="FF8818"/>
      </a:accent1>
      <a:accent2>
        <a:srgbClr val="E72F7F"/>
      </a:accent2>
      <a:accent3>
        <a:srgbClr val="112BDA"/>
      </a:accent3>
      <a:accent4>
        <a:srgbClr val="F55F47"/>
      </a:accent4>
      <a:accent5>
        <a:srgbClr val="892CA7"/>
      </a:accent5>
      <a:accent6>
        <a:srgbClr val="4D2DB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