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4.xml"/><Relationship Id="rId21" Type="http://schemas.openxmlformats.org/officeDocument/2006/relationships/font" Target="fonts/HelveticaNeue-regular.fntdata"/><Relationship Id="rId13" Type="http://schemas.openxmlformats.org/officeDocument/2006/relationships/slide" Target="slides/slide7.xml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6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f67e282f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f67e282f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a9ca636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6a9ca636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6a9ca636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6a9ca636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6a9ca636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6a9ca636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4a465ce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4a465ce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82341a09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82341a09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82341a09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82341a09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4707848a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4707848a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6a9ca636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6a9ca636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fd5392d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fd5392d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fd5392d4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fd5392d4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fd5392d4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fd5392d4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fd5392d4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fd5392d4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6a9ca63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6a9ca63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2650" y="398850"/>
            <a:ext cx="8298675" cy="33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title"/>
          </p:nvPr>
        </p:nvSpPr>
        <p:spPr>
          <a:xfrm>
            <a:off x="1512125" y="874850"/>
            <a:ext cx="33159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b="1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174" y="4060250"/>
            <a:ext cx="1079104" cy="2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2950" y="4060250"/>
            <a:ext cx="1184674" cy="2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000"/>
              <a:buFont typeface="Twentieth Century"/>
              <a:buNone/>
              <a:defRPr b="1" sz="4000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Helvetica Neue"/>
              <a:buNone/>
              <a:defRPr b="0" sz="2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>
  <p:cSld name="TITLE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/>
        </p:nvSpPr>
        <p:spPr>
          <a:xfrm>
            <a:off x="134550" y="2171550"/>
            <a:ext cx="8874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Obrigado</a:t>
            </a:r>
            <a:endParaRPr b="1" sz="4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7" name="Google Shape;6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29187" y="3876537"/>
            <a:ext cx="1291849" cy="2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963" y="3864247"/>
            <a:ext cx="1541875" cy="3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887575"/>
            <a:ext cx="9144000" cy="25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36150" y="4801325"/>
            <a:ext cx="9071700" cy="295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50450" y="4876800"/>
            <a:ext cx="662885" cy="1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25" y="4866013"/>
            <a:ext cx="836280" cy="166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-scm.com/doc" TargetMode="External"/><Relationship Id="rId4" Type="http://schemas.openxmlformats.org/officeDocument/2006/relationships/hyperlink" Target="https://open.spotify.com/episode/78r6uqPx07Go1sccXZjWS7?si=rWjZ1kfeTXqcJ4M2bj9QNw" TargetMode="External"/><Relationship Id="rId5" Type="http://schemas.openxmlformats.org/officeDocument/2006/relationships/hyperlink" Target="https://youtu.be/6Czd1Yetaac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1512125" y="874850"/>
            <a:ext cx="33159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Git (v2)</a:t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latin typeface="Helvetica Neue"/>
                <a:ea typeface="Helvetica Neue"/>
                <a:cs typeface="Helvetica Neue"/>
                <a:sym typeface="Helvetica Neue"/>
              </a:rPr>
              <a:t>SOCORRO! ME AJUDA, TÁ MUITO DIFÍCIL!!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latin typeface="Helvetica Neue"/>
                <a:ea typeface="Helvetica Neue"/>
                <a:cs typeface="Helvetica Neue"/>
                <a:sym typeface="Helvetica Neue"/>
              </a:rPr>
              <a:t>FAQ GitHub: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○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Eu preciso de alguma permissão especial para obter algum código do GitHub?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○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Eu posso subir contribuições para qualquer projeto, inclusive, por exemplo, deletar arquivos?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○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Eu posso utilizar qualquer código do github na minha solução, seja a minha solução de qualquer natureza (por exemplo para uso comercial)?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○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Existe algum limite de projetos do github que eu posso usar?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○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Eu posso saber quantas pessoas utilizam meus projetos?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○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Eu posso impedir uma pessoa de utilizar meus projetos?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latin typeface="Helvetica Neue"/>
                <a:ea typeface="Helvetica Neue"/>
                <a:cs typeface="Helvetica Neue"/>
                <a:sym typeface="Helvetica Neue"/>
              </a:rPr>
              <a:t>FAQ Git: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○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Eu preciso sempre ter pelo menos dois repositórios git: um local e um remoto?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○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Eu posso forçar o envio de um commit para uma pessoa sem que ela perceba?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○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Eu posso me conectar com um remoto diferente e ignorar minha fonte anterior?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○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Existe algum limite de arquivos num commit?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○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Existe algum limite de commits?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○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Existe algum limite de pessoas que podem clonar/atualizar um git?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complementar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484950" y="832550"/>
            <a:ext cx="8174100" cy="39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Documentação oficial de Git, incluindo um livro em HTML: </a:t>
            </a:r>
            <a:r>
              <a:rPr lang="pt-BR" sz="1900" u="sng">
                <a:solidFill>
                  <a:srgbClr val="0097A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https://git-scm.com/doc</a:t>
            </a: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Podcast: “Guia do iniciante em GitHub” (54min): </a:t>
            </a:r>
            <a:r>
              <a:rPr lang="pt-BR" sz="1900" u="sng">
                <a:solidFill>
                  <a:srgbClr val="0097A7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https://open.spotify.com/episode/78r6uqPx07Go1sccXZjWS7?si=rWjZ1kfeTXqcJ4M2bj9QNw</a:t>
            </a: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Helvetica Neue"/>
              <a:buChar char="-"/>
            </a:pP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Vídeo: “Entendendo GIT” (1h): </a:t>
            </a:r>
            <a:r>
              <a:rPr lang="pt-BR" sz="1900" u="sng">
                <a:solidFill>
                  <a:srgbClr val="0097A7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https://youtu.be/6Czd1Yetaac</a:t>
            </a:r>
            <a:r>
              <a:rPr lang="pt-BR" sz="19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9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666666"/>
                </a:solidFill>
              </a:rPr>
              <a:t>Agenda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endParaRPr sz="20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</a:t>
            </a:r>
            <a:endParaRPr b="1" sz="4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latin typeface="Helvetica Neue"/>
                <a:ea typeface="Helvetica Neue"/>
                <a:cs typeface="Helvetica Neue"/>
                <a:sym typeface="Helvetica Neue"/>
              </a:rPr>
              <a:t>Até a última aula, conseguimos…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○"/>
            </a:pPr>
            <a:r>
              <a:rPr lang="pt-BR" sz="2000">
                <a:latin typeface="Helvetica Neue"/>
                <a:ea typeface="Helvetica Neue"/>
                <a:cs typeface="Helvetica Neue"/>
                <a:sym typeface="Helvetica Neue"/>
              </a:rPr>
              <a:t>clonar um repositório;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○"/>
            </a:pPr>
            <a:r>
              <a:rPr lang="pt-BR" sz="2000">
                <a:latin typeface="Helvetica Neue"/>
                <a:ea typeface="Helvetica Neue"/>
                <a:cs typeface="Helvetica Neue"/>
                <a:sym typeface="Helvetica Neue"/>
              </a:rPr>
              <a:t>atualizar esse repositório;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○"/>
            </a:pPr>
            <a:r>
              <a:rPr lang="pt-BR" sz="2000">
                <a:latin typeface="Helvetica Neue"/>
                <a:ea typeface="Helvetica Neue"/>
                <a:cs typeface="Helvetica Neue"/>
                <a:sym typeface="Helvetica Neue"/>
              </a:rPr>
              <a:t>criar conta no github.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96" name="Google Shape;96;p21"/>
          <p:cNvSpPr txBox="1"/>
          <p:nvPr/>
        </p:nvSpPr>
        <p:spPr>
          <a:xfrm>
            <a:off x="307350" y="860025"/>
            <a:ext cx="33222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latin typeface="Helvetica Neue"/>
                <a:ea typeface="Helvetica Neue"/>
                <a:cs typeface="Helvetica Neue"/>
                <a:sym typeface="Helvetica Neue"/>
              </a:rPr>
              <a:t>Git log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○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Mostra todos os registros (commits) do nosso repositório/árvore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500" y="1559625"/>
            <a:ext cx="531495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1"/>
          <p:cNvSpPr/>
          <p:nvPr/>
        </p:nvSpPr>
        <p:spPr>
          <a:xfrm>
            <a:off x="6954700" y="1676775"/>
            <a:ext cx="955200" cy="1626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1"/>
          <p:cNvSpPr/>
          <p:nvPr/>
        </p:nvSpPr>
        <p:spPr>
          <a:xfrm>
            <a:off x="8026825" y="1676775"/>
            <a:ext cx="955200" cy="1626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1"/>
          <p:cNvSpPr/>
          <p:nvPr/>
        </p:nvSpPr>
        <p:spPr>
          <a:xfrm>
            <a:off x="4170975" y="1676775"/>
            <a:ext cx="2666700" cy="162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1"/>
          <p:cNvSpPr/>
          <p:nvPr/>
        </p:nvSpPr>
        <p:spPr>
          <a:xfrm>
            <a:off x="4170975" y="2490450"/>
            <a:ext cx="2666700" cy="162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1"/>
          <p:cNvSpPr/>
          <p:nvPr/>
        </p:nvSpPr>
        <p:spPr>
          <a:xfrm>
            <a:off x="4170975" y="3304125"/>
            <a:ext cx="2666700" cy="162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/>
          <p:nvPr/>
        </p:nvSpPr>
        <p:spPr>
          <a:xfrm>
            <a:off x="4170975" y="1867675"/>
            <a:ext cx="3749100" cy="240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/>
          <p:nvPr/>
        </p:nvSpPr>
        <p:spPr>
          <a:xfrm>
            <a:off x="4170975" y="2656125"/>
            <a:ext cx="3749100" cy="240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4170975" y="3466725"/>
            <a:ext cx="3749100" cy="240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307350" y="860025"/>
            <a:ext cx="33222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latin typeface="Helvetica Neue"/>
                <a:ea typeface="Helvetica Neue"/>
                <a:cs typeface="Helvetica Neue"/>
                <a:sym typeface="Helvetica Neue"/>
              </a:rPr>
              <a:t>Git status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○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Mostra a situação dos arquivos MODIFICADOS controlados pelo nosso repositório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575" y="984125"/>
            <a:ext cx="32194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8088" y="1831313"/>
            <a:ext cx="51244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2888" y="3288100"/>
            <a:ext cx="431482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307350" y="860025"/>
            <a:ext cx="33222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latin typeface="Helvetica Neue"/>
                <a:ea typeface="Helvetica Neue"/>
                <a:cs typeface="Helvetica Neue"/>
                <a:sym typeface="Helvetica Neue"/>
              </a:rPr>
              <a:t>Git status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○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Mostra a situação dos arquivos MODIFICADOS controlados pelo nosso repositório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575" y="984125"/>
            <a:ext cx="32194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8088" y="1831313"/>
            <a:ext cx="51244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2888" y="3288100"/>
            <a:ext cx="431482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307350" y="860025"/>
            <a:ext cx="33222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latin typeface="Helvetica Neue"/>
                <a:ea typeface="Helvetica Neue"/>
                <a:cs typeface="Helvetica Neue"/>
                <a:sym typeface="Helvetica Neue"/>
              </a:rPr>
              <a:t>Git branch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○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Mostra as branches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Git checkout branch -b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○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Move para outra branch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Git remote -v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○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Exibe o(s) endereço(s) remoto(s)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Gitk </a:t>
            </a: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--all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○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mostra todas as árvores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latin typeface="Helvetica Neue"/>
                <a:ea typeface="Helvetica Neue"/>
                <a:cs typeface="Helvetica Neue"/>
                <a:sym typeface="Helvetica Neue"/>
              </a:rPr>
              <a:t>E hoje, como estamos..?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VinHous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EEEEE"/>
      </a:lt2>
      <a:accent1>
        <a:srgbClr val="FF8818"/>
      </a:accent1>
      <a:accent2>
        <a:srgbClr val="E72F7F"/>
      </a:accent2>
      <a:accent3>
        <a:srgbClr val="112BDA"/>
      </a:accent3>
      <a:accent4>
        <a:srgbClr val="F55F47"/>
      </a:accent4>
      <a:accent5>
        <a:srgbClr val="892CA7"/>
      </a:accent5>
      <a:accent6>
        <a:srgbClr val="4D2DB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