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84" d="100"/>
          <a:sy n="84" d="100"/>
        </p:scale>
        <p:origin x="96"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F33FFA5-CD07-4C8C-892F-50677949567E}" type="datetimeFigureOut">
              <a:rPr lang="en-GB" smtClean="0"/>
              <a:t>01/08/2019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4F69C7-397F-4584-B2B7-AAA6005074D4}" type="slidenum">
              <a:rPr lang="en-GB" smtClean="0"/>
              <a:t>‹#›</a:t>
            </a:fld>
            <a:endParaRPr lang="en-GB"/>
          </a:p>
        </p:txBody>
      </p:sp>
    </p:spTree>
    <p:extLst>
      <p:ext uri="{BB962C8B-B14F-4D97-AF65-F5344CB8AC3E}">
        <p14:creationId xmlns:p14="http://schemas.microsoft.com/office/powerpoint/2010/main" val="19312871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33FFA5-CD07-4C8C-892F-50677949567E}" type="datetimeFigureOut">
              <a:rPr lang="en-GB" smtClean="0"/>
              <a:t>01/08/2019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4F69C7-397F-4584-B2B7-AAA6005074D4}" type="slidenum">
              <a:rPr lang="en-GB" smtClean="0"/>
              <a:t>‹#›</a:t>
            </a:fld>
            <a:endParaRPr lang="en-GB"/>
          </a:p>
        </p:txBody>
      </p:sp>
    </p:spTree>
    <p:extLst>
      <p:ext uri="{BB962C8B-B14F-4D97-AF65-F5344CB8AC3E}">
        <p14:creationId xmlns:p14="http://schemas.microsoft.com/office/powerpoint/2010/main" val="2280984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33FFA5-CD07-4C8C-892F-50677949567E}" type="datetimeFigureOut">
              <a:rPr lang="en-GB" smtClean="0"/>
              <a:t>01/08/2019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4F69C7-397F-4584-B2B7-AAA6005074D4}" type="slidenum">
              <a:rPr lang="en-GB" smtClean="0"/>
              <a:t>‹#›</a:t>
            </a:fld>
            <a:endParaRPr lang="en-GB"/>
          </a:p>
        </p:txBody>
      </p:sp>
    </p:spTree>
    <p:extLst>
      <p:ext uri="{BB962C8B-B14F-4D97-AF65-F5344CB8AC3E}">
        <p14:creationId xmlns:p14="http://schemas.microsoft.com/office/powerpoint/2010/main" val="2908488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33FFA5-CD07-4C8C-892F-50677949567E}" type="datetimeFigureOut">
              <a:rPr lang="en-GB" smtClean="0"/>
              <a:t>01/08/2019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4F69C7-397F-4584-B2B7-AAA6005074D4}" type="slidenum">
              <a:rPr lang="en-GB" smtClean="0"/>
              <a:t>‹#›</a:t>
            </a:fld>
            <a:endParaRPr lang="en-GB"/>
          </a:p>
        </p:txBody>
      </p:sp>
    </p:spTree>
    <p:extLst>
      <p:ext uri="{BB962C8B-B14F-4D97-AF65-F5344CB8AC3E}">
        <p14:creationId xmlns:p14="http://schemas.microsoft.com/office/powerpoint/2010/main" val="2841330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CF33FFA5-CD07-4C8C-892F-50677949567E}" type="datetimeFigureOut">
              <a:rPr lang="en-GB" smtClean="0"/>
              <a:t>01/08/2019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4F69C7-397F-4584-B2B7-AAA6005074D4}" type="slidenum">
              <a:rPr lang="en-GB" smtClean="0"/>
              <a:t>‹#›</a:t>
            </a:fld>
            <a:endParaRPr lang="en-GB"/>
          </a:p>
        </p:txBody>
      </p:sp>
    </p:spTree>
    <p:extLst>
      <p:ext uri="{BB962C8B-B14F-4D97-AF65-F5344CB8AC3E}">
        <p14:creationId xmlns:p14="http://schemas.microsoft.com/office/powerpoint/2010/main" val="33164123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F33FFA5-CD07-4C8C-892F-50677949567E}" type="datetimeFigureOut">
              <a:rPr lang="en-GB" smtClean="0"/>
              <a:t>01/08/2019</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A04F69C7-397F-4584-B2B7-AAA6005074D4}" type="slidenum">
              <a:rPr lang="en-GB" smtClean="0"/>
              <a:t>‹#›</a:t>
            </a:fld>
            <a:endParaRPr lang="en-GB"/>
          </a:p>
        </p:txBody>
      </p:sp>
    </p:spTree>
    <p:extLst>
      <p:ext uri="{BB962C8B-B14F-4D97-AF65-F5344CB8AC3E}">
        <p14:creationId xmlns:p14="http://schemas.microsoft.com/office/powerpoint/2010/main" val="1533188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CF33FFA5-CD07-4C8C-892F-50677949567E}" type="datetimeFigureOut">
              <a:rPr lang="en-GB" smtClean="0"/>
              <a:t>01/08/2019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4F69C7-397F-4584-B2B7-AAA6005074D4}"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52485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33FFA5-CD07-4C8C-892F-50677949567E}" type="datetimeFigureOut">
              <a:rPr lang="en-GB" smtClean="0"/>
              <a:t>01/08/2019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4F69C7-397F-4584-B2B7-AAA6005074D4}" type="slidenum">
              <a:rPr lang="en-GB" smtClean="0"/>
              <a:t>‹#›</a:t>
            </a:fld>
            <a:endParaRPr lang="en-GB"/>
          </a:p>
        </p:txBody>
      </p:sp>
    </p:spTree>
    <p:extLst>
      <p:ext uri="{BB962C8B-B14F-4D97-AF65-F5344CB8AC3E}">
        <p14:creationId xmlns:p14="http://schemas.microsoft.com/office/powerpoint/2010/main" val="1239607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33FFA5-CD07-4C8C-892F-50677949567E}" type="datetimeFigureOut">
              <a:rPr lang="en-GB" smtClean="0"/>
              <a:t>01/08/2019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4F69C7-397F-4584-B2B7-AAA6005074D4}" type="slidenum">
              <a:rPr lang="en-GB" smtClean="0"/>
              <a:t>‹#›</a:t>
            </a:fld>
            <a:endParaRPr lang="en-GB"/>
          </a:p>
        </p:txBody>
      </p:sp>
    </p:spTree>
    <p:extLst>
      <p:ext uri="{BB962C8B-B14F-4D97-AF65-F5344CB8AC3E}">
        <p14:creationId xmlns:p14="http://schemas.microsoft.com/office/powerpoint/2010/main" val="4111979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CF33FFA5-CD07-4C8C-892F-50677949567E}" type="datetimeFigureOut">
              <a:rPr lang="en-GB" smtClean="0"/>
              <a:t>01/08/2019</a:t>
            </a:fld>
            <a:endParaRPr lang="en-GB"/>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1" name="Slide Number Placeholder 10"/>
          <p:cNvSpPr>
            <a:spLocks noGrp="1"/>
          </p:cNvSpPr>
          <p:nvPr>
            <p:ph type="sldNum" sz="quarter" idx="12"/>
          </p:nvPr>
        </p:nvSpPr>
        <p:spPr/>
        <p:txBody>
          <a:bodyPr/>
          <a:lstStyle/>
          <a:p>
            <a:fld id="{A04F69C7-397F-4584-B2B7-AAA6005074D4}" type="slidenum">
              <a:rPr lang="en-GB" smtClean="0"/>
              <a:t>‹#›</a:t>
            </a:fld>
            <a:endParaRPr lang="en-GB"/>
          </a:p>
        </p:txBody>
      </p:sp>
    </p:spTree>
    <p:extLst>
      <p:ext uri="{BB962C8B-B14F-4D97-AF65-F5344CB8AC3E}">
        <p14:creationId xmlns:p14="http://schemas.microsoft.com/office/powerpoint/2010/main" val="267179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F33FFA5-CD07-4C8C-892F-50677949567E}" type="datetimeFigureOut">
              <a:rPr lang="en-GB" smtClean="0"/>
              <a:t>01/08/2019</a:t>
            </a:fld>
            <a:endParaRPr lang="en-GB"/>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0" name="Slide Number Placeholder 9"/>
          <p:cNvSpPr>
            <a:spLocks noGrp="1"/>
          </p:cNvSpPr>
          <p:nvPr>
            <p:ph type="sldNum" sz="quarter" idx="12"/>
          </p:nvPr>
        </p:nvSpPr>
        <p:spPr/>
        <p:txBody>
          <a:bodyPr/>
          <a:lstStyle/>
          <a:p>
            <a:fld id="{A04F69C7-397F-4584-B2B7-AAA6005074D4}" type="slidenum">
              <a:rPr lang="en-GB" smtClean="0"/>
              <a:t>‹#›</a:t>
            </a:fld>
            <a:endParaRPr lang="en-GB"/>
          </a:p>
        </p:txBody>
      </p:sp>
    </p:spTree>
    <p:extLst>
      <p:ext uri="{BB962C8B-B14F-4D97-AF65-F5344CB8AC3E}">
        <p14:creationId xmlns:p14="http://schemas.microsoft.com/office/powerpoint/2010/main" val="40583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F33FFA5-CD07-4C8C-892F-50677949567E}" type="datetimeFigureOut">
              <a:rPr lang="en-GB" smtClean="0"/>
              <a:t>01/08/2019</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04F69C7-397F-4584-B2B7-AAA6005074D4}" type="slidenum">
              <a:rPr lang="en-GB" smtClean="0"/>
              <a:t>‹#›</a:t>
            </a:fld>
            <a:endParaRPr lang="en-GB"/>
          </a:p>
        </p:txBody>
      </p:sp>
    </p:spTree>
    <p:extLst>
      <p:ext uri="{BB962C8B-B14F-4D97-AF65-F5344CB8AC3E}">
        <p14:creationId xmlns:p14="http://schemas.microsoft.com/office/powerpoint/2010/main" val="20760550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BCD7-5CD4-48C4-886F-73AD4AEE69C7}"/>
              </a:ext>
            </a:extLst>
          </p:cNvPr>
          <p:cNvSpPr>
            <a:spLocks noGrp="1"/>
          </p:cNvSpPr>
          <p:nvPr>
            <p:ph type="ctrTitle"/>
          </p:nvPr>
        </p:nvSpPr>
        <p:spPr>
          <a:xfrm>
            <a:off x="965198" y="2474895"/>
            <a:ext cx="6212764" cy="1908215"/>
          </a:xfrm>
          <a:noFill/>
          <a:ln>
            <a:solidFill>
              <a:schemeClr val="tx1"/>
            </a:solidFill>
          </a:ln>
        </p:spPr>
        <p:txBody>
          <a:bodyPr wrap="square">
            <a:normAutofit/>
          </a:bodyPr>
          <a:lstStyle/>
          <a:p>
            <a:r>
              <a:rPr lang="en-US" sz="2800" b="1">
                <a:solidFill>
                  <a:schemeClr val="tx1"/>
                </a:solidFill>
              </a:rPr>
              <a:t>A Recommender System for a seasoning wholesaler</a:t>
            </a:r>
            <a:endParaRPr lang="en-GB" sz="2800">
              <a:solidFill>
                <a:schemeClr val="tx1"/>
              </a:solidFill>
            </a:endParaRPr>
          </a:p>
        </p:txBody>
      </p:sp>
      <p:sp>
        <p:nvSpPr>
          <p:cNvPr id="3" name="Subtitle 2">
            <a:extLst>
              <a:ext uri="{FF2B5EF4-FFF2-40B4-BE49-F238E27FC236}">
                <a16:creationId xmlns:a16="http://schemas.microsoft.com/office/drawing/2014/main" id="{9E2FEACE-657E-4E81-93C4-6B468262A437}"/>
              </a:ext>
            </a:extLst>
          </p:cNvPr>
          <p:cNvSpPr>
            <a:spLocks noGrp="1"/>
          </p:cNvSpPr>
          <p:nvPr>
            <p:ph type="subTitle" idx="1"/>
          </p:nvPr>
        </p:nvSpPr>
        <p:spPr>
          <a:xfrm>
            <a:off x="8533732" y="2173266"/>
            <a:ext cx="3254408" cy="2511468"/>
          </a:xfrm>
        </p:spPr>
        <p:txBody>
          <a:bodyPr anchor="ctr">
            <a:normAutofit/>
          </a:bodyPr>
          <a:lstStyle/>
          <a:p>
            <a:r>
              <a:rPr lang="en-GB" sz="2400">
                <a:solidFill>
                  <a:schemeClr val="tx2">
                    <a:lumMod val="90000"/>
                  </a:schemeClr>
                </a:solidFill>
              </a:rPr>
              <a:t>IBM CAPSTONE PROJECT : THE BATTLE OF NEIGHBORHOODS</a:t>
            </a:r>
          </a:p>
        </p:txBody>
      </p:sp>
    </p:spTree>
    <p:extLst>
      <p:ext uri="{BB962C8B-B14F-4D97-AF65-F5344CB8AC3E}">
        <p14:creationId xmlns:p14="http://schemas.microsoft.com/office/powerpoint/2010/main" val="345862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C1F7E-CABA-4A93-BE4C-13AEE8F18806}"/>
              </a:ext>
            </a:extLst>
          </p:cNvPr>
          <p:cNvSpPr>
            <a:spLocks noGrp="1"/>
          </p:cNvSpPr>
          <p:nvPr>
            <p:ph type="title"/>
          </p:nvPr>
        </p:nvSpPr>
        <p:spPr>
          <a:xfrm>
            <a:off x="2231136" y="180921"/>
            <a:ext cx="7729728" cy="1188720"/>
          </a:xfrm>
        </p:spPr>
        <p:txBody>
          <a:bodyPr/>
          <a:lstStyle/>
          <a:p>
            <a:r>
              <a:rPr lang="en-GB" dirty="0"/>
              <a:t>results</a:t>
            </a:r>
          </a:p>
        </p:txBody>
      </p:sp>
      <p:pic>
        <p:nvPicPr>
          <p:cNvPr id="5" name="Content Placeholder 4">
            <a:extLst>
              <a:ext uri="{FF2B5EF4-FFF2-40B4-BE49-F238E27FC236}">
                <a16:creationId xmlns:a16="http://schemas.microsoft.com/office/drawing/2014/main" id="{F2655996-96C3-427D-8EE2-7FB08D7123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7429" y="1538515"/>
            <a:ext cx="7729728" cy="4891314"/>
          </a:xfrm>
        </p:spPr>
      </p:pic>
    </p:spTree>
    <p:extLst>
      <p:ext uri="{BB962C8B-B14F-4D97-AF65-F5344CB8AC3E}">
        <p14:creationId xmlns:p14="http://schemas.microsoft.com/office/powerpoint/2010/main" val="409224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E2B0C-D4EE-4C75-BBEB-7E6FF0F7FCAF}"/>
              </a:ext>
            </a:extLst>
          </p:cNvPr>
          <p:cNvSpPr>
            <a:spLocks noGrp="1"/>
          </p:cNvSpPr>
          <p:nvPr>
            <p:ph type="title"/>
          </p:nvPr>
        </p:nvSpPr>
        <p:spPr/>
        <p:txBody>
          <a:bodyPr/>
          <a:lstStyle/>
          <a:p>
            <a:r>
              <a:rPr lang="en-GB" dirty="0"/>
              <a:t>Decision and conclusion </a:t>
            </a:r>
          </a:p>
        </p:txBody>
      </p:sp>
      <p:pic>
        <p:nvPicPr>
          <p:cNvPr id="5" name="Content Placeholder 4">
            <a:extLst>
              <a:ext uri="{FF2B5EF4-FFF2-40B4-BE49-F238E27FC236}">
                <a16:creationId xmlns:a16="http://schemas.microsoft.com/office/drawing/2014/main" id="{5CF664C7-A969-43DC-9E23-7FFD645DBF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572" y="2409371"/>
            <a:ext cx="9666514" cy="4034972"/>
          </a:xfrm>
        </p:spPr>
      </p:pic>
    </p:spTree>
    <p:extLst>
      <p:ext uri="{BB962C8B-B14F-4D97-AF65-F5344CB8AC3E}">
        <p14:creationId xmlns:p14="http://schemas.microsoft.com/office/powerpoint/2010/main" val="2296701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754AD-B578-4086-B0C3-43C5ACBCC1BD}"/>
              </a:ext>
            </a:extLst>
          </p:cNvPr>
          <p:cNvSpPr>
            <a:spLocks noGrp="1"/>
          </p:cNvSpPr>
          <p:nvPr>
            <p:ph type="title"/>
          </p:nvPr>
        </p:nvSpPr>
        <p:spPr>
          <a:xfrm>
            <a:off x="2231136" y="964692"/>
            <a:ext cx="7729728" cy="4498848"/>
          </a:xfrm>
        </p:spPr>
        <p:txBody>
          <a:bodyPr>
            <a:normAutofit/>
          </a:bodyPr>
          <a:lstStyle/>
          <a:p>
            <a:r>
              <a:rPr lang="en-GB" sz="8000" dirty="0"/>
              <a:t>THANK YOU !</a:t>
            </a:r>
          </a:p>
        </p:txBody>
      </p:sp>
    </p:spTree>
    <p:extLst>
      <p:ext uri="{BB962C8B-B14F-4D97-AF65-F5344CB8AC3E}">
        <p14:creationId xmlns:p14="http://schemas.microsoft.com/office/powerpoint/2010/main" val="3604838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353B9-F9AC-475E-916B-C44FE09D1249}"/>
              </a:ext>
            </a:extLst>
          </p:cNvPr>
          <p:cNvSpPr>
            <a:spLocks noGrp="1"/>
          </p:cNvSpPr>
          <p:nvPr>
            <p:ph type="ctrTitle"/>
          </p:nvPr>
        </p:nvSpPr>
        <p:spPr>
          <a:xfrm>
            <a:off x="514350" y="305442"/>
            <a:ext cx="6309360" cy="1645920"/>
          </a:xfrm>
        </p:spPr>
        <p:txBody>
          <a:bodyPr/>
          <a:lstStyle/>
          <a:p>
            <a:r>
              <a:rPr lang="en-GB" dirty="0"/>
              <a:t>Business problem</a:t>
            </a:r>
          </a:p>
        </p:txBody>
      </p:sp>
      <p:sp>
        <p:nvSpPr>
          <p:cNvPr id="3" name="Subtitle 2">
            <a:extLst>
              <a:ext uri="{FF2B5EF4-FFF2-40B4-BE49-F238E27FC236}">
                <a16:creationId xmlns:a16="http://schemas.microsoft.com/office/drawing/2014/main" id="{6EEC20AD-24CB-4EA0-8CEB-5157BA4C0BF8}"/>
              </a:ext>
            </a:extLst>
          </p:cNvPr>
          <p:cNvSpPr>
            <a:spLocks noGrp="1"/>
          </p:cNvSpPr>
          <p:nvPr>
            <p:ph type="subTitle" idx="1"/>
          </p:nvPr>
        </p:nvSpPr>
        <p:spPr>
          <a:xfrm>
            <a:off x="514350" y="2137410"/>
            <a:ext cx="10069830" cy="4274820"/>
          </a:xfrm>
        </p:spPr>
        <p:txBody>
          <a:bodyPr>
            <a:normAutofit/>
          </a:bodyPr>
          <a:lstStyle/>
          <a:p>
            <a:pPr algn="l"/>
            <a:r>
              <a:rPr lang="en-GB" dirty="0"/>
              <a:t>A seasoning wholesaler wants to start a business in one of Toronto's boroughs (Scarborough). This wholesaler offers various types of Restaurants, Bakeries, Breakfast Spots and Cafés with high quality bulk spices and seasonings. The contractor intends to construct a warehouse to store all of his products that are imported from abroad , and to use the warehouse as the base for all outgoing deliveries for his business.</a:t>
            </a:r>
          </a:p>
          <a:p>
            <a:r>
              <a:rPr lang="en-GB" dirty="0"/>
              <a:t>The contractor should construct this warehouse where it is nearest to his clients to minimize the cost of transportation. So the problematic question is : What </a:t>
            </a:r>
            <a:r>
              <a:rPr lang="en-GB" dirty="0" err="1"/>
              <a:t>neighborhood</a:t>
            </a:r>
            <a:r>
              <a:rPr lang="en-GB" dirty="0"/>
              <a:t> in the borough of Scarborough would be the best option for the wholesaler to construct a warehouse in ? Our task is to find the perfect </a:t>
            </a:r>
            <a:r>
              <a:rPr lang="en-GB" dirty="0" err="1"/>
              <a:t>neighborhood</a:t>
            </a:r>
            <a:r>
              <a:rPr lang="en-GB" dirty="0"/>
              <a:t> and to construct a recommender system that will provide the wholesaler with a sorted list of </a:t>
            </a:r>
            <a:r>
              <a:rPr lang="en-GB" dirty="0" err="1"/>
              <a:t>neighborhoods</a:t>
            </a:r>
            <a:r>
              <a:rPr lang="en-GB" dirty="0"/>
              <a:t> where the best suggested </a:t>
            </a:r>
            <a:r>
              <a:rPr lang="en-GB" dirty="0" err="1"/>
              <a:t>neighborhood</a:t>
            </a:r>
            <a:r>
              <a:rPr lang="en-GB" dirty="0"/>
              <a:t> will be the first element of the list.</a:t>
            </a:r>
          </a:p>
          <a:p>
            <a:endParaRPr lang="en-GB" dirty="0"/>
          </a:p>
        </p:txBody>
      </p:sp>
    </p:spTree>
    <p:extLst>
      <p:ext uri="{BB962C8B-B14F-4D97-AF65-F5344CB8AC3E}">
        <p14:creationId xmlns:p14="http://schemas.microsoft.com/office/powerpoint/2010/main" val="291788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0CD86-B019-4091-9925-80BD32DA9CC0}"/>
              </a:ext>
            </a:extLst>
          </p:cNvPr>
          <p:cNvSpPr>
            <a:spLocks noGrp="1"/>
          </p:cNvSpPr>
          <p:nvPr>
            <p:ph type="title"/>
          </p:nvPr>
        </p:nvSpPr>
        <p:spPr>
          <a:xfrm>
            <a:off x="322326" y="313182"/>
            <a:ext cx="8730234" cy="1561338"/>
          </a:xfrm>
        </p:spPr>
        <p:txBody>
          <a:bodyPr/>
          <a:lstStyle/>
          <a:p>
            <a:pPr algn="l"/>
            <a:r>
              <a:rPr lang="en-GB" dirty="0"/>
              <a:t>Data needed</a:t>
            </a:r>
          </a:p>
        </p:txBody>
      </p:sp>
      <p:sp>
        <p:nvSpPr>
          <p:cNvPr id="3" name="Content Placeholder 2">
            <a:extLst>
              <a:ext uri="{FF2B5EF4-FFF2-40B4-BE49-F238E27FC236}">
                <a16:creationId xmlns:a16="http://schemas.microsoft.com/office/drawing/2014/main" id="{706F3626-C9E6-4854-A750-32EB2D455ADC}"/>
              </a:ext>
            </a:extLst>
          </p:cNvPr>
          <p:cNvSpPr>
            <a:spLocks noGrp="1"/>
          </p:cNvSpPr>
          <p:nvPr>
            <p:ph idx="1"/>
          </p:nvPr>
        </p:nvSpPr>
        <p:spPr>
          <a:xfrm>
            <a:off x="322326" y="2386584"/>
            <a:ext cx="10147554" cy="3877056"/>
          </a:xfrm>
        </p:spPr>
        <p:txBody>
          <a:bodyPr>
            <a:normAutofit/>
          </a:bodyPr>
          <a:lstStyle/>
          <a:p>
            <a:endParaRPr lang="en-GB" dirty="0"/>
          </a:p>
          <a:p>
            <a:r>
              <a:rPr lang="en-GB" dirty="0"/>
              <a:t>Geo-locational data about the borough of Scarborough and the </a:t>
            </a:r>
            <a:r>
              <a:rPr lang="en-GB" dirty="0" err="1"/>
              <a:t>neighborhoods</a:t>
            </a:r>
            <a:r>
              <a:rPr lang="en-GB" dirty="0"/>
              <a:t> in it will be needed. We imply the borough's latitude and longitude </a:t>
            </a:r>
            <a:r>
              <a:rPr lang="en-GB" dirty="0" err="1"/>
              <a:t>figures.The</a:t>
            </a:r>
            <a:r>
              <a:rPr lang="en-GB" dirty="0"/>
              <a:t> postal codes falling into the </a:t>
            </a:r>
            <a:r>
              <a:rPr lang="en-GB" dirty="0" err="1"/>
              <a:t>the</a:t>
            </a:r>
            <a:r>
              <a:rPr lang="en-GB" dirty="0"/>
              <a:t> borough of Scarborough would be our starting point to discover the </a:t>
            </a:r>
            <a:r>
              <a:rPr lang="en-GB" dirty="0" err="1"/>
              <a:t>neighborhoods</a:t>
            </a:r>
            <a:r>
              <a:rPr lang="en-GB" dirty="0"/>
              <a:t> within the borough .</a:t>
            </a:r>
          </a:p>
          <a:p>
            <a:r>
              <a:rPr lang="en-GB" dirty="0"/>
              <a:t>We will need data about different venues in different </a:t>
            </a:r>
            <a:r>
              <a:rPr lang="en-GB" dirty="0" err="1"/>
              <a:t>neighborhoods</a:t>
            </a:r>
            <a:r>
              <a:rPr lang="en-GB" dirty="0"/>
              <a:t> of that specific borough. In order to gain that information we will use "Foursquare" locational information. the locational information for each venue contains basic and advanced information about that venue. For example a basic information in regards to a certain venue in a certain </a:t>
            </a:r>
            <a:r>
              <a:rPr lang="en-GB" dirty="0" err="1"/>
              <a:t>neighborhood</a:t>
            </a:r>
            <a:r>
              <a:rPr lang="en-GB" dirty="0"/>
              <a:t> will be its precise latitude and longitude and also its distance from the </a:t>
            </a:r>
            <a:r>
              <a:rPr lang="en-GB" dirty="0" err="1"/>
              <a:t>center</a:t>
            </a:r>
            <a:r>
              <a:rPr lang="en-GB" dirty="0"/>
              <a:t> of the </a:t>
            </a:r>
            <a:r>
              <a:rPr lang="en-GB" dirty="0" err="1"/>
              <a:t>neighborhood</a:t>
            </a:r>
            <a:r>
              <a:rPr lang="en-GB" dirty="0"/>
              <a:t>. As for advanced information tis will provide us with the category of the venue ,its popularity and maybe the average price of the services and so on.</a:t>
            </a:r>
          </a:p>
          <a:p>
            <a:endParaRPr lang="en-GB" dirty="0"/>
          </a:p>
        </p:txBody>
      </p:sp>
    </p:spTree>
    <p:extLst>
      <p:ext uri="{BB962C8B-B14F-4D97-AF65-F5344CB8AC3E}">
        <p14:creationId xmlns:p14="http://schemas.microsoft.com/office/powerpoint/2010/main" val="1793515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A68E-4F96-4693-B984-B8EF52E94681}"/>
              </a:ext>
            </a:extLst>
          </p:cNvPr>
          <p:cNvSpPr>
            <a:spLocks noGrp="1"/>
          </p:cNvSpPr>
          <p:nvPr>
            <p:ph type="title"/>
          </p:nvPr>
        </p:nvSpPr>
        <p:spPr>
          <a:xfrm>
            <a:off x="617220" y="132707"/>
            <a:ext cx="11269980" cy="1707523"/>
          </a:xfrm>
        </p:spPr>
        <p:txBody>
          <a:bodyPr>
            <a:normAutofit/>
          </a:bodyPr>
          <a:lstStyle/>
          <a:p>
            <a:r>
              <a:rPr lang="en-US" b="1" dirty="0"/>
              <a:t>Identifying Postal Codes (and then Neighborhoods) in "Scarborough"</a:t>
            </a:r>
            <a:endParaRPr lang="en-GB" dirty="0"/>
          </a:p>
        </p:txBody>
      </p:sp>
      <p:pic>
        <p:nvPicPr>
          <p:cNvPr id="5" name="Content Placeholder 4">
            <a:extLst>
              <a:ext uri="{FF2B5EF4-FFF2-40B4-BE49-F238E27FC236}">
                <a16:creationId xmlns:a16="http://schemas.microsoft.com/office/drawing/2014/main" id="{9E1872CE-04F8-484D-A403-672CEFEBE7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4550" y="1840230"/>
            <a:ext cx="7018020" cy="5017769"/>
          </a:xfrm>
        </p:spPr>
      </p:pic>
    </p:spTree>
    <p:extLst>
      <p:ext uri="{BB962C8B-B14F-4D97-AF65-F5344CB8AC3E}">
        <p14:creationId xmlns:p14="http://schemas.microsoft.com/office/powerpoint/2010/main" val="861084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C1512-FAE9-4A54-B1A7-0FF58185594F}"/>
              </a:ext>
            </a:extLst>
          </p:cNvPr>
          <p:cNvSpPr>
            <a:spLocks noGrp="1"/>
          </p:cNvSpPr>
          <p:nvPr>
            <p:ph type="title"/>
          </p:nvPr>
        </p:nvSpPr>
        <p:spPr>
          <a:xfrm>
            <a:off x="1394460" y="198882"/>
            <a:ext cx="9966960" cy="1188720"/>
          </a:xfrm>
        </p:spPr>
        <p:txBody>
          <a:bodyPr>
            <a:normAutofit/>
          </a:bodyPr>
          <a:lstStyle/>
          <a:p>
            <a:r>
              <a:rPr lang="en-US" b="1" dirty="0"/>
              <a:t>Identifying Postal Codes (and then Neighborhoods) in "Scarborough"</a:t>
            </a:r>
            <a:endParaRPr lang="en-GB" dirty="0"/>
          </a:p>
        </p:txBody>
      </p:sp>
      <p:pic>
        <p:nvPicPr>
          <p:cNvPr id="5" name="Content Placeholder 4">
            <a:extLst>
              <a:ext uri="{FF2B5EF4-FFF2-40B4-BE49-F238E27FC236}">
                <a16:creationId xmlns:a16="http://schemas.microsoft.com/office/drawing/2014/main" id="{7370BBEF-0FD9-49F1-81A3-53C7FDC59C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4460" y="1588770"/>
            <a:ext cx="8355330" cy="4949190"/>
          </a:xfrm>
        </p:spPr>
      </p:pic>
    </p:spTree>
    <p:extLst>
      <p:ext uri="{BB962C8B-B14F-4D97-AF65-F5344CB8AC3E}">
        <p14:creationId xmlns:p14="http://schemas.microsoft.com/office/powerpoint/2010/main" val="3660575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5EFCE-2751-42D3-AF3B-30A75B154D4A}"/>
              </a:ext>
            </a:extLst>
          </p:cNvPr>
          <p:cNvSpPr>
            <a:spLocks noGrp="1"/>
          </p:cNvSpPr>
          <p:nvPr>
            <p:ph type="title"/>
          </p:nvPr>
        </p:nvSpPr>
        <p:spPr>
          <a:xfrm>
            <a:off x="2231136" y="301752"/>
            <a:ext cx="7729728" cy="1188720"/>
          </a:xfrm>
        </p:spPr>
        <p:txBody>
          <a:bodyPr/>
          <a:lstStyle/>
          <a:p>
            <a:r>
              <a:rPr lang="en-GB" dirty="0"/>
              <a:t>RETRIEVING AND PROCESSING DATA FROM FOURSQUARE </a:t>
            </a:r>
          </a:p>
        </p:txBody>
      </p:sp>
      <p:sp>
        <p:nvSpPr>
          <p:cNvPr id="3" name="Content Placeholder 2">
            <a:extLst>
              <a:ext uri="{FF2B5EF4-FFF2-40B4-BE49-F238E27FC236}">
                <a16:creationId xmlns:a16="http://schemas.microsoft.com/office/drawing/2014/main" id="{03A5B6D5-99B2-438F-9F9D-91ED669788D2}"/>
              </a:ext>
            </a:extLst>
          </p:cNvPr>
          <p:cNvSpPr>
            <a:spLocks noGrp="1"/>
          </p:cNvSpPr>
          <p:nvPr>
            <p:ph idx="1"/>
          </p:nvPr>
        </p:nvSpPr>
        <p:spPr>
          <a:xfrm>
            <a:off x="891540" y="2011680"/>
            <a:ext cx="9932670" cy="4137660"/>
          </a:xfrm>
        </p:spPr>
        <p:txBody>
          <a:bodyPr>
            <a:normAutofit/>
          </a:bodyPr>
          <a:lstStyle/>
          <a:p>
            <a:r>
              <a:rPr lang="en-GB" dirty="0"/>
              <a:t>Connecting to Foursquare and Retrieving Locational Data for Each Venue in Every </a:t>
            </a:r>
            <a:r>
              <a:rPr lang="en-GB" dirty="0" err="1"/>
              <a:t>Neighborhood</a:t>
            </a:r>
            <a:r>
              <a:rPr lang="en-GB" dirty="0"/>
              <a:t> was the next step . After finding the list of </a:t>
            </a:r>
            <a:r>
              <a:rPr lang="en-GB" dirty="0" err="1"/>
              <a:t>neighborhoods</a:t>
            </a:r>
            <a:r>
              <a:rPr lang="en-GB" dirty="0"/>
              <a:t>, we then connected to the Foursquare API to gather information about venues inside each and every </a:t>
            </a:r>
            <a:r>
              <a:rPr lang="en-GB" dirty="0" err="1"/>
              <a:t>neighborhood</a:t>
            </a:r>
            <a:r>
              <a:rPr lang="en-GB" dirty="0"/>
              <a:t>. For each </a:t>
            </a:r>
            <a:r>
              <a:rPr lang="en-GB" dirty="0" err="1"/>
              <a:t>neighborhood</a:t>
            </a:r>
            <a:r>
              <a:rPr lang="en-GB" dirty="0"/>
              <a:t>, we have chosen the radius to be 1000 </a:t>
            </a:r>
            <a:r>
              <a:rPr lang="en-GB" dirty="0" err="1"/>
              <a:t>meter.Which</a:t>
            </a:r>
            <a:r>
              <a:rPr lang="en-GB" dirty="0"/>
              <a:t> means that we have asked Foursquare to find venues that are at most 1000 meter far from the </a:t>
            </a:r>
            <a:r>
              <a:rPr lang="en-GB" dirty="0" err="1"/>
              <a:t>center</a:t>
            </a:r>
            <a:r>
              <a:rPr lang="en-GB" dirty="0"/>
              <a:t> of the </a:t>
            </a:r>
            <a:r>
              <a:rPr lang="en-GB" dirty="0" err="1"/>
              <a:t>neighborhood</a:t>
            </a:r>
            <a:r>
              <a:rPr lang="en-GB" dirty="0"/>
              <a:t>. </a:t>
            </a:r>
          </a:p>
          <a:p>
            <a:r>
              <a:rPr lang="en-GB" dirty="0"/>
              <a:t>We then went on to processing the retrieved Data and Creating a Data Frame for all the venues inside the Scarborough borough . When the data was completely gathered, we then process the raw data to find our desirable features for each venue. Our main feature is the category of that venue. After this stage, the column "Venue's Category" became One-hot encoded and different venues had different feature-columns. After On-hot encoding we then integrated all restaurant columns to one column "Total Restaurants" and all food joint columns to "Total Joints" column. </a:t>
            </a:r>
          </a:p>
          <a:p>
            <a:endParaRPr lang="en-GB" dirty="0"/>
          </a:p>
        </p:txBody>
      </p:sp>
    </p:spTree>
    <p:extLst>
      <p:ext uri="{BB962C8B-B14F-4D97-AF65-F5344CB8AC3E}">
        <p14:creationId xmlns:p14="http://schemas.microsoft.com/office/powerpoint/2010/main" val="939326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A80C2-4129-4BDF-B243-51DB9261782D}"/>
              </a:ext>
            </a:extLst>
          </p:cNvPr>
          <p:cNvSpPr>
            <a:spLocks noGrp="1"/>
          </p:cNvSpPr>
          <p:nvPr>
            <p:ph type="title"/>
          </p:nvPr>
        </p:nvSpPr>
        <p:spPr>
          <a:xfrm>
            <a:off x="2231136" y="340578"/>
            <a:ext cx="7729728" cy="1188720"/>
          </a:xfrm>
        </p:spPr>
        <p:txBody>
          <a:bodyPr/>
          <a:lstStyle/>
          <a:p>
            <a:r>
              <a:rPr lang="en-GB" dirty="0"/>
              <a:t>RETRIEVING AND PROCESSING DATA FROM FOURSQUARE </a:t>
            </a:r>
          </a:p>
        </p:txBody>
      </p:sp>
      <p:pic>
        <p:nvPicPr>
          <p:cNvPr id="5" name="Content Placeholder 4">
            <a:extLst>
              <a:ext uri="{FF2B5EF4-FFF2-40B4-BE49-F238E27FC236}">
                <a16:creationId xmlns:a16="http://schemas.microsoft.com/office/drawing/2014/main" id="{28326E83-F0C4-4128-A9A1-9D39B3EA54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4723" y="1944914"/>
            <a:ext cx="8655277" cy="4034971"/>
          </a:xfrm>
        </p:spPr>
      </p:pic>
    </p:spTree>
    <p:extLst>
      <p:ext uri="{BB962C8B-B14F-4D97-AF65-F5344CB8AC3E}">
        <p14:creationId xmlns:p14="http://schemas.microsoft.com/office/powerpoint/2010/main" val="2441901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E0395-F3DA-4D24-85E2-BFB6CB748689}"/>
              </a:ext>
            </a:extLst>
          </p:cNvPr>
          <p:cNvSpPr>
            <a:spLocks noGrp="1"/>
          </p:cNvSpPr>
          <p:nvPr>
            <p:ph type="title"/>
          </p:nvPr>
        </p:nvSpPr>
        <p:spPr>
          <a:xfrm>
            <a:off x="2105406" y="233172"/>
            <a:ext cx="7729728" cy="1188720"/>
          </a:xfrm>
        </p:spPr>
        <p:txBody>
          <a:bodyPr/>
          <a:lstStyle/>
          <a:p>
            <a:r>
              <a:rPr lang="en-GB" dirty="0"/>
              <a:t>RETRIEVING AND PROCESSING DATA FROM FOURSQUARE </a:t>
            </a:r>
          </a:p>
        </p:txBody>
      </p:sp>
      <p:pic>
        <p:nvPicPr>
          <p:cNvPr id="5" name="Content Placeholder 4">
            <a:extLst>
              <a:ext uri="{FF2B5EF4-FFF2-40B4-BE49-F238E27FC236}">
                <a16:creationId xmlns:a16="http://schemas.microsoft.com/office/drawing/2014/main" id="{F459B6E9-D9A4-4192-97FA-CBB1164D9D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8730" y="1606536"/>
            <a:ext cx="9715499" cy="5018291"/>
          </a:xfrm>
        </p:spPr>
      </p:pic>
    </p:spTree>
    <p:extLst>
      <p:ext uri="{BB962C8B-B14F-4D97-AF65-F5344CB8AC3E}">
        <p14:creationId xmlns:p14="http://schemas.microsoft.com/office/powerpoint/2010/main" val="886469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0D728-D6D8-489C-9DF4-85736A239585}"/>
              </a:ext>
            </a:extLst>
          </p:cNvPr>
          <p:cNvSpPr>
            <a:spLocks noGrp="1"/>
          </p:cNvSpPr>
          <p:nvPr>
            <p:ph type="title"/>
          </p:nvPr>
        </p:nvSpPr>
        <p:spPr>
          <a:xfrm>
            <a:off x="1965960" y="320040"/>
            <a:ext cx="7994904" cy="1833372"/>
          </a:xfrm>
        </p:spPr>
        <p:txBody>
          <a:bodyPr>
            <a:normAutofit fontScale="90000"/>
          </a:bodyPr>
          <a:lstStyle/>
          <a:p>
            <a:r>
              <a:rPr lang="en-US" b="1" dirty="0"/>
              <a:t>Applying A Machine Learning Techniques :K-Means Clustering</a:t>
            </a:r>
            <a:br>
              <a:rPr lang="en-US" b="1" dirty="0"/>
            </a:br>
            <a:endParaRPr lang="en-GB" dirty="0"/>
          </a:p>
        </p:txBody>
      </p:sp>
      <p:pic>
        <p:nvPicPr>
          <p:cNvPr id="5" name="Content Placeholder 4">
            <a:extLst>
              <a:ext uri="{FF2B5EF4-FFF2-40B4-BE49-F238E27FC236}">
                <a16:creationId xmlns:a16="http://schemas.microsoft.com/office/drawing/2014/main" id="{2B4F6451-41D7-4D9F-9E0A-4CBB82127A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2307771"/>
            <a:ext cx="10653486" cy="4230189"/>
          </a:xfrm>
        </p:spPr>
      </p:pic>
    </p:spTree>
    <p:extLst>
      <p:ext uri="{BB962C8B-B14F-4D97-AF65-F5344CB8AC3E}">
        <p14:creationId xmlns:p14="http://schemas.microsoft.com/office/powerpoint/2010/main" val="1389792975"/>
      </p:ext>
    </p:extLst>
  </p:cSld>
  <p:clrMapOvr>
    <a:masterClrMapping/>
  </p:clrMapOvr>
</p:sld>
</file>

<file path=ppt/theme/theme1.xml><?xml version="1.0" encoding="utf-8"?>
<a:theme xmlns:a="http://schemas.openxmlformats.org/drawingml/2006/main" name="Parcel">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38</TotalTime>
  <Words>574</Words>
  <Application>Microsoft Office PowerPoint</Application>
  <PresentationFormat>Widescreen</PresentationFormat>
  <Paragraphs>20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Parcel</vt:lpstr>
      <vt:lpstr>A Recommender System for a seasoning wholesaler</vt:lpstr>
      <vt:lpstr>Business problem</vt:lpstr>
      <vt:lpstr>Data needed</vt:lpstr>
      <vt:lpstr>Identifying Postal Codes (and then Neighborhoods) in "Scarborough"</vt:lpstr>
      <vt:lpstr>Identifying Postal Codes (and then Neighborhoods) in "Scarborough"</vt:lpstr>
      <vt:lpstr>RETRIEVING AND PROCESSING DATA FROM FOURSQUARE </vt:lpstr>
      <vt:lpstr>RETRIEVING AND PROCESSING DATA FROM FOURSQUARE </vt:lpstr>
      <vt:lpstr>RETRIEVING AND PROCESSING DATA FROM FOURSQUARE </vt:lpstr>
      <vt:lpstr>Applying A Machine Learning Techniques :K-Means Clustering </vt:lpstr>
      <vt:lpstr>results</vt:lpstr>
      <vt:lpstr>Decision and 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a seasoning wholesaler</dc:title>
  <dc:creator>ibrahim taoual</dc:creator>
  <cp:lastModifiedBy>ibrahim taoual</cp:lastModifiedBy>
  <cp:revision>5</cp:revision>
  <dcterms:created xsi:type="dcterms:W3CDTF">2019-08-01T13:59:16Z</dcterms:created>
  <dcterms:modified xsi:type="dcterms:W3CDTF">2019-08-01T14:38:12Z</dcterms:modified>
</cp:coreProperties>
</file>