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319" r:id="rId2"/>
    <p:sldId id="322" r:id="rId3"/>
    <p:sldId id="326" r:id="rId4"/>
    <p:sldId id="345" r:id="rId5"/>
    <p:sldId id="333" r:id="rId6"/>
    <p:sldId id="346" r:id="rId7"/>
    <p:sldId id="347" r:id="rId8"/>
    <p:sldId id="348" r:id="rId9"/>
    <p:sldId id="349" r:id="rId10"/>
    <p:sldId id="350" r:id="rId11"/>
    <p:sldId id="351" r:id="rId12"/>
    <p:sldId id="353" r:id="rId13"/>
    <p:sldId id="357" r:id="rId14"/>
    <p:sldId id="336" r:id="rId15"/>
    <p:sldId id="352" r:id="rId16"/>
    <p:sldId id="356" r:id="rId17"/>
    <p:sldId id="29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F9C58E-FB5B-40FE-9740-AFFD01A44DA5}">
  <a:tblStyle styleId="{49F9C58E-FB5B-40FE-9740-AFFD01A44DA5}"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000E1F-B46F-4BCF-9FA8-E333B639766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78095"/>
  </p:normalViewPr>
  <p:slideViewPr>
    <p:cSldViewPr snapToGrid="0">
      <p:cViewPr varScale="1">
        <p:scale>
          <a:sx n="131" d="100"/>
          <a:sy n="131" d="100"/>
        </p:scale>
        <p:origin x="167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errBars>
            <c:errBarType val="plus"/>
            <c:errValType val="cust"/>
            <c:noEndCap val="0"/>
            <c:plus>
              <c:numRef>
                <c:f>Sheet1!$F$15:$F$16</c:f>
                <c:numCache>
                  <c:formatCode>General</c:formatCode>
                  <c:ptCount val="2"/>
                  <c:pt idx="0">
                    <c:v>3.5</c:v>
                  </c:pt>
                  <c:pt idx="1">
                    <c:v>4.5999999999999996</c:v>
                  </c:pt>
                </c:numCache>
              </c:numRef>
            </c:plus>
            <c:minus>
              <c:numRef>
                <c:f>Sheet1!$F$15:$F$16</c:f>
                <c:numCache>
                  <c:formatCode>General</c:formatCode>
                  <c:ptCount val="2"/>
                  <c:pt idx="0">
                    <c:v>3.5</c:v>
                  </c:pt>
                  <c:pt idx="1">
                    <c:v>4.5999999999999996</c:v>
                  </c:pt>
                </c:numCache>
              </c:numRef>
            </c:minus>
            <c:spPr>
              <a:noFill/>
              <a:ln w="9525" cap="flat" cmpd="sng" algn="ctr">
                <a:solidFill>
                  <a:schemeClr val="tx1">
                    <a:lumMod val="65000"/>
                    <a:lumOff val="35000"/>
                  </a:schemeClr>
                </a:solidFill>
                <a:round/>
              </a:ln>
              <a:effectLst/>
            </c:spPr>
          </c:errBars>
          <c:val>
            <c:numRef>
              <c:f>Sheet1!$E$15:$E$16</c:f>
              <c:numCache>
                <c:formatCode>General</c:formatCode>
                <c:ptCount val="2"/>
                <c:pt idx="0">
                  <c:v>38</c:v>
                </c:pt>
                <c:pt idx="1">
                  <c:v>18.2</c:v>
                </c:pt>
              </c:numCache>
            </c:numRef>
          </c:val>
          <c:extLst>
            <c:ext xmlns:c16="http://schemas.microsoft.com/office/drawing/2014/chart" uri="{C3380CC4-5D6E-409C-BE32-E72D297353CC}">
              <c16:uniqueId val="{00000000-F71A-9549-9ED8-1DB5F943D0DF}"/>
            </c:ext>
          </c:extLst>
        </c:ser>
        <c:dLbls>
          <c:showLegendKey val="0"/>
          <c:showVal val="0"/>
          <c:showCatName val="0"/>
          <c:showSerName val="0"/>
          <c:showPercent val="0"/>
          <c:showBubbleSize val="0"/>
        </c:dLbls>
        <c:gapWidth val="219"/>
        <c:overlap val="-27"/>
        <c:axId val="1498662943"/>
        <c:axId val="1353393343"/>
      </c:barChart>
      <c:catAx>
        <c:axId val="14986629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393343"/>
        <c:crosses val="autoZero"/>
        <c:auto val="1"/>
        <c:lblAlgn val="ctr"/>
        <c:lblOffset val="100"/>
        <c:noMultiLvlLbl val="0"/>
      </c:catAx>
      <c:valAx>
        <c:axId val="1353393343"/>
        <c:scaling>
          <c:orientation val="minMax"/>
        </c:scaling>
        <c:delete val="0"/>
        <c:axPos val="l"/>
        <c:majorGridlines>
          <c:spPr>
            <a:ln w="9525" cap="flat" cmpd="sng" algn="ctr">
              <a:noFill/>
              <a:round/>
            </a:ln>
            <a:effectLst/>
          </c:spPr>
        </c:majorGridlines>
        <c:numFmt formatCode="General" sourceLinked="1"/>
        <c:majorTickMark val="in"/>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662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5899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a default, you assume that the null hypothesis is valid until evidence suggests otherwise. Similar to innocent until proven guilty—it is better to let many guilty people go then falsely convict one innocent person.</a:t>
            </a:r>
            <a:endParaRPr dirty="0"/>
          </a:p>
        </p:txBody>
      </p:sp>
    </p:spTree>
    <p:extLst>
      <p:ext uri="{BB962C8B-B14F-4D97-AF65-F5344CB8AC3E}">
        <p14:creationId xmlns:p14="http://schemas.microsoft.com/office/powerpoint/2010/main" val="85706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 1 error = incorrectly reject the null, meaning you are saying there is a difference when there isn’t. We focus on minimizing type 1 error because it is often more detrimental to conclude differences when they are not actually there than it is to falsely fail to reject the null when there are actual differences (false negative, type II).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Probability of making a type 1 error is alpha. Typically set alpha to 0.05 to indicate level of significance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Having B less than 20% is good, so you want power around 80% or 0.8. Can often run power calculations prior to running experiment. </a:t>
            </a:r>
          </a:p>
          <a:p>
            <a:pPr marL="0" lvl="0" indent="0" algn="l" rtl="0">
              <a:spcBef>
                <a:spcPts val="0"/>
              </a:spcBef>
              <a:spcAft>
                <a:spcPts val="0"/>
              </a:spcAft>
              <a:buNone/>
            </a:pPr>
            <a:r>
              <a:rPr lang="en-US" dirty="0"/>
              <a:t>Power increases with sample size and effect size. </a:t>
            </a:r>
            <a:endParaRPr dirty="0"/>
          </a:p>
        </p:txBody>
      </p:sp>
    </p:spTree>
    <p:extLst>
      <p:ext uri="{BB962C8B-B14F-4D97-AF65-F5344CB8AC3E}">
        <p14:creationId xmlns:p14="http://schemas.microsoft.com/office/powerpoint/2010/main" val="91749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0.05 threshold is a somewhat arbitrary cutoff that researchers have coalesced around. It is basically saying that we are ok with having a 5% chance of a false positive.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www.youtube.com</a:t>
            </a:r>
            <a:r>
              <a:rPr lang="en-US" dirty="0"/>
              <a:t>/</a:t>
            </a:r>
            <a:r>
              <a:rPr lang="en-US" dirty="0" err="1"/>
              <a:t>watch?v</a:t>
            </a:r>
            <a:r>
              <a:rPr lang="en-US" dirty="0"/>
              <a:t>=YSwmpAmLV2s</a:t>
            </a:r>
            <a:endParaRPr dirty="0"/>
          </a:p>
        </p:txBody>
      </p:sp>
    </p:spTree>
    <p:extLst>
      <p:ext uri="{BB962C8B-B14F-4D97-AF65-F5344CB8AC3E}">
        <p14:creationId xmlns:p14="http://schemas.microsoft.com/office/powerpoint/2010/main" val="358323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59aa1f6a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59aa1f6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Standard deviation vs standard error: https://</a:t>
            </a:r>
            <a:r>
              <a:rPr lang="en-US" dirty="0" err="1"/>
              <a:t>www.youtube.com</a:t>
            </a:r>
            <a:r>
              <a:rPr lang="en-US" dirty="0"/>
              <a:t>/</a:t>
            </a:r>
            <a:r>
              <a:rPr lang="en-US" dirty="0" err="1"/>
              <a:t>watch?v</a:t>
            </a:r>
            <a:r>
              <a:rPr lang="en-US" dirty="0"/>
              <a:t>=A82brFpdr9g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SEM is not necessarily a measure of the variation of the data you measured. </a:t>
            </a:r>
            <a:endParaRPr dirty="0"/>
          </a:p>
        </p:txBody>
      </p:sp>
    </p:spTree>
    <p:extLst>
      <p:ext uri="{BB962C8B-B14F-4D97-AF65-F5344CB8AC3E}">
        <p14:creationId xmlns:p14="http://schemas.microsoft.com/office/powerpoint/2010/main" val="242521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123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at no point can we prove anything to be true. We can only reject H0 or fail to reject it. When rejecting the null hypothesis, you are basically saying that it is highly improbable that there are no differences between the groups. </a:t>
            </a:r>
            <a:endParaRPr dirty="0"/>
          </a:p>
        </p:txBody>
      </p:sp>
    </p:spTree>
    <p:extLst>
      <p:ext uri="{BB962C8B-B14F-4D97-AF65-F5344CB8AC3E}">
        <p14:creationId xmlns:p14="http://schemas.microsoft.com/office/powerpoint/2010/main" val="281578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b59aa1f6a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b59aa1f6a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542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www.youtube.com</a:t>
            </a:r>
            <a:r>
              <a:rPr lang="en-US" dirty="0"/>
              <a:t>/</a:t>
            </a:r>
            <a:r>
              <a:rPr lang="en-US" dirty="0" err="1"/>
              <a:t>watch?v</a:t>
            </a:r>
            <a:r>
              <a:rPr lang="en-US" dirty="0"/>
              <a:t>=gHCcvynl1YY</a:t>
            </a:r>
            <a:endParaRPr dirty="0"/>
          </a:p>
        </p:txBody>
      </p:sp>
    </p:spTree>
    <p:extLst>
      <p:ext uri="{BB962C8B-B14F-4D97-AF65-F5344CB8AC3E}">
        <p14:creationId xmlns:p14="http://schemas.microsoft.com/office/powerpoint/2010/main" val="213984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9457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063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117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Probability is a theoretical branch of math while stats is applied</a:t>
            </a:r>
          </a:p>
          <a:p>
            <a:pPr marL="0" lvl="0" indent="0" algn="l" rtl="0">
              <a:spcBef>
                <a:spcPts val="0"/>
              </a:spcBef>
              <a:spcAft>
                <a:spcPts val="0"/>
              </a:spcAft>
              <a:buNone/>
            </a:pPr>
            <a:r>
              <a:rPr lang="en-US" dirty="0"/>
              <a:t>Probability deals with prediction of future events while stats analyze frequency of past events</a:t>
            </a:r>
            <a:endParaRPr dirty="0"/>
          </a:p>
        </p:txBody>
      </p:sp>
    </p:spTree>
    <p:extLst>
      <p:ext uri="{BB962C8B-B14F-4D97-AF65-F5344CB8AC3E}">
        <p14:creationId xmlns:p14="http://schemas.microsoft.com/office/powerpoint/2010/main" val="214487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Missing cell phone example: https://</a:t>
            </a:r>
            <a:r>
              <a:rPr lang="en-US" dirty="0" err="1"/>
              <a:t>towardsdatascience.com</a:t>
            </a:r>
            <a:r>
              <a:rPr lang="en-US" dirty="0"/>
              <a:t>/what-is-bayesian-inference-4eda9f9e20a6</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Frequentists: probability is objective, so let’s calculate </a:t>
            </a:r>
            <a:r>
              <a:rPr lang="en-US" b="0" i="0" dirty="0" err="1">
                <a:solidFill>
                  <a:srgbClr val="202122"/>
                </a:solidFill>
                <a:effectLst/>
                <a:latin typeface="Arial" panose="020B0604020202020204" pitchFamily="34" charset="0"/>
              </a:rPr>
              <a:t>Pr</a:t>
            </a:r>
            <a:r>
              <a:rPr lang="en-US" b="0" i="0" dirty="0">
                <a:solidFill>
                  <a:srgbClr val="202122"/>
                </a:solidFill>
                <a:effectLst/>
                <a:latin typeface="Arial" panose="020B0604020202020204" pitchFamily="34" charset="0"/>
              </a:rPr>
              <a:t> by counting frequencies of events</a:t>
            </a:r>
          </a:p>
          <a:p>
            <a:pPr marL="0" lvl="0" indent="0" algn="l" rtl="0">
              <a:spcBef>
                <a:spcPts val="0"/>
              </a:spcBef>
              <a:spcAft>
                <a:spcPts val="0"/>
              </a:spcAft>
              <a:buNone/>
            </a:pPr>
            <a:r>
              <a:rPr lang="en-US" b="0" i="0" dirty="0">
                <a:solidFill>
                  <a:srgbClr val="202122"/>
                </a:solidFill>
                <a:effectLst/>
                <a:latin typeface="Arial" panose="020B0604020202020204" pitchFamily="34" charset="0"/>
              </a:rPr>
              <a:t>Bayesians: </a:t>
            </a:r>
            <a:r>
              <a:rPr lang="en-US" b="0" i="0" dirty="0" err="1">
                <a:solidFill>
                  <a:srgbClr val="202122"/>
                </a:solidFill>
                <a:effectLst/>
                <a:latin typeface="Arial" panose="020B0604020202020204" pitchFamily="34" charset="0"/>
              </a:rPr>
              <a:t>Pr</a:t>
            </a:r>
            <a:r>
              <a:rPr lang="en-US" b="0" i="0" dirty="0">
                <a:solidFill>
                  <a:srgbClr val="202122"/>
                </a:solidFill>
                <a:effectLst/>
                <a:latin typeface="Arial" panose="020B0604020202020204" pitchFamily="34" charset="0"/>
              </a:rPr>
              <a:t> is subjective, so let’s understand </a:t>
            </a:r>
            <a:r>
              <a:rPr lang="en-US" b="0" i="0" dirty="0" err="1">
                <a:solidFill>
                  <a:srgbClr val="202122"/>
                </a:solidFill>
                <a:effectLst/>
                <a:latin typeface="Arial" panose="020B0604020202020204" pitchFamily="34" charset="0"/>
              </a:rPr>
              <a:t>Pr</a:t>
            </a:r>
            <a:r>
              <a:rPr lang="en-US" b="0" i="0" dirty="0">
                <a:solidFill>
                  <a:srgbClr val="202122"/>
                </a:solidFill>
                <a:effectLst/>
                <a:latin typeface="Arial" panose="020B0604020202020204" pitchFamily="34" charset="0"/>
              </a:rPr>
              <a:t> as degrees of belief</a:t>
            </a:r>
            <a:endParaRPr dirty="0"/>
          </a:p>
        </p:txBody>
      </p:sp>
    </p:spTree>
    <p:extLst>
      <p:ext uri="{BB962C8B-B14F-4D97-AF65-F5344CB8AC3E}">
        <p14:creationId xmlns:p14="http://schemas.microsoft.com/office/powerpoint/2010/main" val="908139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59aa1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59aa1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081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FB26-8845-B844-A023-D323CAE8EB51}"/>
              </a:ext>
            </a:extLst>
          </p:cNvPr>
          <p:cNvSpPr>
            <a:spLocks noGrp="1"/>
          </p:cNvSpPr>
          <p:nvPr>
            <p:ph type="ctrTitle"/>
          </p:nvPr>
        </p:nvSpPr>
        <p:spPr/>
        <p:txBody>
          <a:bodyPr/>
          <a:lstStyle/>
          <a:p>
            <a:pPr algn="ctr"/>
            <a:r>
              <a:rPr lang="en-US" b="1" dirty="0"/>
              <a:t>Statistical Tools and Concepts for Molecular Biologists</a:t>
            </a:r>
            <a:endParaRPr lang="en-US" dirty="0"/>
          </a:p>
        </p:txBody>
      </p:sp>
      <p:sp>
        <p:nvSpPr>
          <p:cNvPr id="7" name="Google Shape;65;p15">
            <a:extLst>
              <a:ext uri="{FF2B5EF4-FFF2-40B4-BE49-F238E27FC236}">
                <a16:creationId xmlns:a16="http://schemas.microsoft.com/office/drawing/2014/main" id="{479F2299-BC1E-A666-0DDC-68F1B5F8ABFF}"/>
              </a:ext>
            </a:extLst>
          </p:cNvPr>
          <p:cNvSpPr txBox="1">
            <a:spLocks noGrp="1"/>
          </p:cNvSpPr>
          <p:nvPr>
            <p:ph type="subTitle" idx="1"/>
          </p:nvPr>
        </p:nvSpPr>
        <p:spPr>
          <a:xfrm>
            <a:off x="311700" y="3320508"/>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into Insights Part 2: Probability &amp; Hypothesis Testing</a:t>
            </a:r>
            <a:endParaRPr dirty="0"/>
          </a:p>
        </p:txBody>
      </p:sp>
    </p:spTree>
    <p:extLst>
      <p:ext uri="{BB962C8B-B14F-4D97-AF65-F5344CB8AC3E}">
        <p14:creationId xmlns:p14="http://schemas.microsoft.com/office/powerpoint/2010/main" val="832602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Fundamentals of Hypothesis Testing</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50922"/>
            <a:ext cx="8760630" cy="1771800"/>
          </a:xfrm>
          <a:prstGeom prst="rect">
            <a:avLst/>
          </a:prstGeom>
        </p:spPr>
        <p:txBody>
          <a:bodyPr spcFirstLastPara="1" vert="horz" wrap="square" lIns="91425" tIns="91425" rIns="91425" bIns="91425" rtlCol="0" anchor="t" anchorCtr="0">
            <a:noAutofit/>
          </a:bodyPr>
          <a:lstStyle/>
          <a:p>
            <a:pPr marL="0" indent="0">
              <a:buNone/>
            </a:pPr>
            <a:r>
              <a:rPr lang="en" dirty="0">
                <a:solidFill>
                  <a:schemeClr val="tx1"/>
                </a:solidFill>
              </a:rPr>
              <a:t>A statistical </a:t>
            </a:r>
            <a:r>
              <a:rPr lang="en" dirty="0">
                <a:solidFill>
                  <a:srgbClr val="FFC000"/>
                </a:solidFill>
              </a:rPr>
              <a:t>hypothesis </a:t>
            </a:r>
            <a:r>
              <a:rPr lang="en" dirty="0">
                <a:solidFill>
                  <a:schemeClr val="tx1"/>
                </a:solidFill>
              </a:rPr>
              <a:t>is an assumption about a population parameter (e.g. mean = 10) that may or may not be true</a:t>
            </a:r>
          </a:p>
          <a:p>
            <a:pPr marL="0" indent="0">
              <a:buNone/>
            </a:pPr>
            <a:endParaRPr lang="en" dirty="0">
              <a:solidFill>
                <a:schemeClr val="tx1"/>
              </a:solidFill>
            </a:endParaRPr>
          </a:p>
          <a:p>
            <a:pPr marL="0" indent="0">
              <a:buNone/>
            </a:pPr>
            <a:r>
              <a:rPr lang="en" dirty="0">
                <a:solidFill>
                  <a:srgbClr val="FFC000"/>
                </a:solidFill>
              </a:rPr>
              <a:t>Hypothesis testing </a:t>
            </a:r>
            <a:r>
              <a:rPr lang="en" dirty="0">
                <a:solidFill>
                  <a:schemeClr val="tx1"/>
                </a:solidFill>
              </a:rPr>
              <a:t>is a statistical tool to calculate the probability that a given hypothesis is true.</a:t>
            </a:r>
          </a:p>
          <a:p>
            <a:pPr marL="285750" indent="-285750"/>
            <a:r>
              <a:rPr lang="en" sz="1700" dirty="0">
                <a:solidFill>
                  <a:srgbClr val="000000"/>
                </a:solidFill>
              </a:rPr>
              <a:t>Allows us to accept or reject the statistical hypothesis</a:t>
            </a:r>
          </a:p>
          <a:p>
            <a:pPr marL="285750" indent="-285750"/>
            <a:r>
              <a:rPr lang="en" sz="1700" dirty="0">
                <a:solidFill>
                  <a:srgbClr val="000000"/>
                </a:solidFill>
              </a:rPr>
              <a:t>This is a form of statistical inference that uses data from our sample to make conclusions about the population parameter</a:t>
            </a:r>
          </a:p>
          <a:p>
            <a:pPr marL="285750" indent="-285750"/>
            <a:r>
              <a:rPr lang="en" sz="1700" dirty="0">
                <a:solidFill>
                  <a:srgbClr val="000000"/>
                </a:solidFill>
              </a:rPr>
              <a:t>Can be used to determine if the results of your experiment are “meaningful”</a:t>
            </a:r>
          </a:p>
          <a:p>
            <a:pPr marL="285750" indent="-285750"/>
            <a:r>
              <a:rPr lang="en" sz="1700" dirty="0">
                <a:solidFill>
                  <a:srgbClr val="000000"/>
                </a:solidFill>
              </a:rPr>
              <a:t>Commonly used to compare two or more groups to each other and assess statistical significance of differences (you have to decide if these differences are biologically significant though)</a:t>
            </a:r>
          </a:p>
          <a:p>
            <a:pPr marL="285750" indent="-285750"/>
            <a:r>
              <a:rPr lang="en" sz="1700" dirty="0">
                <a:solidFill>
                  <a:srgbClr val="000000"/>
                </a:solidFill>
              </a:rPr>
              <a:t>Outputs include p-values</a:t>
            </a:r>
          </a:p>
          <a:p>
            <a:pPr marL="0" indent="0">
              <a:buNone/>
            </a:pPr>
            <a:endParaRPr sz="1700" dirty="0">
              <a:solidFill>
                <a:srgbClr val="000000"/>
              </a:solidFill>
            </a:endParaRPr>
          </a:p>
        </p:txBody>
      </p:sp>
    </p:spTree>
    <p:extLst>
      <p:ext uri="{BB962C8B-B14F-4D97-AF65-F5344CB8AC3E}">
        <p14:creationId xmlns:p14="http://schemas.microsoft.com/office/powerpoint/2010/main" val="53029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Null vs. Alternative Hypothesis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1113569"/>
            <a:ext cx="4365774" cy="1771800"/>
          </a:xfrm>
          <a:prstGeom prst="rect">
            <a:avLst/>
          </a:prstGeom>
        </p:spPr>
        <p:txBody>
          <a:bodyPr spcFirstLastPara="1" vert="horz" wrap="square" lIns="91425" tIns="91425" rIns="91425" bIns="91425" rtlCol="0" anchor="t" anchorCtr="0">
            <a:noAutofit/>
          </a:bodyPr>
          <a:lstStyle/>
          <a:p>
            <a:pPr marL="0" indent="0">
              <a:buNone/>
            </a:pPr>
            <a:r>
              <a:rPr lang="en-US" dirty="0">
                <a:solidFill>
                  <a:schemeClr val="tx1"/>
                </a:solidFill>
              </a:rPr>
              <a:t>The </a:t>
            </a:r>
            <a:r>
              <a:rPr lang="en-US" dirty="0">
                <a:solidFill>
                  <a:srgbClr val="FFC000"/>
                </a:solidFill>
              </a:rPr>
              <a:t>null hypothesis </a:t>
            </a:r>
            <a:r>
              <a:rPr lang="en-US" dirty="0">
                <a:solidFill>
                  <a:schemeClr val="tx1"/>
                </a:solidFill>
              </a:rPr>
              <a:t>(H</a:t>
            </a:r>
            <a:r>
              <a:rPr lang="en-US" baseline="-25000" dirty="0">
                <a:solidFill>
                  <a:schemeClr val="tx1"/>
                </a:solidFill>
              </a:rPr>
              <a:t>0</a:t>
            </a:r>
            <a:r>
              <a:rPr lang="en-US" dirty="0">
                <a:solidFill>
                  <a:schemeClr val="tx1"/>
                </a:solidFill>
              </a:rPr>
              <a:t>) is the hypothesis that the sample observations are purely by chance or that there is no difference between groups.</a:t>
            </a:r>
          </a:p>
          <a:p>
            <a:pPr marL="0" indent="0">
              <a:buNone/>
            </a:pPr>
            <a:endParaRPr lang="en-US" sz="1700" dirty="0">
              <a:solidFill>
                <a:schemeClr val="tx1"/>
              </a:solidFill>
            </a:endParaRPr>
          </a:p>
          <a:p>
            <a:pPr marL="0" indent="0">
              <a:buNone/>
            </a:pPr>
            <a:r>
              <a:rPr lang="en-US" sz="1600" dirty="0">
                <a:solidFill>
                  <a:schemeClr val="tx1"/>
                </a:solidFill>
              </a:rPr>
              <a:t>The </a:t>
            </a:r>
            <a:r>
              <a:rPr lang="en-US" sz="1600" dirty="0">
                <a:solidFill>
                  <a:srgbClr val="FFC000"/>
                </a:solidFill>
              </a:rPr>
              <a:t>alternative hypothesis </a:t>
            </a:r>
            <a:r>
              <a:rPr lang="en-US" sz="1600" dirty="0">
                <a:solidFill>
                  <a:schemeClr val="tx1"/>
                </a:solidFill>
              </a:rPr>
              <a:t>(H</a:t>
            </a:r>
            <a:r>
              <a:rPr lang="en-US" sz="1600" baseline="-25000" dirty="0">
                <a:solidFill>
                  <a:schemeClr val="tx1"/>
                </a:solidFill>
              </a:rPr>
              <a:t>A</a:t>
            </a:r>
            <a:r>
              <a:rPr lang="en-US" sz="1600" dirty="0">
                <a:solidFill>
                  <a:schemeClr val="tx1"/>
                </a:solidFill>
              </a:rPr>
              <a:t>) is the hypothesis that the sample observations are affected by a non-random factor by chance or that there is a meaningful difference between groups.</a:t>
            </a:r>
          </a:p>
          <a:p>
            <a:pPr marL="0" indent="0">
              <a:buNone/>
            </a:pPr>
            <a:endParaRPr lang="en-US" sz="1700" dirty="0">
              <a:solidFill>
                <a:schemeClr val="tx1"/>
              </a:solidFill>
            </a:endParaRPr>
          </a:p>
          <a:p>
            <a:pPr marL="0" indent="0">
              <a:buNone/>
            </a:pPr>
            <a:endParaRPr lang="en-US" sz="1700" dirty="0">
              <a:solidFill>
                <a:srgbClr val="000000"/>
              </a:solidFill>
            </a:endParaRPr>
          </a:p>
          <a:p>
            <a:pPr marL="0" indent="0">
              <a:buNone/>
            </a:pPr>
            <a:endParaRPr lang="en" dirty="0">
              <a:solidFill>
                <a:schemeClr val="tx1"/>
              </a:solidFill>
            </a:endParaRPr>
          </a:p>
          <a:p>
            <a:pPr marL="0" indent="0">
              <a:buNone/>
            </a:pPr>
            <a:endParaRPr lang="en" dirty="0">
              <a:solidFill>
                <a:schemeClr val="tx1"/>
              </a:solidFill>
            </a:endParaRPr>
          </a:p>
        </p:txBody>
      </p:sp>
      <p:pic>
        <p:nvPicPr>
          <p:cNvPr id="3" name="Picture 2" descr="A picture containing shape&#10;&#10;Description automatically generated">
            <a:extLst>
              <a:ext uri="{FF2B5EF4-FFF2-40B4-BE49-F238E27FC236}">
                <a16:creationId xmlns:a16="http://schemas.microsoft.com/office/drawing/2014/main" id="{D4117BB1-AA37-C0E3-52B0-070D12E2B7EE}"/>
              </a:ext>
            </a:extLst>
          </p:cNvPr>
          <p:cNvPicPr>
            <a:picLocks noChangeAspect="1"/>
          </p:cNvPicPr>
          <p:nvPr/>
        </p:nvPicPr>
        <p:blipFill>
          <a:blip r:embed="rId3"/>
          <a:stretch>
            <a:fillRect/>
          </a:stretch>
        </p:blipFill>
        <p:spPr>
          <a:xfrm>
            <a:off x="4834931" y="1113569"/>
            <a:ext cx="4034749" cy="3318581"/>
          </a:xfrm>
          <a:prstGeom prst="rect">
            <a:avLst/>
          </a:prstGeom>
        </p:spPr>
      </p:pic>
    </p:spTree>
    <p:extLst>
      <p:ext uri="{BB962C8B-B14F-4D97-AF65-F5344CB8AC3E}">
        <p14:creationId xmlns:p14="http://schemas.microsoft.com/office/powerpoint/2010/main" val="299279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Possible Outcomes of Hypothesis Testing</a:t>
            </a:r>
            <a:endParaRPr dirty="0">
              <a:solidFill>
                <a:schemeClr val="tx1"/>
              </a:solidFill>
            </a:endParaRPr>
          </a:p>
        </p:txBody>
      </p:sp>
      <p:pic>
        <p:nvPicPr>
          <p:cNvPr id="2" name="Picture 1" descr="Table&#10;&#10;Description automatically generated">
            <a:extLst>
              <a:ext uri="{FF2B5EF4-FFF2-40B4-BE49-F238E27FC236}">
                <a16:creationId xmlns:a16="http://schemas.microsoft.com/office/drawing/2014/main" id="{0B350416-2C06-BC84-6723-E70E83B97F7B}"/>
              </a:ext>
            </a:extLst>
          </p:cNvPr>
          <p:cNvPicPr>
            <a:picLocks noChangeAspect="1"/>
          </p:cNvPicPr>
          <p:nvPr/>
        </p:nvPicPr>
        <p:blipFill rotWithShape="1">
          <a:blip r:embed="rId3"/>
          <a:srcRect b="10469"/>
          <a:stretch/>
        </p:blipFill>
        <p:spPr>
          <a:xfrm>
            <a:off x="1339850" y="1008380"/>
            <a:ext cx="6464300" cy="3456616"/>
          </a:xfrm>
          <a:prstGeom prst="rect">
            <a:avLst/>
          </a:prstGeom>
        </p:spPr>
      </p:pic>
      <p:sp>
        <p:nvSpPr>
          <p:cNvPr id="3" name="TextBox 2">
            <a:extLst>
              <a:ext uri="{FF2B5EF4-FFF2-40B4-BE49-F238E27FC236}">
                <a16:creationId xmlns:a16="http://schemas.microsoft.com/office/drawing/2014/main" id="{0A38AB7A-6AAB-A5C3-2CE6-66B96587A7CD}"/>
              </a:ext>
            </a:extLst>
          </p:cNvPr>
          <p:cNvSpPr txBox="1"/>
          <p:nvPr/>
        </p:nvSpPr>
        <p:spPr>
          <a:xfrm>
            <a:off x="27402" y="4569401"/>
            <a:ext cx="9116598" cy="400110"/>
          </a:xfrm>
          <a:prstGeom prst="rect">
            <a:avLst/>
          </a:prstGeom>
          <a:noFill/>
        </p:spPr>
        <p:txBody>
          <a:bodyPr wrap="none" rtlCol="0">
            <a:spAutoFit/>
          </a:bodyPr>
          <a:lstStyle/>
          <a:p>
            <a:r>
              <a:rPr lang="en-US" sz="2000" dirty="0">
                <a:solidFill>
                  <a:srgbClr val="FFC000"/>
                </a:solidFill>
              </a:rPr>
              <a:t>Power</a:t>
            </a:r>
            <a:r>
              <a:rPr lang="en-US" sz="2000" dirty="0"/>
              <a:t> (1 - β) is the probability of finding group differences if they actually exist</a:t>
            </a:r>
          </a:p>
        </p:txBody>
      </p:sp>
    </p:spTree>
    <p:extLst>
      <p:ext uri="{BB962C8B-B14F-4D97-AF65-F5344CB8AC3E}">
        <p14:creationId xmlns:p14="http://schemas.microsoft.com/office/powerpoint/2010/main" val="183360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Statistical Significance &amp; p-values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19" y="850918"/>
            <a:ext cx="8520599" cy="1425354"/>
          </a:xfrm>
          <a:prstGeom prst="rect">
            <a:avLst/>
          </a:prstGeom>
        </p:spPr>
        <p:txBody>
          <a:bodyPr spcFirstLastPara="1" vert="horz" wrap="square" lIns="91425" tIns="91425" rIns="91425" bIns="91425" rtlCol="0" anchor="t" anchorCtr="0">
            <a:noAutofit/>
          </a:bodyPr>
          <a:lstStyle/>
          <a:p>
            <a:pPr marL="0" indent="0">
              <a:buNone/>
            </a:pPr>
            <a:r>
              <a:rPr lang="en-US" sz="1800" dirty="0">
                <a:solidFill>
                  <a:srgbClr val="FFC000"/>
                </a:solidFill>
              </a:rPr>
              <a:t>Statistical significance </a:t>
            </a:r>
            <a:r>
              <a:rPr lang="en-US" sz="1800" dirty="0">
                <a:solidFill>
                  <a:schemeClr val="tx1"/>
                </a:solidFill>
              </a:rPr>
              <a:t>is a measure of the probability of the null hypothesis being true compared to a pre-determined acceptable level of uncertainty</a:t>
            </a:r>
          </a:p>
          <a:p>
            <a:pPr marL="285750" indent="-285750"/>
            <a:r>
              <a:rPr lang="en-US" dirty="0">
                <a:solidFill>
                  <a:schemeClr val="tx1"/>
                </a:solidFill>
              </a:rPr>
              <a:t>Level or threshold of significance is often set to 0.05 and denoted by ⍺</a:t>
            </a:r>
          </a:p>
          <a:p>
            <a:pPr marL="285750" indent="-285750"/>
            <a:r>
              <a:rPr lang="en-US" sz="1800" dirty="0">
                <a:solidFill>
                  <a:schemeClr val="tx1"/>
                </a:solidFill>
              </a:rPr>
              <a:t>Statistical significance does not aut</a:t>
            </a:r>
            <a:r>
              <a:rPr lang="en-US" dirty="0">
                <a:solidFill>
                  <a:schemeClr val="tx1"/>
                </a:solidFill>
              </a:rPr>
              <a:t>omatically mean biological significance</a:t>
            </a:r>
            <a:endParaRPr lang="en-US" sz="1700" dirty="0">
              <a:solidFill>
                <a:srgbClr val="000000"/>
              </a:solidFill>
            </a:endParaRPr>
          </a:p>
          <a:p>
            <a:pPr marL="0" indent="0">
              <a:buNone/>
            </a:pPr>
            <a:endParaRPr lang="en" dirty="0">
              <a:solidFill>
                <a:schemeClr val="tx1"/>
              </a:solidFill>
            </a:endParaRPr>
          </a:p>
          <a:p>
            <a:pPr marL="0" indent="0">
              <a:buNone/>
            </a:pPr>
            <a:endParaRPr lang="en" dirty="0">
              <a:solidFill>
                <a:schemeClr val="tx1"/>
              </a:solidFill>
            </a:endParaRPr>
          </a:p>
        </p:txBody>
      </p:sp>
      <p:sp>
        <p:nvSpPr>
          <p:cNvPr id="4" name="TextBox 3">
            <a:extLst>
              <a:ext uri="{FF2B5EF4-FFF2-40B4-BE49-F238E27FC236}">
                <a16:creationId xmlns:a16="http://schemas.microsoft.com/office/drawing/2014/main" id="{19F774D4-449E-BFAA-9DD2-6E20D06BBFD1}"/>
              </a:ext>
            </a:extLst>
          </p:cNvPr>
          <p:cNvSpPr txBox="1"/>
          <p:nvPr/>
        </p:nvSpPr>
        <p:spPr>
          <a:xfrm>
            <a:off x="274318" y="2571750"/>
            <a:ext cx="4095911" cy="1692771"/>
          </a:xfrm>
          <a:prstGeom prst="rect">
            <a:avLst/>
          </a:prstGeom>
          <a:noFill/>
        </p:spPr>
        <p:txBody>
          <a:bodyPr wrap="square" rtlCol="0">
            <a:spAutoFit/>
          </a:bodyPr>
          <a:lstStyle/>
          <a:p>
            <a:r>
              <a:rPr lang="en-US" sz="1800" dirty="0">
                <a:solidFill>
                  <a:schemeClr val="tx1"/>
                </a:solidFill>
              </a:rPr>
              <a:t>The </a:t>
            </a:r>
            <a:r>
              <a:rPr lang="en-US" sz="1800" dirty="0">
                <a:solidFill>
                  <a:srgbClr val="FFC000"/>
                </a:solidFill>
              </a:rPr>
              <a:t>p-value </a:t>
            </a:r>
            <a:r>
              <a:rPr lang="en-US" sz="1800" dirty="0">
                <a:solidFill>
                  <a:schemeClr val="tx1"/>
                </a:solidFill>
              </a:rPr>
              <a:t>is the probability of observing (in the future) a difference or association as large or larger than the current observation under the assumption the null hypothesis is true.</a:t>
            </a:r>
          </a:p>
          <a:p>
            <a:endParaRPr lang="en-US" dirty="0"/>
          </a:p>
        </p:txBody>
      </p:sp>
      <p:sp>
        <p:nvSpPr>
          <p:cNvPr id="5" name="Rectangle 4">
            <a:extLst>
              <a:ext uri="{FF2B5EF4-FFF2-40B4-BE49-F238E27FC236}">
                <a16:creationId xmlns:a16="http://schemas.microsoft.com/office/drawing/2014/main" id="{6DCC5ECE-149D-08F3-24BB-71119454835B}"/>
              </a:ext>
            </a:extLst>
          </p:cNvPr>
          <p:cNvSpPr/>
          <p:nvPr/>
        </p:nvSpPr>
        <p:spPr>
          <a:xfrm>
            <a:off x="6614809" y="2477115"/>
            <a:ext cx="214008" cy="94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3BD30F28-728B-1835-69CD-91F9DF244E5B}"/>
              </a:ext>
            </a:extLst>
          </p:cNvPr>
          <p:cNvGrpSpPr/>
          <p:nvPr/>
        </p:nvGrpSpPr>
        <p:grpSpPr>
          <a:xfrm>
            <a:off x="4370230" y="2423270"/>
            <a:ext cx="4499451" cy="2300615"/>
            <a:chOff x="4370230" y="2423270"/>
            <a:chExt cx="4499451" cy="2300615"/>
          </a:xfrm>
        </p:grpSpPr>
        <p:pic>
          <p:nvPicPr>
            <p:cNvPr id="3" name="Picture 2" descr="Diagram&#10;&#10;Description automatically generated">
              <a:extLst>
                <a:ext uri="{FF2B5EF4-FFF2-40B4-BE49-F238E27FC236}">
                  <a16:creationId xmlns:a16="http://schemas.microsoft.com/office/drawing/2014/main" id="{9FDC7418-1A8D-C796-9951-2B3C513B7B3F}"/>
                </a:ext>
              </a:extLst>
            </p:cNvPr>
            <p:cNvPicPr>
              <a:picLocks noChangeAspect="1"/>
            </p:cNvPicPr>
            <p:nvPr/>
          </p:nvPicPr>
          <p:blipFill rotWithShape="1">
            <a:blip r:embed="rId3"/>
            <a:srcRect l="1566" t="20451" r="3189" b="3362"/>
            <a:stretch/>
          </p:blipFill>
          <p:spPr>
            <a:xfrm>
              <a:off x="4370230" y="2477115"/>
              <a:ext cx="4499451" cy="2246770"/>
            </a:xfrm>
            <a:prstGeom prst="rect">
              <a:avLst/>
            </a:prstGeom>
          </p:spPr>
        </p:pic>
        <p:sp>
          <p:nvSpPr>
            <p:cNvPr id="6" name="Rectangle 5">
              <a:extLst>
                <a:ext uri="{FF2B5EF4-FFF2-40B4-BE49-F238E27FC236}">
                  <a16:creationId xmlns:a16="http://schemas.microsoft.com/office/drawing/2014/main" id="{A759427F-416F-BF99-0DC6-C25D4CB28F6D}"/>
                </a:ext>
              </a:extLst>
            </p:cNvPr>
            <p:cNvSpPr/>
            <p:nvPr/>
          </p:nvSpPr>
          <p:spPr>
            <a:xfrm>
              <a:off x="6614809" y="2423270"/>
              <a:ext cx="214008" cy="14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65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74320" y="274320"/>
            <a:ext cx="8229600" cy="6063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FF0000"/>
                </a:solidFill>
              </a:rPr>
              <a:t>PITFALL: Misinterpretation of the p-value</a:t>
            </a:r>
            <a:endParaRPr b="1" dirty="0">
              <a:solidFill>
                <a:srgbClr val="FF0000"/>
              </a:solidFill>
            </a:endParaRPr>
          </a:p>
        </p:txBody>
      </p:sp>
      <p:sp>
        <p:nvSpPr>
          <p:cNvPr id="106" name="Google Shape;106;p21"/>
          <p:cNvSpPr txBox="1">
            <a:spLocks noGrp="1"/>
          </p:cNvSpPr>
          <p:nvPr>
            <p:ph type="body" idx="1"/>
          </p:nvPr>
        </p:nvSpPr>
        <p:spPr>
          <a:xfrm>
            <a:off x="457200" y="857250"/>
            <a:ext cx="4941651" cy="440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900" dirty="0">
              <a:solidFill>
                <a:srgbClr val="000000"/>
              </a:solidFill>
            </a:endParaRPr>
          </a:p>
          <a:p>
            <a:pPr marL="0" lvl="0" indent="0" algn="l" rtl="0">
              <a:lnSpc>
                <a:spcPct val="115000"/>
              </a:lnSpc>
              <a:spcBef>
                <a:spcPts val="0"/>
              </a:spcBef>
              <a:spcAft>
                <a:spcPts val="0"/>
              </a:spcAft>
              <a:buNone/>
            </a:pPr>
            <a:endParaRPr sz="1900" dirty="0">
              <a:solidFill>
                <a:srgbClr val="000000"/>
              </a:solidFill>
            </a:endParaRPr>
          </a:p>
        </p:txBody>
      </p:sp>
      <p:sp>
        <p:nvSpPr>
          <p:cNvPr id="2" name="Google Shape;328;p53">
            <a:extLst>
              <a:ext uri="{FF2B5EF4-FFF2-40B4-BE49-F238E27FC236}">
                <a16:creationId xmlns:a16="http://schemas.microsoft.com/office/drawing/2014/main" id="{B4CD6EA8-4E80-82A1-4FD8-27E694811ECA}"/>
              </a:ext>
            </a:extLst>
          </p:cNvPr>
          <p:cNvSpPr txBox="1">
            <a:spLocks/>
          </p:cNvSpPr>
          <p:nvPr/>
        </p:nvSpPr>
        <p:spPr>
          <a:xfrm>
            <a:off x="274319" y="1113569"/>
            <a:ext cx="8520599" cy="17718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None/>
            </a:pPr>
            <a:r>
              <a:rPr lang="en-US" sz="1600" dirty="0">
                <a:solidFill>
                  <a:schemeClr val="tx1"/>
                </a:solidFill>
              </a:rPr>
              <a:t>Our H</a:t>
            </a:r>
            <a:r>
              <a:rPr lang="en-US" sz="1600" baseline="-25000" dirty="0">
                <a:solidFill>
                  <a:schemeClr val="tx1"/>
                </a:solidFill>
              </a:rPr>
              <a:t>0 </a:t>
            </a:r>
            <a:r>
              <a:rPr lang="en-US" sz="1600" dirty="0">
                <a:solidFill>
                  <a:schemeClr val="tx1"/>
                </a:solidFill>
              </a:rPr>
              <a:t>= group means are equal. We calculate a difference of 150 between the two groups and a p-value = 0.03</a:t>
            </a:r>
          </a:p>
          <a:p>
            <a:pPr marL="0" indent="0">
              <a:buNone/>
            </a:pPr>
            <a:endParaRPr lang="en-US" sz="1600" dirty="0">
              <a:solidFill>
                <a:schemeClr val="tx1"/>
              </a:solidFill>
            </a:endParaRPr>
          </a:p>
          <a:p>
            <a:pPr marL="0" indent="0">
              <a:buNone/>
            </a:pPr>
            <a:r>
              <a:rPr lang="en-US" sz="1600" b="1" dirty="0">
                <a:solidFill>
                  <a:schemeClr val="tx1"/>
                </a:solidFill>
              </a:rPr>
              <a:t>What can we conclude?</a:t>
            </a:r>
          </a:p>
          <a:p>
            <a:pPr marL="285750" indent="-285750"/>
            <a:r>
              <a:rPr lang="en-US" sz="1600" dirty="0">
                <a:solidFill>
                  <a:schemeClr val="tx1"/>
                </a:solidFill>
              </a:rPr>
              <a:t>There is only a </a:t>
            </a:r>
            <a:r>
              <a:rPr lang="en-US" sz="1600" b="1" dirty="0">
                <a:solidFill>
                  <a:srgbClr val="FF0000"/>
                </a:solidFill>
              </a:rPr>
              <a:t>3% chance </a:t>
            </a:r>
            <a:r>
              <a:rPr lang="en-US" sz="1600" dirty="0">
                <a:solidFill>
                  <a:schemeClr val="tx1"/>
                </a:solidFill>
              </a:rPr>
              <a:t>that we would observe a difference of 100 or more in another random sampling if group means are actually identical</a:t>
            </a:r>
          </a:p>
          <a:p>
            <a:pPr marL="285750" indent="-285750"/>
            <a:r>
              <a:rPr lang="en-US" sz="1600" dirty="0">
                <a:solidFill>
                  <a:schemeClr val="tx1"/>
                </a:solidFill>
              </a:rPr>
              <a:t>Therefore, the groups are highly unlikely to be the same </a:t>
            </a:r>
          </a:p>
          <a:p>
            <a:pPr marL="0" indent="0">
              <a:buFont typeface="Arial"/>
              <a:buNone/>
            </a:pPr>
            <a:endParaRPr lang="en-US" sz="1700" dirty="0">
              <a:solidFill>
                <a:schemeClr val="tx1"/>
              </a:solidFill>
            </a:endParaRPr>
          </a:p>
          <a:p>
            <a:pPr marL="0" indent="0">
              <a:buFont typeface="Arial"/>
              <a:buNone/>
            </a:pPr>
            <a:r>
              <a:rPr lang="en-US" sz="1700" b="1" dirty="0">
                <a:solidFill>
                  <a:schemeClr val="tx1"/>
                </a:solidFill>
              </a:rPr>
              <a:t>The p-value is NOT:</a:t>
            </a:r>
            <a:endParaRPr lang="en-US" sz="800" b="1" dirty="0">
              <a:solidFill>
                <a:schemeClr val="tx1"/>
              </a:solidFill>
            </a:endParaRPr>
          </a:p>
          <a:p>
            <a:pPr marL="285750" indent="-285750"/>
            <a:r>
              <a:rPr lang="en-US" sz="1600" dirty="0">
                <a:solidFill>
                  <a:schemeClr val="tx1"/>
                </a:solidFill>
              </a:rPr>
              <a:t>The probability that your result is true</a:t>
            </a:r>
          </a:p>
          <a:p>
            <a:pPr marL="0" indent="0">
              <a:buNone/>
            </a:pPr>
            <a:r>
              <a:rPr lang="en-US" sz="1600" dirty="0">
                <a:solidFill>
                  <a:schemeClr val="tx1"/>
                </a:solidFill>
              </a:rPr>
              <a:t>	Wrong: “My results are 97% likely to be true”</a:t>
            </a:r>
          </a:p>
          <a:p>
            <a:pPr marL="285750" indent="-285750"/>
            <a:r>
              <a:rPr lang="en-US" sz="1600" dirty="0">
                <a:solidFill>
                  <a:schemeClr val="tx1"/>
                </a:solidFill>
              </a:rPr>
              <a:t>The probability that there are differences between your groups</a:t>
            </a:r>
          </a:p>
          <a:p>
            <a:pPr marL="0" indent="0">
              <a:buNone/>
            </a:pPr>
            <a:r>
              <a:rPr lang="en-US" sz="1600" dirty="0">
                <a:solidFill>
                  <a:schemeClr val="tx1"/>
                </a:solidFill>
              </a:rPr>
              <a:t>	Wrong: “There is a 97% chance that these groups are different”</a:t>
            </a:r>
          </a:p>
          <a:p>
            <a:pPr marL="0" indent="0">
              <a:buFont typeface="Arial"/>
              <a:buNone/>
            </a:pPr>
            <a:endParaRPr lang="en-US" sz="1700" dirty="0">
              <a:solidFill>
                <a:schemeClr val="tx1"/>
              </a:solidFill>
            </a:endParaRPr>
          </a:p>
          <a:p>
            <a:pPr marL="285750" indent="-285750"/>
            <a:endParaRPr lang="en-US" dirty="0">
              <a:solidFill>
                <a:schemeClr val="tx1"/>
              </a:solidFill>
            </a:endParaRPr>
          </a:p>
        </p:txBody>
      </p:sp>
      <p:grpSp>
        <p:nvGrpSpPr>
          <p:cNvPr id="13" name="Group 12">
            <a:extLst>
              <a:ext uri="{FF2B5EF4-FFF2-40B4-BE49-F238E27FC236}">
                <a16:creationId xmlns:a16="http://schemas.microsoft.com/office/drawing/2014/main" id="{3C2F4D89-4B41-7397-6C2F-3BDE3B421428}"/>
              </a:ext>
            </a:extLst>
          </p:cNvPr>
          <p:cNvGrpSpPr/>
          <p:nvPr/>
        </p:nvGrpSpPr>
        <p:grpSpPr>
          <a:xfrm>
            <a:off x="6719869" y="2701475"/>
            <a:ext cx="2149812" cy="1751462"/>
            <a:chOff x="6733487" y="3085523"/>
            <a:chExt cx="2149812" cy="1751462"/>
          </a:xfrm>
        </p:grpSpPr>
        <p:pic>
          <p:nvPicPr>
            <p:cNvPr id="3" name="Picture 2" descr="A picture containing shape&#10;&#10;Description automatically generated">
              <a:extLst>
                <a:ext uri="{FF2B5EF4-FFF2-40B4-BE49-F238E27FC236}">
                  <a16:creationId xmlns:a16="http://schemas.microsoft.com/office/drawing/2014/main" id="{92956240-16CE-69B0-1ABD-6E09B9DDC4D9}"/>
                </a:ext>
              </a:extLst>
            </p:cNvPr>
            <p:cNvPicPr>
              <a:picLocks noChangeAspect="1"/>
            </p:cNvPicPr>
            <p:nvPr/>
          </p:nvPicPr>
          <p:blipFill rotWithShape="1">
            <a:blip r:embed="rId3"/>
            <a:srcRect l="31018" t="33006" r="30165" b="45889"/>
            <a:stretch/>
          </p:blipFill>
          <p:spPr>
            <a:xfrm>
              <a:off x="6937767" y="3085523"/>
              <a:ext cx="1566153" cy="700392"/>
            </a:xfrm>
            <a:prstGeom prst="rect">
              <a:avLst/>
            </a:prstGeom>
          </p:spPr>
        </p:pic>
        <p:grpSp>
          <p:nvGrpSpPr>
            <p:cNvPr id="12" name="Group 11">
              <a:extLst>
                <a:ext uri="{FF2B5EF4-FFF2-40B4-BE49-F238E27FC236}">
                  <a16:creationId xmlns:a16="http://schemas.microsoft.com/office/drawing/2014/main" id="{BD5F7A3E-97AE-0D1F-73F5-6E9D724CBD37}"/>
                </a:ext>
              </a:extLst>
            </p:cNvPr>
            <p:cNvGrpSpPr/>
            <p:nvPr/>
          </p:nvGrpSpPr>
          <p:grpSpPr>
            <a:xfrm>
              <a:off x="6733487" y="3988671"/>
              <a:ext cx="2149812" cy="848314"/>
              <a:chOff x="6733487" y="3988671"/>
              <a:chExt cx="2149812" cy="848314"/>
            </a:xfrm>
          </p:grpSpPr>
          <p:grpSp>
            <p:nvGrpSpPr>
              <p:cNvPr id="8" name="Group 7">
                <a:extLst>
                  <a:ext uri="{FF2B5EF4-FFF2-40B4-BE49-F238E27FC236}">
                    <a16:creationId xmlns:a16="http://schemas.microsoft.com/office/drawing/2014/main" id="{A63A35BC-0626-CFBC-225C-CDFE41E93FFB}"/>
                  </a:ext>
                </a:extLst>
              </p:cNvPr>
              <p:cNvGrpSpPr/>
              <p:nvPr/>
            </p:nvGrpSpPr>
            <p:grpSpPr>
              <a:xfrm>
                <a:off x="6733487" y="3988671"/>
                <a:ext cx="2149812" cy="848314"/>
                <a:chOff x="6354108" y="4301633"/>
                <a:chExt cx="2149812" cy="848314"/>
              </a:xfrm>
            </p:grpSpPr>
            <p:pic>
              <p:nvPicPr>
                <p:cNvPr id="5" name="Picture 4" descr="A picture containing shape&#10;&#10;Description automatically generated">
                  <a:extLst>
                    <a:ext uri="{FF2B5EF4-FFF2-40B4-BE49-F238E27FC236}">
                      <a16:creationId xmlns:a16="http://schemas.microsoft.com/office/drawing/2014/main" id="{3D9E8F3C-ED82-A6D4-31EB-E3BFDDD28E8A}"/>
                    </a:ext>
                  </a:extLst>
                </p:cNvPr>
                <p:cNvPicPr>
                  <a:picLocks noChangeAspect="1"/>
                </p:cNvPicPr>
                <p:nvPr/>
              </p:nvPicPr>
              <p:blipFill rotWithShape="1">
                <a:blip r:embed="rId3"/>
                <a:srcRect l="23934" t="76428" r="22783"/>
                <a:stretch/>
              </p:blipFill>
              <p:spPr>
                <a:xfrm>
                  <a:off x="6354108" y="4367719"/>
                  <a:ext cx="2149812" cy="782228"/>
                </a:xfrm>
                <a:prstGeom prst="rect">
                  <a:avLst/>
                </a:prstGeom>
              </p:spPr>
            </p:pic>
            <p:sp>
              <p:nvSpPr>
                <p:cNvPr id="6" name="Rectangle 5">
                  <a:extLst>
                    <a:ext uri="{FF2B5EF4-FFF2-40B4-BE49-F238E27FC236}">
                      <a16:creationId xmlns:a16="http://schemas.microsoft.com/office/drawing/2014/main" id="{1478AF47-1306-64A3-9C25-C40BF0B741A8}"/>
                    </a:ext>
                  </a:extLst>
                </p:cNvPr>
                <p:cNvSpPr/>
                <p:nvPr/>
              </p:nvSpPr>
              <p:spPr>
                <a:xfrm>
                  <a:off x="8046720" y="4301633"/>
                  <a:ext cx="457200" cy="153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02BA36-423E-A4CE-92F9-A79873AF27B5}"/>
                    </a:ext>
                  </a:extLst>
                </p:cNvPr>
                <p:cNvSpPr/>
                <p:nvPr/>
              </p:nvSpPr>
              <p:spPr>
                <a:xfrm>
                  <a:off x="6514614" y="4337532"/>
                  <a:ext cx="457200" cy="153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78EA8917-4C55-DECE-5DFE-0E439E7D3313}"/>
                  </a:ext>
                </a:extLst>
              </p:cNvPr>
              <p:cNvSpPr/>
              <p:nvPr/>
            </p:nvSpPr>
            <p:spPr>
              <a:xfrm>
                <a:off x="7235825" y="4039457"/>
                <a:ext cx="266700" cy="5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B855C7-7026-06A7-2A7B-8DC831C30889}"/>
                  </a:ext>
                </a:extLst>
              </p:cNvPr>
              <p:cNvSpPr/>
              <p:nvPr/>
            </p:nvSpPr>
            <p:spPr>
              <a:xfrm>
                <a:off x="7492932" y="4025022"/>
                <a:ext cx="158750" cy="59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5912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Statistical Comparisons Between Groups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50922"/>
            <a:ext cx="8760630" cy="1415623"/>
          </a:xfrm>
          <a:prstGeom prst="rect">
            <a:avLst/>
          </a:prstGeom>
        </p:spPr>
        <p:txBody>
          <a:bodyPr spcFirstLastPara="1" vert="horz" wrap="square" lIns="91425" tIns="91425" rIns="91425" bIns="91425" rtlCol="0" anchor="t" anchorCtr="0">
            <a:noAutofit/>
          </a:bodyPr>
          <a:lstStyle/>
          <a:p>
            <a:pPr marL="0" indent="0">
              <a:buNone/>
            </a:pPr>
            <a:r>
              <a:rPr lang="en" dirty="0">
                <a:solidFill>
                  <a:schemeClr val="tx1"/>
                </a:solidFill>
              </a:rPr>
              <a:t>Let’s compare the proliferation dynamics of two groups of cells in terms of doubling time (Dt), where a shorter Dt reflects faster proliferation</a:t>
            </a:r>
          </a:p>
          <a:p>
            <a:pPr marL="285750" indent="-285750"/>
            <a:r>
              <a:rPr lang="en" dirty="0">
                <a:solidFill>
                  <a:schemeClr val="tx1"/>
                </a:solidFill>
              </a:rPr>
              <a:t>Group A: Control cells that have no known mutations in cell cycle genes</a:t>
            </a:r>
          </a:p>
          <a:p>
            <a:pPr marL="285750" indent="-285750"/>
            <a:r>
              <a:rPr lang="en" dirty="0">
                <a:solidFill>
                  <a:schemeClr val="tx1"/>
                </a:solidFill>
              </a:rPr>
              <a:t>Group B: Cells harboring a deleterious P53 mutation</a:t>
            </a:r>
          </a:p>
          <a:p>
            <a:pPr marL="0" indent="0">
              <a:buNone/>
            </a:pPr>
            <a:endParaRPr lang="en" dirty="0">
              <a:solidFill>
                <a:schemeClr val="tx1"/>
              </a:solidFill>
            </a:endParaRPr>
          </a:p>
          <a:p>
            <a:pPr marL="0" indent="0">
              <a:buNone/>
            </a:pPr>
            <a:endParaRPr lang="en" dirty="0">
              <a:solidFill>
                <a:schemeClr val="tx1"/>
              </a:solidFill>
            </a:endParaRPr>
          </a:p>
        </p:txBody>
      </p:sp>
      <p:graphicFrame>
        <p:nvGraphicFramePr>
          <p:cNvPr id="2" name="Table 2">
            <a:extLst>
              <a:ext uri="{FF2B5EF4-FFF2-40B4-BE49-F238E27FC236}">
                <a16:creationId xmlns:a16="http://schemas.microsoft.com/office/drawing/2014/main" id="{093FDE5A-5693-17FC-B013-437E7DD43140}"/>
              </a:ext>
            </a:extLst>
          </p:cNvPr>
          <p:cNvGraphicFramePr>
            <a:graphicFrameLocks noGrp="1"/>
          </p:cNvGraphicFramePr>
          <p:nvPr>
            <p:extLst>
              <p:ext uri="{D42A27DB-BD31-4B8C-83A1-F6EECF244321}">
                <p14:modId xmlns:p14="http://schemas.microsoft.com/office/powerpoint/2010/main" val="1159558565"/>
              </p:ext>
            </p:extLst>
          </p:nvPr>
        </p:nvGraphicFramePr>
        <p:xfrm>
          <a:off x="731105" y="2704298"/>
          <a:ext cx="1556426" cy="1828800"/>
        </p:xfrm>
        <a:graphic>
          <a:graphicData uri="http://schemas.openxmlformats.org/drawingml/2006/table">
            <a:tbl>
              <a:tblPr firstRow="1" bandRow="1">
                <a:tableStyleId>{49F9C58E-FB5B-40FE-9740-AFFD01A44DA5}</a:tableStyleId>
              </a:tblPr>
              <a:tblGrid>
                <a:gridCol w="778213">
                  <a:extLst>
                    <a:ext uri="{9D8B030D-6E8A-4147-A177-3AD203B41FA5}">
                      <a16:colId xmlns:a16="http://schemas.microsoft.com/office/drawing/2014/main" val="1770302909"/>
                    </a:ext>
                  </a:extLst>
                </a:gridCol>
                <a:gridCol w="778213">
                  <a:extLst>
                    <a:ext uri="{9D8B030D-6E8A-4147-A177-3AD203B41FA5}">
                      <a16:colId xmlns:a16="http://schemas.microsoft.com/office/drawing/2014/main" val="1785650392"/>
                    </a:ext>
                  </a:extLst>
                </a:gridCol>
              </a:tblGrid>
              <a:tr h="295300">
                <a:tc>
                  <a:txBody>
                    <a:bodyPr/>
                    <a:lstStyle/>
                    <a:p>
                      <a:pPr algn="ctr"/>
                      <a:r>
                        <a:rPr lang="en-US" dirty="0"/>
                        <a:t>Ctrl</a:t>
                      </a:r>
                    </a:p>
                  </a:txBody>
                  <a:tcPr/>
                </a:tc>
                <a:tc>
                  <a:txBody>
                    <a:bodyPr/>
                    <a:lstStyle/>
                    <a:p>
                      <a:pPr algn="ctr"/>
                      <a:r>
                        <a:rPr lang="en-US" dirty="0"/>
                        <a:t>P53</a:t>
                      </a:r>
                      <a:r>
                        <a:rPr lang="en-US" baseline="30000" dirty="0"/>
                        <a:t>mut</a:t>
                      </a:r>
                    </a:p>
                  </a:txBody>
                  <a:tcPr/>
                </a:tc>
                <a:extLst>
                  <a:ext uri="{0D108BD9-81ED-4DB2-BD59-A6C34878D82A}">
                    <a16:rowId xmlns:a16="http://schemas.microsoft.com/office/drawing/2014/main" val="3945485894"/>
                  </a:ext>
                </a:extLst>
              </a:tr>
              <a:tr h="295300">
                <a:tc>
                  <a:txBody>
                    <a:bodyPr/>
                    <a:lstStyle/>
                    <a:p>
                      <a:pPr algn="ctr"/>
                      <a:r>
                        <a:rPr lang="en-US" dirty="0"/>
                        <a:t>38</a:t>
                      </a:r>
                    </a:p>
                  </a:txBody>
                  <a:tcPr/>
                </a:tc>
                <a:tc>
                  <a:txBody>
                    <a:bodyPr/>
                    <a:lstStyle/>
                    <a:p>
                      <a:pPr algn="ctr"/>
                      <a:r>
                        <a:rPr lang="en-US" dirty="0"/>
                        <a:t>19</a:t>
                      </a:r>
                    </a:p>
                  </a:txBody>
                  <a:tcPr/>
                </a:tc>
                <a:extLst>
                  <a:ext uri="{0D108BD9-81ED-4DB2-BD59-A6C34878D82A}">
                    <a16:rowId xmlns:a16="http://schemas.microsoft.com/office/drawing/2014/main" val="418224886"/>
                  </a:ext>
                </a:extLst>
              </a:tr>
              <a:tr h="295300">
                <a:tc>
                  <a:txBody>
                    <a:bodyPr/>
                    <a:lstStyle/>
                    <a:p>
                      <a:pPr algn="ctr"/>
                      <a:r>
                        <a:rPr lang="en-US" dirty="0"/>
                        <a:t>42</a:t>
                      </a:r>
                    </a:p>
                  </a:txBody>
                  <a:tcPr/>
                </a:tc>
                <a:tc>
                  <a:txBody>
                    <a:bodyPr/>
                    <a:lstStyle/>
                    <a:p>
                      <a:pPr algn="ctr"/>
                      <a:r>
                        <a:rPr lang="en-US" dirty="0"/>
                        <a:t>23</a:t>
                      </a:r>
                    </a:p>
                  </a:txBody>
                  <a:tcPr/>
                </a:tc>
                <a:extLst>
                  <a:ext uri="{0D108BD9-81ED-4DB2-BD59-A6C34878D82A}">
                    <a16:rowId xmlns:a16="http://schemas.microsoft.com/office/drawing/2014/main" val="4292615081"/>
                  </a:ext>
                </a:extLst>
              </a:tr>
              <a:tr h="295300">
                <a:tc>
                  <a:txBody>
                    <a:bodyPr/>
                    <a:lstStyle/>
                    <a:p>
                      <a:pPr algn="ctr"/>
                      <a:r>
                        <a:rPr lang="en-US" dirty="0"/>
                        <a:t>34</a:t>
                      </a:r>
                    </a:p>
                  </a:txBody>
                  <a:tcPr/>
                </a:tc>
                <a:tc>
                  <a:txBody>
                    <a:bodyPr/>
                    <a:lstStyle/>
                    <a:p>
                      <a:pPr algn="ctr"/>
                      <a:r>
                        <a:rPr lang="en-US" dirty="0"/>
                        <a:t>21</a:t>
                      </a:r>
                    </a:p>
                  </a:txBody>
                  <a:tcPr/>
                </a:tc>
                <a:extLst>
                  <a:ext uri="{0D108BD9-81ED-4DB2-BD59-A6C34878D82A}">
                    <a16:rowId xmlns:a16="http://schemas.microsoft.com/office/drawing/2014/main" val="2445766086"/>
                  </a:ext>
                </a:extLst>
              </a:tr>
              <a:tr h="295300">
                <a:tc>
                  <a:txBody>
                    <a:bodyPr/>
                    <a:lstStyle/>
                    <a:p>
                      <a:pPr algn="ctr"/>
                      <a:r>
                        <a:rPr lang="en-US" dirty="0"/>
                        <a:t>35</a:t>
                      </a:r>
                    </a:p>
                  </a:txBody>
                  <a:tcPr/>
                </a:tc>
                <a:tc>
                  <a:txBody>
                    <a:bodyPr/>
                    <a:lstStyle/>
                    <a:p>
                      <a:pPr algn="ctr"/>
                      <a:r>
                        <a:rPr lang="en-US" dirty="0"/>
                        <a:t>11</a:t>
                      </a:r>
                    </a:p>
                  </a:txBody>
                  <a:tcPr/>
                </a:tc>
                <a:extLst>
                  <a:ext uri="{0D108BD9-81ED-4DB2-BD59-A6C34878D82A}">
                    <a16:rowId xmlns:a16="http://schemas.microsoft.com/office/drawing/2014/main" val="2640493253"/>
                  </a:ext>
                </a:extLst>
              </a:tr>
              <a:tr h="295300">
                <a:tc>
                  <a:txBody>
                    <a:bodyPr/>
                    <a:lstStyle/>
                    <a:p>
                      <a:pPr algn="ctr"/>
                      <a:r>
                        <a:rPr lang="en-US" dirty="0"/>
                        <a:t>41</a:t>
                      </a:r>
                    </a:p>
                  </a:txBody>
                  <a:tcPr/>
                </a:tc>
                <a:tc>
                  <a:txBody>
                    <a:bodyPr/>
                    <a:lstStyle/>
                    <a:p>
                      <a:pPr algn="ctr"/>
                      <a:r>
                        <a:rPr lang="en-US" dirty="0"/>
                        <a:t>17</a:t>
                      </a:r>
                    </a:p>
                  </a:txBody>
                  <a:tcPr/>
                </a:tc>
                <a:extLst>
                  <a:ext uri="{0D108BD9-81ED-4DB2-BD59-A6C34878D82A}">
                    <a16:rowId xmlns:a16="http://schemas.microsoft.com/office/drawing/2014/main" val="970218860"/>
                  </a:ext>
                </a:extLst>
              </a:tr>
            </a:tbl>
          </a:graphicData>
        </a:graphic>
      </p:graphicFrame>
      <p:graphicFrame>
        <p:nvGraphicFramePr>
          <p:cNvPr id="4" name="Table 4">
            <a:extLst>
              <a:ext uri="{FF2B5EF4-FFF2-40B4-BE49-F238E27FC236}">
                <a16:creationId xmlns:a16="http://schemas.microsoft.com/office/drawing/2014/main" id="{AA41B05C-2284-9719-DBFF-D1FCEB9A482A}"/>
              </a:ext>
            </a:extLst>
          </p:cNvPr>
          <p:cNvGraphicFramePr>
            <a:graphicFrameLocks noGrp="1"/>
          </p:cNvGraphicFramePr>
          <p:nvPr>
            <p:extLst>
              <p:ext uri="{D42A27DB-BD31-4B8C-83A1-F6EECF244321}">
                <p14:modId xmlns:p14="http://schemas.microsoft.com/office/powerpoint/2010/main" val="1687947963"/>
              </p:ext>
            </p:extLst>
          </p:nvPr>
        </p:nvGraphicFramePr>
        <p:xfrm>
          <a:off x="2487039" y="2692787"/>
          <a:ext cx="6096000" cy="1112520"/>
        </p:xfrm>
        <a:graphic>
          <a:graphicData uri="http://schemas.openxmlformats.org/drawingml/2006/table">
            <a:tbl>
              <a:tblPr firstRow="1" bandRow="1">
                <a:tableStyleId>{49F9C58E-FB5B-40FE-9740-AFFD01A44DA5}</a:tableStyleId>
              </a:tblPr>
              <a:tblGrid>
                <a:gridCol w="2032000">
                  <a:extLst>
                    <a:ext uri="{9D8B030D-6E8A-4147-A177-3AD203B41FA5}">
                      <a16:colId xmlns:a16="http://schemas.microsoft.com/office/drawing/2014/main" val="2921268458"/>
                    </a:ext>
                  </a:extLst>
                </a:gridCol>
                <a:gridCol w="2032000">
                  <a:extLst>
                    <a:ext uri="{9D8B030D-6E8A-4147-A177-3AD203B41FA5}">
                      <a16:colId xmlns:a16="http://schemas.microsoft.com/office/drawing/2014/main" val="2284089872"/>
                    </a:ext>
                  </a:extLst>
                </a:gridCol>
                <a:gridCol w="2032000">
                  <a:extLst>
                    <a:ext uri="{9D8B030D-6E8A-4147-A177-3AD203B41FA5}">
                      <a16:colId xmlns:a16="http://schemas.microsoft.com/office/drawing/2014/main" val="1777783484"/>
                    </a:ext>
                  </a:extLst>
                </a:gridCol>
              </a:tblGrid>
              <a:tr h="370840">
                <a:tc>
                  <a:txBody>
                    <a:bodyPr/>
                    <a:lstStyle/>
                    <a:p>
                      <a:r>
                        <a:rPr lang="en-US" dirty="0"/>
                        <a:t>Group</a:t>
                      </a:r>
                    </a:p>
                  </a:txBody>
                  <a:tcPr/>
                </a:tc>
                <a:tc>
                  <a:txBody>
                    <a:bodyPr/>
                    <a:lstStyle/>
                    <a:p>
                      <a:r>
                        <a:rPr lang="en-US" dirty="0"/>
                        <a:t>Mean</a:t>
                      </a:r>
                    </a:p>
                  </a:txBody>
                  <a:tcPr/>
                </a:tc>
                <a:tc>
                  <a:txBody>
                    <a:bodyPr/>
                    <a:lstStyle/>
                    <a:p>
                      <a:r>
                        <a:rPr lang="en-US" dirty="0"/>
                        <a:t>SD</a:t>
                      </a:r>
                    </a:p>
                  </a:txBody>
                  <a:tcPr/>
                </a:tc>
                <a:extLst>
                  <a:ext uri="{0D108BD9-81ED-4DB2-BD59-A6C34878D82A}">
                    <a16:rowId xmlns:a16="http://schemas.microsoft.com/office/drawing/2014/main" val="1294506080"/>
                  </a:ext>
                </a:extLst>
              </a:tr>
              <a:tr h="370840">
                <a:tc>
                  <a:txBody>
                    <a:bodyPr/>
                    <a:lstStyle/>
                    <a:p>
                      <a:r>
                        <a:rPr lang="en-US" dirty="0"/>
                        <a:t>Ctrl</a:t>
                      </a:r>
                    </a:p>
                  </a:txBody>
                  <a:tcPr/>
                </a:tc>
                <a:tc>
                  <a:txBody>
                    <a:bodyPr/>
                    <a:lstStyle/>
                    <a:p>
                      <a:r>
                        <a:rPr lang="en-US" dirty="0"/>
                        <a:t>38 hours</a:t>
                      </a:r>
                    </a:p>
                  </a:txBody>
                  <a:tcPr/>
                </a:tc>
                <a:tc>
                  <a:txBody>
                    <a:bodyPr/>
                    <a:lstStyle/>
                    <a:p>
                      <a:r>
                        <a:rPr lang="en-US" dirty="0"/>
                        <a:t>3.5 hours</a:t>
                      </a:r>
                    </a:p>
                  </a:txBody>
                  <a:tcPr/>
                </a:tc>
                <a:extLst>
                  <a:ext uri="{0D108BD9-81ED-4DB2-BD59-A6C34878D82A}">
                    <a16:rowId xmlns:a16="http://schemas.microsoft.com/office/drawing/2014/main" val="1117984188"/>
                  </a:ext>
                </a:extLst>
              </a:tr>
              <a:tr h="370840">
                <a:tc>
                  <a:txBody>
                    <a:bodyPr/>
                    <a:lstStyle/>
                    <a:p>
                      <a:r>
                        <a:rPr lang="en-US" dirty="0"/>
                        <a:t>P53</a:t>
                      </a:r>
                      <a:r>
                        <a:rPr lang="en-US" baseline="30000" dirty="0"/>
                        <a:t>mut</a:t>
                      </a:r>
                    </a:p>
                  </a:txBody>
                  <a:tcPr/>
                </a:tc>
                <a:tc>
                  <a:txBody>
                    <a:bodyPr/>
                    <a:lstStyle/>
                    <a:p>
                      <a:r>
                        <a:rPr lang="en-US" dirty="0"/>
                        <a:t>18.2 hours</a:t>
                      </a:r>
                    </a:p>
                  </a:txBody>
                  <a:tcPr/>
                </a:tc>
                <a:tc>
                  <a:txBody>
                    <a:bodyPr/>
                    <a:lstStyle/>
                    <a:p>
                      <a:r>
                        <a:rPr lang="en-US" dirty="0"/>
                        <a:t>4.6 hours</a:t>
                      </a:r>
                    </a:p>
                  </a:txBody>
                  <a:tcPr/>
                </a:tc>
                <a:extLst>
                  <a:ext uri="{0D108BD9-81ED-4DB2-BD59-A6C34878D82A}">
                    <a16:rowId xmlns:a16="http://schemas.microsoft.com/office/drawing/2014/main" val="1927747121"/>
                  </a:ext>
                </a:extLst>
              </a:tr>
            </a:tbl>
          </a:graphicData>
        </a:graphic>
      </p:graphicFrame>
      <p:sp>
        <p:nvSpPr>
          <p:cNvPr id="5" name="Rectangle 4">
            <a:extLst>
              <a:ext uri="{FF2B5EF4-FFF2-40B4-BE49-F238E27FC236}">
                <a16:creationId xmlns:a16="http://schemas.microsoft.com/office/drawing/2014/main" id="{9153E940-58ED-230D-1E6D-070601BE3160}"/>
              </a:ext>
            </a:extLst>
          </p:cNvPr>
          <p:cNvSpPr/>
          <p:nvPr/>
        </p:nvSpPr>
        <p:spPr>
          <a:xfrm>
            <a:off x="2487039" y="3891064"/>
            <a:ext cx="6096000" cy="642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baseline="-25000" dirty="0"/>
              <a:t>0</a:t>
            </a:r>
            <a:r>
              <a:rPr lang="en-US" dirty="0"/>
              <a:t>: </a:t>
            </a:r>
            <a:r>
              <a:rPr lang="en-US" dirty="0" err="1"/>
              <a:t>Mean</a:t>
            </a:r>
            <a:r>
              <a:rPr lang="en-US" baseline="-25000" dirty="0" err="1"/>
              <a:t>CTRL</a:t>
            </a:r>
            <a:r>
              <a:rPr lang="en-US" dirty="0"/>
              <a:t> = Mean</a:t>
            </a:r>
            <a:r>
              <a:rPr lang="en-US" baseline="-25000" dirty="0"/>
              <a:t>P53MUT</a:t>
            </a:r>
          </a:p>
          <a:p>
            <a:pPr algn="ctr"/>
            <a:r>
              <a:rPr lang="en-US" dirty="0"/>
              <a:t>⍺ = 0.05 </a:t>
            </a:r>
          </a:p>
        </p:txBody>
      </p:sp>
    </p:spTree>
    <p:extLst>
      <p:ext uri="{BB962C8B-B14F-4D97-AF65-F5344CB8AC3E}">
        <p14:creationId xmlns:p14="http://schemas.microsoft.com/office/powerpoint/2010/main" val="53388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Statistical Comparisons Between Groups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50922"/>
            <a:ext cx="8760630" cy="1415623"/>
          </a:xfrm>
          <a:prstGeom prst="rect">
            <a:avLst/>
          </a:prstGeom>
        </p:spPr>
        <p:txBody>
          <a:bodyPr spcFirstLastPara="1" vert="horz" wrap="square" lIns="91425" tIns="91425" rIns="91425" bIns="91425" rtlCol="0" anchor="t" anchorCtr="0">
            <a:noAutofit/>
          </a:bodyPr>
          <a:lstStyle/>
          <a:p>
            <a:pPr marL="0" indent="0">
              <a:buNone/>
            </a:pPr>
            <a:r>
              <a:rPr lang="en" dirty="0">
                <a:solidFill>
                  <a:schemeClr val="tx1"/>
                </a:solidFill>
              </a:rPr>
              <a:t>We now formally assess the null hypothesis using a </a:t>
            </a:r>
            <a:r>
              <a:rPr lang="en" dirty="0">
                <a:solidFill>
                  <a:schemeClr val="accent1"/>
                </a:solidFill>
              </a:rPr>
              <a:t>statistical test</a:t>
            </a:r>
          </a:p>
          <a:p>
            <a:pPr marL="285750" indent="-285750"/>
            <a:r>
              <a:rPr lang="en" dirty="0">
                <a:solidFill>
                  <a:schemeClr val="tx1"/>
                </a:solidFill>
              </a:rPr>
              <a:t>There are many types of statistical tests that are commonly used for specific assessments</a:t>
            </a:r>
          </a:p>
          <a:p>
            <a:pPr marL="285750" indent="-285750"/>
            <a:r>
              <a:rPr lang="en" dirty="0">
                <a:solidFill>
                  <a:schemeClr val="tx1"/>
                </a:solidFill>
              </a:rPr>
              <a:t>This will be covered more in-dep</a:t>
            </a:r>
            <a:r>
              <a:rPr lang="en-US" dirty="0" err="1">
                <a:solidFill>
                  <a:schemeClr val="tx1"/>
                </a:solidFill>
              </a:rPr>
              <a:t>th</a:t>
            </a:r>
            <a:r>
              <a:rPr lang="en" dirty="0">
                <a:solidFill>
                  <a:schemeClr val="tx1"/>
                </a:solidFill>
              </a:rPr>
              <a:t> in Lecture 6</a:t>
            </a:r>
          </a:p>
          <a:p>
            <a:pPr marL="285750" indent="-285750"/>
            <a:r>
              <a:rPr lang="en" dirty="0">
                <a:solidFill>
                  <a:schemeClr val="tx1"/>
                </a:solidFill>
              </a:rPr>
              <a:t>For now, all you need to know is that to compare the means two groups (assuming a normal distribution), we can run a </a:t>
            </a:r>
            <a:r>
              <a:rPr lang="en" dirty="0">
                <a:solidFill>
                  <a:schemeClr val="accent1"/>
                </a:solidFill>
              </a:rPr>
              <a:t>t-test</a:t>
            </a:r>
          </a:p>
          <a:p>
            <a:pPr marL="0" indent="0">
              <a:buNone/>
            </a:pPr>
            <a:endParaRPr lang="en" dirty="0">
              <a:solidFill>
                <a:schemeClr val="tx1"/>
              </a:solidFill>
            </a:endParaRPr>
          </a:p>
        </p:txBody>
      </p:sp>
      <p:sp>
        <p:nvSpPr>
          <p:cNvPr id="2" name="Rounded Rectangle 1">
            <a:extLst>
              <a:ext uri="{FF2B5EF4-FFF2-40B4-BE49-F238E27FC236}">
                <a16:creationId xmlns:a16="http://schemas.microsoft.com/office/drawing/2014/main" id="{96B9F070-C7C7-CDB7-4E83-FCDB71B19259}"/>
              </a:ext>
            </a:extLst>
          </p:cNvPr>
          <p:cNvSpPr/>
          <p:nvPr/>
        </p:nvSpPr>
        <p:spPr>
          <a:xfrm>
            <a:off x="2685306" y="3008642"/>
            <a:ext cx="6109613" cy="20205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E6C9182-13E3-817A-3FCC-0C5241285BC3}"/>
              </a:ext>
            </a:extLst>
          </p:cNvPr>
          <p:cNvGrpSpPr/>
          <p:nvPr/>
        </p:nvGrpSpPr>
        <p:grpSpPr>
          <a:xfrm>
            <a:off x="645533" y="3008642"/>
            <a:ext cx="2039774" cy="2103730"/>
            <a:chOff x="645533" y="2843271"/>
            <a:chExt cx="2039774" cy="2103730"/>
          </a:xfrm>
        </p:grpSpPr>
        <p:grpSp>
          <p:nvGrpSpPr>
            <p:cNvPr id="10" name="Group 9">
              <a:extLst>
                <a:ext uri="{FF2B5EF4-FFF2-40B4-BE49-F238E27FC236}">
                  <a16:creationId xmlns:a16="http://schemas.microsoft.com/office/drawing/2014/main" id="{BC2C9EE9-9E3A-A621-3118-BE23D8BA89D1}"/>
                </a:ext>
              </a:extLst>
            </p:cNvPr>
            <p:cNvGrpSpPr/>
            <p:nvPr/>
          </p:nvGrpSpPr>
          <p:grpSpPr>
            <a:xfrm>
              <a:off x="645533" y="3024048"/>
              <a:ext cx="2039774" cy="1922953"/>
              <a:chOff x="762265" y="2946227"/>
              <a:chExt cx="2039774" cy="1922953"/>
            </a:xfrm>
          </p:grpSpPr>
          <p:grpSp>
            <p:nvGrpSpPr>
              <p:cNvPr id="8" name="Group 7">
                <a:extLst>
                  <a:ext uri="{FF2B5EF4-FFF2-40B4-BE49-F238E27FC236}">
                    <a16:creationId xmlns:a16="http://schemas.microsoft.com/office/drawing/2014/main" id="{38060962-BD01-3D4F-A1C2-271D638BDBE8}"/>
                  </a:ext>
                </a:extLst>
              </p:cNvPr>
              <p:cNvGrpSpPr/>
              <p:nvPr/>
            </p:nvGrpSpPr>
            <p:grpSpPr>
              <a:xfrm>
                <a:off x="1070043" y="2959640"/>
                <a:ext cx="1731996" cy="1909540"/>
                <a:chOff x="4036979" y="3005847"/>
                <a:chExt cx="1731996" cy="1909540"/>
              </a:xfrm>
            </p:grpSpPr>
            <p:graphicFrame>
              <p:nvGraphicFramePr>
                <p:cNvPr id="3" name="Chart 2">
                  <a:extLst>
                    <a:ext uri="{FF2B5EF4-FFF2-40B4-BE49-F238E27FC236}">
                      <a16:creationId xmlns:a16="http://schemas.microsoft.com/office/drawing/2014/main" id="{ADA4D5F5-A46B-C386-A054-ACFAD48F81B7}"/>
                    </a:ext>
                  </a:extLst>
                </p:cNvPr>
                <p:cNvGraphicFramePr>
                  <a:graphicFrameLocks/>
                </p:cNvGraphicFramePr>
                <p:nvPr>
                  <p:extLst>
                    <p:ext uri="{D42A27DB-BD31-4B8C-83A1-F6EECF244321}">
                      <p14:modId xmlns:p14="http://schemas.microsoft.com/office/powerpoint/2010/main" val="3926040279"/>
                    </p:ext>
                  </p:extLst>
                </p:nvPr>
              </p:nvGraphicFramePr>
              <p:xfrm>
                <a:off x="4036979" y="3005847"/>
                <a:ext cx="1731996" cy="190954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6BD3D62D-70E5-D25D-A579-A1092D416A51}"/>
                    </a:ext>
                  </a:extLst>
                </p:cNvPr>
                <p:cNvSpPr/>
                <p:nvPr/>
              </p:nvSpPr>
              <p:spPr>
                <a:xfrm>
                  <a:off x="4387175" y="4688732"/>
                  <a:ext cx="1274323" cy="216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Ctrl        P53</a:t>
                  </a:r>
                </a:p>
              </p:txBody>
            </p:sp>
          </p:grpSp>
          <p:sp>
            <p:nvSpPr>
              <p:cNvPr id="9" name="TextBox 8">
                <a:extLst>
                  <a:ext uri="{FF2B5EF4-FFF2-40B4-BE49-F238E27FC236}">
                    <a16:creationId xmlns:a16="http://schemas.microsoft.com/office/drawing/2014/main" id="{CFD21F14-062E-ADE6-06F2-63664EC20079}"/>
                  </a:ext>
                </a:extLst>
              </p:cNvPr>
              <p:cNvSpPr txBox="1"/>
              <p:nvPr/>
            </p:nvSpPr>
            <p:spPr>
              <a:xfrm rot="16200000">
                <a:off x="68005" y="3640487"/>
                <a:ext cx="1696298" cy="307777"/>
              </a:xfrm>
              <a:prstGeom prst="rect">
                <a:avLst/>
              </a:prstGeom>
              <a:noFill/>
            </p:spPr>
            <p:txBody>
              <a:bodyPr wrap="none" rtlCol="0">
                <a:spAutoFit/>
              </a:bodyPr>
              <a:lstStyle/>
              <a:p>
                <a:r>
                  <a:rPr lang="en-US" dirty="0"/>
                  <a:t>Doubling time (hrs)</a:t>
                </a:r>
              </a:p>
            </p:txBody>
          </p:sp>
        </p:grpSp>
        <p:sp>
          <p:nvSpPr>
            <p:cNvPr id="11" name="TextBox 10">
              <a:extLst>
                <a:ext uri="{FF2B5EF4-FFF2-40B4-BE49-F238E27FC236}">
                  <a16:creationId xmlns:a16="http://schemas.microsoft.com/office/drawing/2014/main" id="{74A92042-EC5A-7B81-F940-21D051965A7E}"/>
                </a:ext>
              </a:extLst>
            </p:cNvPr>
            <p:cNvSpPr txBox="1"/>
            <p:nvPr/>
          </p:nvSpPr>
          <p:spPr>
            <a:xfrm>
              <a:off x="1356213" y="2843271"/>
              <a:ext cx="1168910" cy="276999"/>
            </a:xfrm>
            <a:prstGeom prst="rect">
              <a:avLst/>
            </a:prstGeom>
            <a:noFill/>
          </p:spPr>
          <p:txBody>
            <a:bodyPr wrap="none" rtlCol="0">
              <a:spAutoFit/>
            </a:bodyPr>
            <a:lstStyle/>
            <a:p>
              <a:r>
                <a:rPr lang="en-US" sz="1200" dirty="0"/>
                <a:t>p = 0.0000615</a:t>
              </a:r>
            </a:p>
          </p:txBody>
        </p:sp>
        <p:cxnSp>
          <p:nvCxnSpPr>
            <p:cNvPr id="12" name="Straight Connector 11">
              <a:extLst>
                <a:ext uri="{FF2B5EF4-FFF2-40B4-BE49-F238E27FC236}">
                  <a16:creationId xmlns:a16="http://schemas.microsoft.com/office/drawing/2014/main" id="{9E795729-9E86-F951-06C4-117A7116789A}"/>
                </a:ext>
              </a:extLst>
            </p:cNvPr>
            <p:cNvCxnSpPr/>
            <p:nvPr/>
          </p:nvCxnSpPr>
          <p:spPr>
            <a:xfrm>
              <a:off x="1575881" y="3142034"/>
              <a:ext cx="63229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9F1B5E17-D5C8-7F01-D2DA-2841A05848A9}"/>
              </a:ext>
            </a:extLst>
          </p:cNvPr>
          <p:cNvSpPr txBox="1"/>
          <p:nvPr/>
        </p:nvSpPr>
        <p:spPr>
          <a:xfrm>
            <a:off x="2768501" y="3766385"/>
            <a:ext cx="6002135" cy="523220"/>
          </a:xfrm>
          <a:prstGeom prst="rect">
            <a:avLst/>
          </a:prstGeom>
          <a:noFill/>
        </p:spPr>
        <p:txBody>
          <a:bodyPr wrap="square" rtlCol="0">
            <a:spAutoFit/>
          </a:bodyPr>
          <a:lstStyle/>
          <a:p>
            <a:r>
              <a:rPr lang="en-US" b="1" dirty="0"/>
              <a:t>p &lt; 0.05</a:t>
            </a:r>
            <a:r>
              <a:rPr lang="en-US" dirty="0"/>
              <a:t>, so we can </a:t>
            </a:r>
            <a:r>
              <a:rPr lang="en-US" dirty="0">
                <a:solidFill>
                  <a:srgbClr val="FF0000"/>
                </a:solidFill>
              </a:rPr>
              <a:t>reject the null hypothesis </a:t>
            </a:r>
            <a:r>
              <a:rPr lang="en-US" dirty="0"/>
              <a:t>and conclude that the group differences are statistically significant </a:t>
            </a:r>
          </a:p>
        </p:txBody>
      </p:sp>
      <p:sp>
        <p:nvSpPr>
          <p:cNvPr id="16" name="TextBox 15">
            <a:extLst>
              <a:ext uri="{FF2B5EF4-FFF2-40B4-BE49-F238E27FC236}">
                <a16:creationId xmlns:a16="http://schemas.microsoft.com/office/drawing/2014/main" id="{DAEF34B0-9F50-EF65-A3AD-9353986A0AA0}"/>
              </a:ext>
            </a:extLst>
          </p:cNvPr>
          <p:cNvSpPr txBox="1"/>
          <p:nvPr/>
        </p:nvSpPr>
        <p:spPr>
          <a:xfrm>
            <a:off x="2768500" y="4276199"/>
            <a:ext cx="6002135" cy="738664"/>
          </a:xfrm>
          <a:prstGeom prst="rect">
            <a:avLst/>
          </a:prstGeom>
          <a:noFill/>
        </p:spPr>
        <p:txBody>
          <a:bodyPr wrap="square" rtlCol="0">
            <a:spAutoFit/>
          </a:bodyPr>
          <a:lstStyle/>
          <a:p>
            <a:r>
              <a:rPr lang="en-US" b="1" dirty="0"/>
              <a:t>If p ≥ 0.05</a:t>
            </a:r>
          </a:p>
          <a:p>
            <a:r>
              <a:rPr lang="en-US" dirty="0"/>
              <a:t>We would </a:t>
            </a:r>
            <a:r>
              <a:rPr lang="en-US" dirty="0">
                <a:solidFill>
                  <a:srgbClr val="FF0000"/>
                </a:solidFill>
              </a:rPr>
              <a:t>fail to reject the null hypothesis </a:t>
            </a:r>
            <a:r>
              <a:rPr lang="en-US" dirty="0"/>
              <a:t>and conclude that there is not evidence that groups differ</a:t>
            </a:r>
          </a:p>
        </p:txBody>
      </p:sp>
      <p:sp>
        <p:nvSpPr>
          <p:cNvPr id="17" name="TextBox 16">
            <a:extLst>
              <a:ext uri="{FF2B5EF4-FFF2-40B4-BE49-F238E27FC236}">
                <a16:creationId xmlns:a16="http://schemas.microsoft.com/office/drawing/2014/main" id="{20DC1355-A3C1-4975-EA5D-65CBAF31CE67}"/>
              </a:ext>
            </a:extLst>
          </p:cNvPr>
          <p:cNvSpPr txBox="1"/>
          <p:nvPr/>
        </p:nvSpPr>
        <p:spPr>
          <a:xfrm>
            <a:off x="2792784" y="3022660"/>
            <a:ext cx="6002135" cy="738664"/>
          </a:xfrm>
          <a:prstGeom prst="rect">
            <a:avLst/>
          </a:prstGeom>
          <a:noFill/>
        </p:spPr>
        <p:txBody>
          <a:bodyPr wrap="square" rtlCol="0">
            <a:spAutoFit/>
          </a:bodyPr>
          <a:lstStyle/>
          <a:p>
            <a:r>
              <a:rPr lang="en-US" dirty="0"/>
              <a:t>If we repeated this experiment, there is a </a:t>
            </a:r>
            <a:r>
              <a:rPr lang="en-US" b="1" dirty="0"/>
              <a:t>0.0006% </a:t>
            </a:r>
            <a:r>
              <a:rPr lang="en-US" dirty="0"/>
              <a:t>chance that we would observe a difference in means of 19.8 hours or more if these two groups actually had the same mean. </a:t>
            </a:r>
          </a:p>
        </p:txBody>
      </p:sp>
    </p:spTree>
    <p:extLst>
      <p:ext uri="{BB962C8B-B14F-4D97-AF65-F5344CB8AC3E}">
        <p14:creationId xmlns:p14="http://schemas.microsoft.com/office/powerpoint/2010/main" val="237700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0"/>
          <p:cNvSpPr txBox="1">
            <a:spLocks noGrp="1"/>
          </p:cNvSpPr>
          <p:nvPr>
            <p:ph type="title"/>
          </p:nvPr>
        </p:nvSpPr>
        <p:spPr>
          <a:xfrm>
            <a:off x="274320" y="27432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chemeClr val="tx1"/>
                </a:solidFill>
              </a:rPr>
              <a:t>Biological Insight from Sample Population</a:t>
            </a:r>
            <a:endParaRPr sz="3000" dirty="0">
              <a:solidFill>
                <a:schemeClr val="tx1"/>
              </a:solidFill>
            </a:endParaRPr>
          </a:p>
        </p:txBody>
      </p:sp>
      <p:sp>
        <p:nvSpPr>
          <p:cNvPr id="308" name="Google Shape;308;p50"/>
          <p:cNvSpPr txBox="1">
            <a:spLocks noGrp="1"/>
          </p:cNvSpPr>
          <p:nvPr>
            <p:ph type="body" idx="1"/>
          </p:nvPr>
        </p:nvSpPr>
        <p:spPr>
          <a:xfrm>
            <a:off x="311700" y="977376"/>
            <a:ext cx="8520600" cy="3991026"/>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Clr>
                <a:schemeClr val="dk1"/>
              </a:buClr>
              <a:buSzPts val="2400"/>
              <a:buNone/>
            </a:pPr>
            <a:r>
              <a:rPr lang="en" sz="2400" dirty="0">
                <a:solidFill>
                  <a:schemeClr val="dk1"/>
                </a:solidFill>
              </a:rPr>
              <a:t>Summarize information (Lecture 1)</a:t>
            </a:r>
          </a:p>
          <a:p>
            <a:pPr marL="419100">
              <a:buClr>
                <a:schemeClr val="dk1"/>
              </a:buClr>
              <a:buSzPts val="2400"/>
            </a:pPr>
            <a:r>
              <a:rPr lang="en" sz="2400" dirty="0">
                <a:solidFill>
                  <a:schemeClr val="dk1"/>
                </a:solidFill>
              </a:rPr>
              <a:t>Central tendency</a:t>
            </a:r>
          </a:p>
          <a:p>
            <a:pPr marL="419100">
              <a:buClr>
                <a:schemeClr val="dk1"/>
              </a:buClr>
              <a:buSzPts val="2400"/>
            </a:pPr>
            <a:r>
              <a:rPr lang="en" sz="2400" dirty="0">
                <a:solidFill>
                  <a:schemeClr val="dk1"/>
                </a:solidFill>
              </a:rPr>
              <a:t>Variation</a:t>
            </a:r>
          </a:p>
          <a:p>
            <a:pPr marL="419100">
              <a:buClr>
                <a:schemeClr val="dk1"/>
              </a:buClr>
              <a:buSzPts val="2400"/>
            </a:pPr>
            <a:r>
              <a:rPr lang="en" sz="2400" dirty="0">
                <a:solidFill>
                  <a:schemeClr val="dk1"/>
                </a:solidFill>
              </a:rPr>
              <a:t>Distributions</a:t>
            </a:r>
          </a:p>
          <a:p>
            <a:pPr marL="76200" lvl="0" indent="0" algn="l" rtl="0">
              <a:spcBef>
                <a:spcPts val="0"/>
              </a:spcBef>
              <a:spcAft>
                <a:spcPts val="0"/>
              </a:spcAft>
              <a:buClr>
                <a:schemeClr val="dk1"/>
              </a:buClr>
              <a:buSzPts val="2400"/>
              <a:buNone/>
            </a:pPr>
            <a:endParaRPr lang="en" sz="2400" dirty="0">
              <a:solidFill>
                <a:schemeClr val="dk1"/>
              </a:solidFill>
            </a:endParaRPr>
          </a:p>
          <a:p>
            <a:pPr marL="76200" lvl="0" indent="0" algn="l" rtl="0">
              <a:spcBef>
                <a:spcPts val="0"/>
              </a:spcBef>
              <a:spcAft>
                <a:spcPts val="0"/>
              </a:spcAft>
              <a:buClr>
                <a:schemeClr val="dk1"/>
              </a:buClr>
              <a:buSzPts val="2400"/>
              <a:buNone/>
            </a:pPr>
            <a:r>
              <a:rPr lang="en" sz="2400" dirty="0">
                <a:solidFill>
                  <a:schemeClr val="dk1"/>
                </a:solidFill>
              </a:rPr>
              <a:t>Confidence (Lecture 2)</a:t>
            </a:r>
          </a:p>
          <a:p>
            <a:pPr marL="419100">
              <a:buClr>
                <a:schemeClr val="dk1"/>
              </a:buClr>
              <a:buSzPts val="2400"/>
            </a:pPr>
            <a:r>
              <a:rPr lang="en" sz="2400" dirty="0">
                <a:solidFill>
                  <a:schemeClr val="dk1"/>
                </a:solidFill>
              </a:rPr>
              <a:t>Probabilistic statements</a:t>
            </a:r>
          </a:p>
          <a:p>
            <a:pPr marL="419100">
              <a:buClr>
                <a:schemeClr val="dk1"/>
              </a:buClr>
              <a:buSzPts val="2400"/>
            </a:pPr>
            <a:r>
              <a:rPr lang="en" sz="2400" dirty="0">
                <a:solidFill>
                  <a:schemeClr val="dk1"/>
                </a:solidFill>
              </a:rPr>
              <a:t>Hypothesis testing</a:t>
            </a:r>
          </a:p>
          <a:p>
            <a:pPr marL="419100">
              <a:buClr>
                <a:schemeClr val="dk1"/>
              </a:buClr>
              <a:buSzPts val="2400"/>
            </a:pPr>
            <a:r>
              <a:rPr lang="en-US" sz="2400" dirty="0">
                <a:solidFill>
                  <a:schemeClr val="dk1"/>
                </a:solidFill>
              </a:rPr>
              <a:t>p-values</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339-B7FD-DA49-955D-44031D5BC324}"/>
              </a:ext>
            </a:extLst>
          </p:cNvPr>
          <p:cNvSpPr>
            <a:spLocks noGrp="1"/>
          </p:cNvSpPr>
          <p:nvPr>
            <p:ph type="title"/>
          </p:nvPr>
        </p:nvSpPr>
        <p:spPr>
          <a:xfrm>
            <a:off x="274320" y="274320"/>
            <a:ext cx="8520600" cy="572700"/>
          </a:xfrm>
        </p:spPr>
        <p:txBody>
          <a:bodyPr/>
          <a:lstStyle/>
          <a:p>
            <a:pPr algn="ctr"/>
            <a:r>
              <a:rPr lang="en-US" dirty="0"/>
              <a:t>Analyzing data to gain insight into our world </a:t>
            </a:r>
            <a:r>
              <a:rPr lang="en-US" sz="1400" dirty="0"/>
              <a:t>(Sessions 1-3)</a:t>
            </a:r>
          </a:p>
        </p:txBody>
      </p:sp>
      <p:sp>
        <p:nvSpPr>
          <p:cNvPr id="6" name="Google Shape;69;p15">
            <a:extLst>
              <a:ext uri="{FF2B5EF4-FFF2-40B4-BE49-F238E27FC236}">
                <a16:creationId xmlns:a16="http://schemas.microsoft.com/office/drawing/2014/main" id="{24289366-E344-3A5D-642F-30693B05D410}"/>
              </a:ext>
            </a:extLst>
          </p:cNvPr>
          <p:cNvSpPr txBox="1">
            <a:spLocks noGrp="1"/>
          </p:cNvSpPr>
          <p:nvPr>
            <p:ph type="body" idx="1"/>
          </p:nvPr>
        </p:nvSpPr>
        <p:spPr>
          <a:xfrm>
            <a:off x="311700" y="1427990"/>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 sz="2400" dirty="0">
                <a:solidFill>
                  <a:schemeClr val="dk1"/>
                </a:solidFill>
              </a:rPr>
              <a:t>Inferring population traits from a random sample</a:t>
            </a:r>
          </a:p>
          <a:p>
            <a:pPr marL="457200" lvl="0" indent="-381000" algn="l" rtl="0">
              <a:spcBef>
                <a:spcPts val="0"/>
              </a:spcBef>
              <a:spcAft>
                <a:spcPts val="0"/>
              </a:spcAft>
              <a:buClr>
                <a:schemeClr val="dk1"/>
              </a:buClr>
              <a:buSzPts val="2400"/>
              <a:buChar char="●"/>
            </a:pPr>
            <a:r>
              <a:rPr lang="en" sz="2400" dirty="0">
                <a:solidFill>
                  <a:schemeClr val="dk1"/>
                </a:solidFill>
              </a:rPr>
              <a:t>Statistical summaries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dirty="0">
                <a:solidFill>
                  <a:schemeClr val="dk1"/>
                </a:solidFill>
              </a:rPr>
              <a:t>Distributions</a:t>
            </a:r>
            <a:endParaRPr sz="2400" dirty="0">
              <a:solidFill>
                <a:schemeClr val="dk1"/>
              </a:solidFill>
            </a:endParaRPr>
          </a:p>
          <a:p>
            <a:pPr marL="457200" lvl="0" indent="-381000" algn="l" rtl="0">
              <a:spcBef>
                <a:spcPts val="0"/>
              </a:spcBef>
              <a:spcAft>
                <a:spcPts val="0"/>
              </a:spcAft>
              <a:buClr>
                <a:schemeClr val="dk1"/>
              </a:buClr>
              <a:buSzPts val="2400"/>
              <a:buChar char="●"/>
            </a:pPr>
            <a:r>
              <a:rPr lang="en" sz="2400" b="1" dirty="0">
                <a:solidFill>
                  <a:schemeClr val="dk1"/>
                </a:solidFill>
              </a:rPr>
              <a:t>Hypothesis testing and p-values</a:t>
            </a:r>
          </a:p>
          <a:p>
            <a:pPr marL="457200" lvl="0" indent="-381000" algn="l" rtl="0">
              <a:spcBef>
                <a:spcPts val="0"/>
              </a:spcBef>
              <a:spcAft>
                <a:spcPts val="0"/>
              </a:spcAft>
              <a:buClr>
                <a:schemeClr val="dk1"/>
              </a:buClr>
              <a:buSzPts val="2400"/>
              <a:buChar char="●"/>
            </a:pPr>
            <a:r>
              <a:rPr lang="en" sz="2400" dirty="0">
                <a:solidFill>
                  <a:schemeClr val="dk1"/>
                </a:solidFill>
              </a:rPr>
              <a:t>Multiple testing, p-hacking, and permutations</a:t>
            </a:r>
            <a:endParaRPr sz="2400" dirty="0">
              <a:solidFill>
                <a:schemeClr val="dk1"/>
              </a:solidFill>
            </a:endParaRPr>
          </a:p>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5604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The power of being equipped with statistical tools</a:t>
            </a:r>
            <a:endParaRPr dirty="0">
              <a:solidFill>
                <a:schemeClr val="tx1"/>
              </a:solidFill>
            </a:endParaRPr>
          </a:p>
        </p:txBody>
      </p:sp>
      <p:pic>
        <p:nvPicPr>
          <p:cNvPr id="9" name="Picture 8">
            <a:extLst>
              <a:ext uri="{FF2B5EF4-FFF2-40B4-BE49-F238E27FC236}">
                <a16:creationId xmlns:a16="http://schemas.microsoft.com/office/drawing/2014/main" id="{7079AD39-317E-5A26-47C1-14A46FFA8309}"/>
              </a:ext>
            </a:extLst>
          </p:cNvPr>
          <p:cNvPicPr>
            <a:picLocks noChangeAspect="1"/>
          </p:cNvPicPr>
          <p:nvPr/>
        </p:nvPicPr>
        <p:blipFill>
          <a:blip r:embed="rId3"/>
          <a:stretch>
            <a:fillRect/>
          </a:stretch>
        </p:blipFill>
        <p:spPr>
          <a:xfrm>
            <a:off x="685800" y="976768"/>
            <a:ext cx="7772400" cy="1147156"/>
          </a:xfrm>
          <a:prstGeom prst="rect">
            <a:avLst/>
          </a:prstGeom>
        </p:spPr>
      </p:pic>
      <p:grpSp>
        <p:nvGrpSpPr>
          <p:cNvPr id="11" name="Group 10">
            <a:extLst>
              <a:ext uri="{FF2B5EF4-FFF2-40B4-BE49-F238E27FC236}">
                <a16:creationId xmlns:a16="http://schemas.microsoft.com/office/drawing/2014/main" id="{4E7A752E-0713-86ED-9809-B9699ECF204D}"/>
              </a:ext>
            </a:extLst>
          </p:cNvPr>
          <p:cNvGrpSpPr/>
          <p:nvPr/>
        </p:nvGrpSpPr>
        <p:grpSpPr>
          <a:xfrm>
            <a:off x="5946607" y="2532380"/>
            <a:ext cx="2984500" cy="2336800"/>
            <a:chOff x="5810420" y="2532380"/>
            <a:chExt cx="2984500" cy="2336800"/>
          </a:xfrm>
        </p:grpSpPr>
        <p:pic>
          <p:nvPicPr>
            <p:cNvPr id="8" name="Picture 7" descr="Chart, scatter chart&#10;&#10;Description automatically generated">
              <a:extLst>
                <a:ext uri="{FF2B5EF4-FFF2-40B4-BE49-F238E27FC236}">
                  <a16:creationId xmlns:a16="http://schemas.microsoft.com/office/drawing/2014/main" id="{6ED46E10-36ED-EB7E-EC34-8E26B22722B0}"/>
                </a:ext>
              </a:extLst>
            </p:cNvPr>
            <p:cNvPicPr>
              <a:picLocks noChangeAspect="1"/>
            </p:cNvPicPr>
            <p:nvPr/>
          </p:nvPicPr>
          <p:blipFill>
            <a:blip r:embed="rId4"/>
            <a:stretch>
              <a:fillRect/>
            </a:stretch>
          </p:blipFill>
          <p:spPr>
            <a:xfrm>
              <a:off x="5810420" y="2532380"/>
              <a:ext cx="2984500" cy="2336800"/>
            </a:xfrm>
            <a:prstGeom prst="rect">
              <a:avLst/>
            </a:prstGeom>
          </p:spPr>
        </p:pic>
        <p:sp>
          <p:nvSpPr>
            <p:cNvPr id="10" name="Rectangle 9">
              <a:extLst>
                <a:ext uri="{FF2B5EF4-FFF2-40B4-BE49-F238E27FC236}">
                  <a16:creationId xmlns:a16="http://schemas.microsoft.com/office/drawing/2014/main" id="{F4256622-2A0B-C8CF-C198-64E55E72DEFC}"/>
                </a:ext>
              </a:extLst>
            </p:cNvPr>
            <p:cNvSpPr/>
            <p:nvPr/>
          </p:nvSpPr>
          <p:spPr>
            <a:xfrm>
              <a:off x="7072009" y="2562022"/>
              <a:ext cx="992216" cy="41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Control</a:t>
              </a:r>
            </a:p>
            <a:p>
              <a:r>
                <a:rPr lang="en-US" dirty="0">
                  <a:solidFill>
                    <a:schemeClr val="tx1"/>
                  </a:solidFill>
                </a:rPr>
                <a:t>Knockout</a:t>
              </a:r>
            </a:p>
          </p:txBody>
        </p:sp>
      </p:grpSp>
      <p:pic>
        <p:nvPicPr>
          <p:cNvPr id="13" name="Picture 12" descr="Chart, scatter chart&#10;&#10;Description automatically generated">
            <a:extLst>
              <a:ext uri="{FF2B5EF4-FFF2-40B4-BE49-F238E27FC236}">
                <a16:creationId xmlns:a16="http://schemas.microsoft.com/office/drawing/2014/main" id="{A1B9EC72-DB8B-6E63-353B-841DA97C5C64}"/>
              </a:ext>
            </a:extLst>
          </p:cNvPr>
          <p:cNvPicPr>
            <a:picLocks noChangeAspect="1"/>
          </p:cNvPicPr>
          <p:nvPr/>
        </p:nvPicPr>
        <p:blipFill>
          <a:blip r:embed="rId5"/>
          <a:stretch>
            <a:fillRect/>
          </a:stretch>
        </p:blipFill>
        <p:spPr>
          <a:xfrm>
            <a:off x="212893" y="2258518"/>
            <a:ext cx="2548633" cy="2571750"/>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0CB17D42-2B8A-C695-17E7-8E58551ABAEC}"/>
              </a:ext>
            </a:extLst>
          </p:cNvPr>
          <p:cNvPicPr>
            <a:picLocks noChangeAspect="1"/>
          </p:cNvPicPr>
          <p:nvPr/>
        </p:nvPicPr>
        <p:blipFill rotWithShape="1">
          <a:blip r:embed="rId6"/>
          <a:srcRect t="5703"/>
          <a:stretch/>
        </p:blipFill>
        <p:spPr>
          <a:xfrm>
            <a:off x="2931497" y="2532380"/>
            <a:ext cx="2845138" cy="2241832"/>
          </a:xfrm>
          <a:prstGeom prst="rect">
            <a:avLst/>
          </a:prstGeom>
        </p:spPr>
      </p:pic>
      <p:sp>
        <p:nvSpPr>
          <p:cNvPr id="2" name="Rounded Rectangle 1">
            <a:extLst>
              <a:ext uri="{FF2B5EF4-FFF2-40B4-BE49-F238E27FC236}">
                <a16:creationId xmlns:a16="http://schemas.microsoft.com/office/drawing/2014/main" id="{3766B316-8B02-A827-38EF-558869D9423A}"/>
              </a:ext>
            </a:extLst>
          </p:cNvPr>
          <p:cNvSpPr/>
          <p:nvPr/>
        </p:nvSpPr>
        <p:spPr>
          <a:xfrm>
            <a:off x="2216131" y="1845836"/>
            <a:ext cx="4275871" cy="1373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How do we make conclusions about differences between groups?</a:t>
            </a:r>
          </a:p>
        </p:txBody>
      </p:sp>
    </p:spTree>
    <p:extLst>
      <p:ext uri="{BB962C8B-B14F-4D97-AF65-F5344CB8AC3E}">
        <p14:creationId xmlns:p14="http://schemas.microsoft.com/office/powerpoint/2010/main" val="321910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Inferential statistics: Sample to population</a:t>
            </a:r>
            <a:endParaRPr dirty="0">
              <a:solidFill>
                <a:schemeClr val="tx1"/>
              </a:solidFill>
            </a:endParaRPr>
          </a:p>
        </p:txBody>
      </p:sp>
      <p:pic>
        <p:nvPicPr>
          <p:cNvPr id="3" name="Picture 2" descr="Diagram&#10;&#10;Description automatically generated">
            <a:extLst>
              <a:ext uri="{FF2B5EF4-FFF2-40B4-BE49-F238E27FC236}">
                <a16:creationId xmlns:a16="http://schemas.microsoft.com/office/drawing/2014/main" id="{3829B6EF-068F-1354-DBB9-F55FF2DCA30E}"/>
              </a:ext>
            </a:extLst>
          </p:cNvPr>
          <p:cNvPicPr>
            <a:picLocks noChangeAspect="1"/>
          </p:cNvPicPr>
          <p:nvPr/>
        </p:nvPicPr>
        <p:blipFill rotWithShape="1">
          <a:blip r:embed="rId3"/>
          <a:srcRect t="6486" b="6802"/>
          <a:stretch/>
        </p:blipFill>
        <p:spPr>
          <a:xfrm>
            <a:off x="274320" y="986022"/>
            <a:ext cx="5359400" cy="3722165"/>
          </a:xfrm>
          <a:prstGeom prst="rect">
            <a:avLst/>
          </a:prstGeom>
        </p:spPr>
      </p:pic>
      <p:sp>
        <p:nvSpPr>
          <p:cNvPr id="6" name="TextBox 5">
            <a:extLst>
              <a:ext uri="{FF2B5EF4-FFF2-40B4-BE49-F238E27FC236}">
                <a16:creationId xmlns:a16="http://schemas.microsoft.com/office/drawing/2014/main" id="{47C4C854-7B9E-0886-ACDD-6F65F9123647}"/>
              </a:ext>
            </a:extLst>
          </p:cNvPr>
          <p:cNvSpPr txBox="1"/>
          <p:nvPr/>
        </p:nvSpPr>
        <p:spPr>
          <a:xfrm>
            <a:off x="5428034" y="1274323"/>
            <a:ext cx="3715965" cy="3016210"/>
          </a:xfrm>
          <a:prstGeom prst="rect">
            <a:avLst/>
          </a:prstGeom>
          <a:noFill/>
        </p:spPr>
        <p:txBody>
          <a:bodyPr wrap="square" rtlCol="0">
            <a:spAutoFit/>
          </a:bodyPr>
          <a:lstStyle/>
          <a:p>
            <a:r>
              <a:rPr lang="en-US" sz="1900" dirty="0"/>
              <a:t>In most cases, it is impossible to collect data from the entire population.</a:t>
            </a:r>
          </a:p>
          <a:p>
            <a:pPr marL="342900" indent="-342900">
              <a:buFont typeface="Arial" panose="020B0604020202020204" pitchFamily="34" charset="0"/>
              <a:buChar char="•"/>
            </a:pPr>
            <a:r>
              <a:rPr lang="en-US" sz="1900" dirty="0"/>
              <a:t>We therefore sample the population and then draw conclusions about actual population from small sample</a:t>
            </a:r>
          </a:p>
          <a:p>
            <a:pPr marL="342900" indent="-342900">
              <a:buFont typeface="Arial" panose="020B0604020202020204" pitchFamily="34" charset="0"/>
              <a:buChar char="•"/>
            </a:pPr>
            <a:r>
              <a:rPr lang="en-US" sz="1900" dirty="0"/>
              <a:t>There is uncertainty in our conclusions that is typically reflected in a </a:t>
            </a:r>
            <a:r>
              <a:rPr lang="en-US" sz="1900" b="1" dirty="0"/>
              <a:t>probability</a:t>
            </a:r>
          </a:p>
        </p:txBody>
      </p:sp>
    </p:spTree>
    <p:extLst>
      <p:ext uri="{BB962C8B-B14F-4D97-AF65-F5344CB8AC3E}">
        <p14:creationId xmlns:p14="http://schemas.microsoft.com/office/powerpoint/2010/main" val="72644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Basics of Probability</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50922"/>
            <a:ext cx="8760630" cy="1771800"/>
          </a:xfrm>
          <a:prstGeom prst="rect">
            <a:avLst/>
          </a:prstGeom>
        </p:spPr>
        <p:txBody>
          <a:bodyPr spcFirstLastPara="1" vert="horz" wrap="square" lIns="91425" tIns="91425" rIns="91425" bIns="91425" rtlCol="0" anchor="t" anchorCtr="0">
            <a:noAutofit/>
          </a:bodyPr>
          <a:lstStyle/>
          <a:p>
            <a:pPr marL="0" indent="0">
              <a:buNone/>
            </a:pPr>
            <a:r>
              <a:rPr lang="en" dirty="0">
                <a:solidFill>
                  <a:schemeClr val="accent1"/>
                </a:solidFill>
              </a:rPr>
              <a:t>Probability (</a:t>
            </a:r>
            <a:r>
              <a:rPr lang="en" dirty="0" err="1">
                <a:solidFill>
                  <a:schemeClr val="accent1"/>
                </a:solidFill>
              </a:rPr>
              <a:t>Pr</a:t>
            </a:r>
            <a:r>
              <a:rPr lang="en" dirty="0">
                <a:solidFill>
                  <a:schemeClr val="accent1"/>
                </a:solidFill>
              </a:rPr>
              <a:t>)</a:t>
            </a:r>
            <a:r>
              <a:rPr lang="en" i="1" dirty="0">
                <a:solidFill>
                  <a:schemeClr val="accent1"/>
                </a:solidFill>
              </a:rPr>
              <a:t> </a:t>
            </a:r>
            <a:r>
              <a:rPr lang="en" dirty="0">
                <a:solidFill>
                  <a:srgbClr val="000000"/>
                </a:solidFill>
              </a:rPr>
              <a:t>is a number between 0 and 1 that reflects how likely a future event will occur</a:t>
            </a:r>
          </a:p>
          <a:p>
            <a:pPr marL="285750" indent="-285750"/>
            <a:r>
              <a:rPr lang="en" sz="1600" dirty="0" err="1">
                <a:solidFill>
                  <a:srgbClr val="000000"/>
                </a:solidFill>
              </a:rPr>
              <a:t>Pr</a:t>
            </a:r>
            <a:r>
              <a:rPr lang="en" sz="1600" dirty="0">
                <a:solidFill>
                  <a:srgbClr val="000000"/>
                </a:solidFill>
              </a:rPr>
              <a:t>(A) = 0: Event A can’t happen</a:t>
            </a:r>
          </a:p>
          <a:p>
            <a:pPr marL="285750" indent="-285750"/>
            <a:r>
              <a:rPr lang="en" sz="1600" dirty="0" err="1">
                <a:solidFill>
                  <a:srgbClr val="000000"/>
                </a:solidFill>
              </a:rPr>
              <a:t>Pr</a:t>
            </a:r>
            <a:r>
              <a:rPr lang="en" sz="1600" dirty="0">
                <a:solidFill>
                  <a:srgbClr val="000000"/>
                </a:solidFill>
              </a:rPr>
              <a:t>(A) = 1: Event A will happen</a:t>
            </a:r>
          </a:p>
          <a:p>
            <a:pPr marL="285750" indent="-285750"/>
            <a:r>
              <a:rPr lang="en" sz="1600" dirty="0" err="1">
                <a:solidFill>
                  <a:srgbClr val="000000"/>
                </a:solidFill>
              </a:rPr>
              <a:t>Pr</a:t>
            </a:r>
            <a:r>
              <a:rPr lang="en" sz="1600" dirty="0">
                <a:solidFill>
                  <a:srgbClr val="000000"/>
                </a:solidFill>
              </a:rPr>
              <a:t>(A) = 0.5: Event A is equally likely to happen or not happen</a:t>
            </a:r>
            <a:endParaRPr lang="en" sz="1700" dirty="0">
              <a:solidFill>
                <a:srgbClr val="000000"/>
              </a:solidFill>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sz="1700" dirty="0">
              <a:solidFill>
                <a:srgbClr val="000000"/>
              </a:solidFill>
            </a:endParaRPr>
          </a:p>
        </p:txBody>
      </p:sp>
      <p:pic>
        <p:nvPicPr>
          <p:cNvPr id="9" name="Picture 8" descr="Shape&#10;&#10;Description automatically generated">
            <a:extLst>
              <a:ext uri="{FF2B5EF4-FFF2-40B4-BE49-F238E27FC236}">
                <a16:creationId xmlns:a16="http://schemas.microsoft.com/office/drawing/2014/main" id="{FA9B8C2A-13BE-ADC2-5E7A-772E3CF998D3}"/>
              </a:ext>
            </a:extLst>
          </p:cNvPr>
          <p:cNvPicPr>
            <a:picLocks noChangeAspect="1"/>
          </p:cNvPicPr>
          <p:nvPr/>
        </p:nvPicPr>
        <p:blipFill rotWithShape="1">
          <a:blip r:embed="rId3"/>
          <a:srcRect l="15948" t="15653" r="15226"/>
          <a:stretch/>
        </p:blipFill>
        <p:spPr>
          <a:xfrm>
            <a:off x="389133" y="2904937"/>
            <a:ext cx="2266498" cy="1828800"/>
          </a:xfrm>
          <a:prstGeom prst="rect">
            <a:avLst/>
          </a:prstGeom>
        </p:spPr>
      </p:pic>
      <p:grpSp>
        <p:nvGrpSpPr>
          <p:cNvPr id="16" name="Group 15">
            <a:extLst>
              <a:ext uri="{FF2B5EF4-FFF2-40B4-BE49-F238E27FC236}">
                <a16:creationId xmlns:a16="http://schemas.microsoft.com/office/drawing/2014/main" id="{7D56B616-B7C7-AA05-48BB-049C6402434D}"/>
              </a:ext>
            </a:extLst>
          </p:cNvPr>
          <p:cNvGrpSpPr/>
          <p:nvPr/>
        </p:nvGrpSpPr>
        <p:grpSpPr>
          <a:xfrm>
            <a:off x="2765053" y="3002458"/>
            <a:ext cx="2315182" cy="1459138"/>
            <a:chOff x="2772383" y="2723756"/>
            <a:chExt cx="2315182" cy="1459138"/>
          </a:xfrm>
        </p:grpSpPr>
        <p:sp>
          <p:nvSpPr>
            <p:cNvPr id="13" name="Rounded Rectangle 12">
              <a:extLst>
                <a:ext uri="{FF2B5EF4-FFF2-40B4-BE49-F238E27FC236}">
                  <a16:creationId xmlns:a16="http://schemas.microsoft.com/office/drawing/2014/main" id="{E7B14687-0955-4149-4910-A5A678F83A97}"/>
                </a:ext>
              </a:extLst>
            </p:cNvPr>
            <p:cNvSpPr/>
            <p:nvPr/>
          </p:nvSpPr>
          <p:spPr>
            <a:xfrm>
              <a:off x="2772383" y="2723756"/>
              <a:ext cx="2315182" cy="1459138"/>
            </a:xfrm>
            <a:prstGeom prst="roundRect">
              <a:avLst/>
            </a:prstGeom>
            <a:solidFill>
              <a:schemeClr val="accent1">
                <a:alpha val="1073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942C721-4477-BFF2-758A-0C625ED46E65}"/>
                </a:ext>
              </a:extLst>
            </p:cNvPr>
            <p:cNvSpPr txBox="1"/>
            <p:nvPr/>
          </p:nvSpPr>
          <p:spPr>
            <a:xfrm>
              <a:off x="2849831" y="2788216"/>
              <a:ext cx="2223686" cy="1323439"/>
            </a:xfrm>
            <a:prstGeom prst="rect">
              <a:avLst/>
            </a:prstGeom>
            <a:noFill/>
          </p:spPr>
          <p:txBody>
            <a:bodyPr wrap="none" rtlCol="0">
              <a:spAutoFit/>
            </a:bodyPr>
            <a:lstStyle/>
            <a:p>
              <a:r>
                <a:rPr lang="en-US" sz="1600" b="1" dirty="0"/>
                <a:t>Single event</a:t>
              </a:r>
            </a:p>
            <a:p>
              <a:endParaRPr lang="en-US" sz="1600" b="1" dirty="0"/>
            </a:p>
            <a:p>
              <a:r>
                <a:rPr lang="en-US" sz="1600" dirty="0" err="1"/>
                <a:t>Pr</a:t>
              </a:r>
              <a:r>
                <a:rPr lang="en-US" sz="1600" dirty="0"/>
                <a:t>(4) = 1/6 or 16.67%</a:t>
              </a:r>
            </a:p>
            <a:p>
              <a:r>
                <a:rPr lang="en-US" sz="1600" dirty="0" err="1"/>
                <a:t>Pr</a:t>
              </a:r>
              <a:r>
                <a:rPr lang="en-US" sz="1600" dirty="0"/>
                <a:t>(Even) = 3/6 or 50%</a:t>
              </a:r>
            </a:p>
            <a:p>
              <a:r>
                <a:rPr lang="en-US" sz="1600" dirty="0" err="1"/>
                <a:t>Pr</a:t>
              </a:r>
              <a:r>
                <a:rPr lang="en-US" sz="1600" dirty="0"/>
                <a:t>(9) = 0</a:t>
              </a:r>
            </a:p>
          </p:txBody>
        </p:sp>
      </p:grpSp>
      <p:sp>
        <p:nvSpPr>
          <p:cNvPr id="12" name="TextBox 11">
            <a:extLst>
              <a:ext uri="{FF2B5EF4-FFF2-40B4-BE49-F238E27FC236}">
                <a16:creationId xmlns:a16="http://schemas.microsoft.com/office/drawing/2014/main" id="{9112F060-3410-B2A2-FFDE-9CAEE8897B9E}"/>
              </a:ext>
            </a:extLst>
          </p:cNvPr>
          <p:cNvSpPr txBox="1"/>
          <p:nvPr/>
        </p:nvSpPr>
        <p:spPr>
          <a:xfrm>
            <a:off x="5325844" y="3066917"/>
            <a:ext cx="3127779" cy="1323439"/>
          </a:xfrm>
          <a:prstGeom prst="rect">
            <a:avLst/>
          </a:prstGeom>
          <a:noFill/>
        </p:spPr>
        <p:txBody>
          <a:bodyPr wrap="none" rtlCol="0">
            <a:spAutoFit/>
          </a:bodyPr>
          <a:lstStyle/>
          <a:p>
            <a:r>
              <a:rPr lang="en-US" sz="1600" b="1" dirty="0"/>
              <a:t>Multiple independent events</a:t>
            </a:r>
          </a:p>
          <a:p>
            <a:endParaRPr lang="en-US" sz="1600" dirty="0"/>
          </a:p>
          <a:p>
            <a:r>
              <a:rPr lang="en-US" sz="1600" dirty="0" err="1"/>
              <a:t>Pr</a:t>
            </a:r>
            <a:r>
              <a:rPr lang="en-US" sz="1600" dirty="0"/>
              <a:t>(4, 1) = 1/6 x 1/6 or 2.78%</a:t>
            </a:r>
          </a:p>
          <a:p>
            <a:r>
              <a:rPr lang="en-US" sz="1600" dirty="0" err="1"/>
              <a:t>Pr</a:t>
            </a:r>
            <a:r>
              <a:rPr lang="en-US" sz="1600" dirty="0"/>
              <a:t>(Even, 3) = 3/6 x 1/6 or 8.33%</a:t>
            </a:r>
          </a:p>
          <a:p>
            <a:r>
              <a:rPr lang="en-US" sz="1600" dirty="0" err="1"/>
              <a:t>Pr</a:t>
            </a:r>
            <a:r>
              <a:rPr lang="en-US" sz="1600" dirty="0"/>
              <a:t>(4, 9) = 1/6 x 0 or 0%</a:t>
            </a:r>
          </a:p>
        </p:txBody>
      </p:sp>
      <p:sp>
        <p:nvSpPr>
          <p:cNvPr id="14" name="Rounded Rectangle 13">
            <a:extLst>
              <a:ext uri="{FF2B5EF4-FFF2-40B4-BE49-F238E27FC236}">
                <a16:creationId xmlns:a16="http://schemas.microsoft.com/office/drawing/2014/main" id="{350A1CF2-34D9-BABF-79A7-4133A24FAE75}"/>
              </a:ext>
            </a:extLst>
          </p:cNvPr>
          <p:cNvSpPr/>
          <p:nvPr/>
        </p:nvSpPr>
        <p:spPr>
          <a:xfrm>
            <a:off x="5253717" y="2999067"/>
            <a:ext cx="3127778" cy="1459138"/>
          </a:xfrm>
          <a:prstGeom prst="roundRect">
            <a:avLst/>
          </a:prstGeom>
          <a:solidFill>
            <a:schemeClr val="accent1">
              <a:alpha val="1073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31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Probability in Nature: Cell differentiation</a:t>
            </a:r>
            <a:endParaRPr dirty="0">
              <a:solidFill>
                <a:schemeClr val="tx1"/>
              </a:solidFill>
            </a:endParaRPr>
          </a:p>
        </p:txBody>
      </p:sp>
      <p:grpSp>
        <p:nvGrpSpPr>
          <p:cNvPr id="8" name="Group 7">
            <a:extLst>
              <a:ext uri="{FF2B5EF4-FFF2-40B4-BE49-F238E27FC236}">
                <a16:creationId xmlns:a16="http://schemas.microsoft.com/office/drawing/2014/main" id="{8A6A71E3-EDE2-36CD-2AB0-71F106B36EE0}"/>
              </a:ext>
            </a:extLst>
          </p:cNvPr>
          <p:cNvGrpSpPr/>
          <p:nvPr/>
        </p:nvGrpSpPr>
        <p:grpSpPr>
          <a:xfrm>
            <a:off x="1551561" y="981827"/>
            <a:ext cx="5612860" cy="3887353"/>
            <a:chOff x="1887166" y="981827"/>
            <a:chExt cx="5105177" cy="3490464"/>
          </a:xfrm>
        </p:grpSpPr>
        <p:pic>
          <p:nvPicPr>
            <p:cNvPr id="5" name="Picture 4" descr="Diagram&#10;&#10;Description automatically generated">
              <a:extLst>
                <a:ext uri="{FF2B5EF4-FFF2-40B4-BE49-F238E27FC236}">
                  <a16:creationId xmlns:a16="http://schemas.microsoft.com/office/drawing/2014/main" id="{D5237B2B-ABE5-6027-D22D-9A542EF7062F}"/>
                </a:ext>
              </a:extLst>
            </p:cNvPr>
            <p:cNvPicPr>
              <a:picLocks noChangeAspect="1"/>
            </p:cNvPicPr>
            <p:nvPr/>
          </p:nvPicPr>
          <p:blipFill>
            <a:blip r:embed="rId3"/>
            <a:stretch>
              <a:fillRect/>
            </a:stretch>
          </p:blipFill>
          <p:spPr>
            <a:xfrm>
              <a:off x="2076896" y="981827"/>
              <a:ext cx="4915447" cy="3490464"/>
            </a:xfrm>
            <a:prstGeom prst="rect">
              <a:avLst/>
            </a:prstGeom>
          </p:spPr>
        </p:pic>
        <p:sp>
          <p:nvSpPr>
            <p:cNvPr id="6" name="Rectangle 5">
              <a:extLst>
                <a:ext uri="{FF2B5EF4-FFF2-40B4-BE49-F238E27FC236}">
                  <a16:creationId xmlns:a16="http://schemas.microsoft.com/office/drawing/2014/main" id="{15474601-9DCF-21C0-642E-FC9D585BB785}"/>
                </a:ext>
              </a:extLst>
            </p:cNvPr>
            <p:cNvSpPr/>
            <p:nvPr/>
          </p:nvSpPr>
          <p:spPr>
            <a:xfrm>
              <a:off x="1887166" y="1926077"/>
              <a:ext cx="933855" cy="496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ounded Rectangle 10">
            <a:extLst>
              <a:ext uri="{FF2B5EF4-FFF2-40B4-BE49-F238E27FC236}">
                <a16:creationId xmlns:a16="http://schemas.microsoft.com/office/drawing/2014/main" id="{58486743-65B8-6B51-7D1B-097AD6B8AEB2}"/>
              </a:ext>
            </a:extLst>
          </p:cNvPr>
          <p:cNvSpPr/>
          <p:nvPr/>
        </p:nvSpPr>
        <p:spPr>
          <a:xfrm>
            <a:off x="5700409" y="1352145"/>
            <a:ext cx="1682885" cy="3501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22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Probability as a measure of certainty</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1771800"/>
          </a:xfrm>
          <a:prstGeom prst="rect">
            <a:avLst/>
          </a:prstGeom>
        </p:spPr>
        <p:txBody>
          <a:bodyPr spcFirstLastPara="1" vert="horz" wrap="square" lIns="91425" tIns="91425" rIns="91425" bIns="91425" rtlCol="0" anchor="t" anchorCtr="0">
            <a:noAutofit/>
          </a:bodyPr>
          <a:lstStyle/>
          <a:p>
            <a:pPr marL="0" indent="0">
              <a:buNone/>
            </a:pPr>
            <a:r>
              <a:rPr lang="en" dirty="0">
                <a:solidFill>
                  <a:schemeClr val="accent1"/>
                </a:solidFill>
              </a:rPr>
              <a:t>Probability (</a:t>
            </a:r>
            <a:r>
              <a:rPr lang="en" dirty="0" err="1">
                <a:solidFill>
                  <a:schemeClr val="accent1"/>
                </a:solidFill>
              </a:rPr>
              <a:t>Pr</a:t>
            </a:r>
            <a:r>
              <a:rPr lang="en" dirty="0">
                <a:solidFill>
                  <a:schemeClr val="accent1"/>
                </a:solidFill>
              </a:rPr>
              <a:t>)</a:t>
            </a:r>
            <a:r>
              <a:rPr lang="en" i="1" dirty="0">
                <a:solidFill>
                  <a:schemeClr val="accent1"/>
                </a:solidFill>
              </a:rPr>
              <a:t> </a:t>
            </a:r>
            <a:r>
              <a:rPr lang="en" dirty="0">
                <a:solidFill>
                  <a:srgbClr val="000000"/>
                </a:solidFill>
              </a:rPr>
              <a:t>is a formal measure of (un)certainty. It is a number between 0 and 1 that reflects how likely a belief is true. </a:t>
            </a:r>
          </a:p>
          <a:p>
            <a:pPr marL="285750" indent="-285750"/>
            <a:r>
              <a:rPr lang="en" sz="1600" dirty="0" err="1">
                <a:solidFill>
                  <a:srgbClr val="000000"/>
                </a:solidFill>
              </a:rPr>
              <a:t>Pr</a:t>
            </a:r>
            <a:r>
              <a:rPr lang="en" sz="1600" dirty="0">
                <a:solidFill>
                  <a:srgbClr val="000000"/>
                </a:solidFill>
              </a:rPr>
              <a:t>(A) = 0: You are absolutely sure that Statement A is wrong</a:t>
            </a:r>
          </a:p>
          <a:p>
            <a:pPr marL="285750" indent="-285750"/>
            <a:r>
              <a:rPr lang="en" sz="1600" dirty="0" err="1">
                <a:solidFill>
                  <a:srgbClr val="000000"/>
                </a:solidFill>
              </a:rPr>
              <a:t>Pr</a:t>
            </a:r>
            <a:r>
              <a:rPr lang="en" sz="1600" dirty="0">
                <a:solidFill>
                  <a:srgbClr val="000000"/>
                </a:solidFill>
              </a:rPr>
              <a:t>(A) = 1: You are absolutely sure that Statement A is correct</a:t>
            </a:r>
          </a:p>
          <a:p>
            <a:pPr marL="285750" indent="-285750"/>
            <a:r>
              <a:rPr lang="en" sz="1600" dirty="0" err="1">
                <a:solidFill>
                  <a:srgbClr val="000000"/>
                </a:solidFill>
              </a:rPr>
              <a:t>Pr</a:t>
            </a:r>
            <a:r>
              <a:rPr lang="en" sz="1600" dirty="0">
                <a:solidFill>
                  <a:srgbClr val="000000"/>
                </a:solidFill>
              </a:rPr>
              <a:t>(A) = 0.5: Statement A is equally likely to be true or false</a:t>
            </a:r>
          </a:p>
          <a:p>
            <a:pPr marL="285750" indent="-285750"/>
            <a:r>
              <a:rPr lang="en" sz="1600" dirty="0">
                <a:solidFill>
                  <a:srgbClr val="000000"/>
                </a:solidFill>
              </a:rPr>
              <a:t>This measure of </a:t>
            </a:r>
            <a:r>
              <a:rPr lang="en" sz="1600" dirty="0" err="1">
                <a:solidFill>
                  <a:srgbClr val="000000"/>
                </a:solidFill>
              </a:rPr>
              <a:t>Pr</a:t>
            </a:r>
            <a:r>
              <a:rPr lang="en" sz="1600" dirty="0">
                <a:solidFill>
                  <a:srgbClr val="000000"/>
                </a:solidFill>
              </a:rPr>
              <a:t> is often modeled as a </a:t>
            </a:r>
            <a:r>
              <a:rPr lang="en" sz="1600" dirty="0" err="1">
                <a:solidFill>
                  <a:srgbClr val="FFC000"/>
                </a:solidFill>
              </a:rPr>
              <a:t>probabil</a:t>
            </a:r>
            <a:r>
              <a:rPr lang="en-US" sz="1600" dirty="0" err="1">
                <a:solidFill>
                  <a:srgbClr val="FFC000"/>
                </a:solidFill>
              </a:rPr>
              <a:t>i</a:t>
            </a:r>
            <a:r>
              <a:rPr lang="en" sz="1600" dirty="0">
                <a:solidFill>
                  <a:srgbClr val="FFC000"/>
                </a:solidFill>
              </a:rPr>
              <a:t>ty distribution</a:t>
            </a:r>
            <a:endParaRPr lang="en" sz="1700" dirty="0">
              <a:solidFill>
                <a:srgbClr val="FFC000"/>
              </a:solidFill>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sz="1700" dirty="0">
              <a:solidFill>
                <a:srgbClr val="000000"/>
              </a:solidFill>
            </a:endParaRPr>
          </a:p>
        </p:txBody>
      </p:sp>
      <p:pic>
        <p:nvPicPr>
          <p:cNvPr id="3" name="Picture 2" descr="Chart, histogram&#10;&#10;Description automatically generated">
            <a:extLst>
              <a:ext uri="{FF2B5EF4-FFF2-40B4-BE49-F238E27FC236}">
                <a16:creationId xmlns:a16="http://schemas.microsoft.com/office/drawing/2014/main" id="{2F379BC0-EFAB-B0A3-DB6B-CDCA1946FF20}"/>
              </a:ext>
            </a:extLst>
          </p:cNvPr>
          <p:cNvPicPr>
            <a:picLocks noChangeAspect="1"/>
          </p:cNvPicPr>
          <p:nvPr/>
        </p:nvPicPr>
        <p:blipFill rotWithShape="1">
          <a:blip r:embed="rId3"/>
          <a:srcRect l="1752" t="11348" r="3529" b="13003"/>
          <a:stretch/>
        </p:blipFill>
        <p:spPr>
          <a:xfrm>
            <a:off x="4542716" y="2837819"/>
            <a:ext cx="4599238" cy="2066253"/>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6B0D123A-B70B-3FC9-B050-F42C09C5121C}"/>
              </a:ext>
            </a:extLst>
          </p:cNvPr>
          <p:cNvPicPr>
            <a:picLocks noChangeAspect="1"/>
          </p:cNvPicPr>
          <p:nvPr/>
        </p:nvPicPr>
        <p:blipFill rotWithShape="1">
          <a:blip r:embed="rId4"/>
          <a:srcRect t="11753" b="7528"/>
          <a:stretch/>
        </p:blipFill>
        <p:spPr>
          <a:xfrm>
            <a:off x="38912" y="2828089"/>
            <a:ext cx="4445000" cy="2306553"/>
          </a:xfrm>
          <a:prstGeom prst="rect">
            <a:avLst/>
          </a:prstGeom>
        </p:spPr>
      </p:pic>
    </p:spTree>
    <p:extLst>
      <p:ext uri="{BB962C8B-B14F-4D97-AF65-F5344CB8AC3E}">
        <p14:creationId xmlns:p14="http://schemas.microsoft.com/office/powerpoint/2010/main" val="399754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Probability vs. Inferential Statistics</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987109"/>
            <a:ext cx="4534062" cy="3234696"/>
          </a:xfrm>
          <a:prstGeom prst="rect">
            <a:avLst/>
          </a:prstGeom>
        </p:spPr>
        <p:txBody>
          <a:bodyPr spcFirstLastPara="1" vert="horz" wrap="square" lIns="91425" tIns="91425" rIns="91425" bIns="91425" rtlCol="0" anchor="t" anchorCtr="0">
            <a:noAutofit/>
          </a:bodyPr>
          <a:lstStyle/>
          <a:p>
            <a:pPr marL="0" indent="0">
              <a:buNone/>
            </a:pPr>
            <a:r>
              <a:rPr lang="en" sz="1700" dirty="0">
                <a:solidFill>
                  <a:srgbClr val="000000"/>
                </a:solidFill>
              </a:rPr>
              <a:t>The terms probability and statistics are often confused with each other, but they are distinct</a:t>
            </a:r>
          </a:p>
          <a:p>
            <a:pPr marL="0" indent="0">
              <a:buNone/>
            </a:pPr>
            <a:endParaRPr lang="en" sz="1700" dirty="0">
              <a:solidFill>
                <a:srgbClr val="000000"/>
              </a:solidFill>
            </a:endParaRPr>
          </a:p>
          <a:p>
            <a:pPr marL="285750" indent="-285750"/>
            <a:r>
              <a:rPr lang="en" sz="1700" dirty="0">
                <a:solidFill>
                  <a:srgbClr val="000000"/>
                </a:solidFill>
              </a:rPr>
              <a:t>Probability starts with the general case (population or model) and predict what will happen in a sample data set</a:t>
            </a:r>
          </a:p>
          <a:p>
            <a:pPr marL="0" indent="0">
              <a:buNone/>
            </a:pPr>
            <a:endParaRPr lang="en" sz="1700" dirty="0">
              <a:solidFill>
                <a:srgbClr val="000000"/>
              </a:solidFill>
            </a:endParaRPr>
          </a:p>
          <a:p>
            <a:pPr marL="285750" indent="-285750"/>
            <a:r>
              <a:rPr lang="en" sz="1700" dirty="0">
                <a:solidFill>
                  <a:srgbClr val="000000"/>
                </a:solidFill>
              </a:rPr>
              <a:t>Inferential statistics start with the sample data set and make conclusions about the overall population or model</a:t>
            </a:r>
          </a:p>
          <a:p>
            <a:pPr marL="285750" indent="-285750"/>
            <a:endParaRPr lang="en" sz="1700" dirty="0">
              <a:solidFill>
                <a:srgbClr val="000000"/>
              </a:solidFill>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sz="1700" dirty="0">
              <a:solidFill>
                <a:srgbClr val="000000"/>
              </a:solidFill>
            </a:endParaRPr>
          </a:p>
        </p:txBody>
      </p:sp>
      <p:grpSp>
        <p:nvGrpSpPr>
          <p:cNvPr id="21" name="Group 20">
            <a:extLst>
              <a:ext uri="{FF2B5EF4-FFF2-40B4-BE49-F238E27FC236}">
                <a16:creationId xmlns:a16="http://schemas.microsoft.com/office/drawing/2014/main" id="{3C30391D-73F2-4FA8-94A6-ACBE5FF461A7}"/>
              </a:ext>
            </a:extLst>
          </p:cNvPr>
          <p:cNvGrpSpPr/>
          <p:nvPr/>
        </p:nvGrpSpPr>
        <p:grpSpPr>
          <a:xfrm>
            <a:off x="4808382" y="1209619"/>
            <a:ext cx="4061298" cy="2470118"/>
            <a:chOff x="2503971" y="2388471"/>
            <a:chExt cx="4061298" cy="2470118"/>
          </a:xfrm>
        </p:grpSpPr>
        <p:grpSp>
          <p:nvGrpSpPr>
            <p:cNvPr id="12" name="Group 11">
              <a:extLst>
                <a:ext uri="{FF2B5EF4-FFF2-40B4-BE49-F238E27FC236}">
                  <a16:creationId xmlns:a16="http://schemas.microsoft.com/office/drawing/2014/main" id="{1B99B9EA-FC4B-7DC1-713A-0D9631C871E3}"/>
                </a:ext>
              </a:extLst>
            </p:cNvPr>
            <p:cNvGrpSpPr/>
            <p:nvPr/>
          </p:nvGrpSpPr>
          <p:grpSpPr>
            <a:xfrm>
              <a:off x="2503971" y="2862626"/>
              <a:ext cx="4061298" cy="1995963"/>
              <a:chOff x="2198452" y="2621140"/>
              <a:chExt cx="4061298" cy="1995963"/>
            </a:xfrm>
          </p:grpSpPr>
          <p:grpSp>
            <p:nvGrpSpPr>
              <p:cNvPr id="10" name="Group 9">
                <a:extLst>
                  <a:ext uri="{FF2B5EF4-FFF2-40B4-BE49-F238E27FC236}">
                    <a16:creationId xmlns:a16="http://schemas.microsoft.com/office/drawing/2014/main" id="{D78B6773-0916-D266-39B6-AD869DD10D6F}"/>
                  </a:ext>
                </a:extLst>
              </p:cNvPr>
              <p:cNvGrpSpPr/>
              <p:nvPr/>
            </p:nvGrpSpPr>
            <p:grpSpPr>
              <a:xfrm>
                <a:off x="2198452" y="2621140"/>
                <a:ext cx="1780162" cy="1995963"/>
                <a:chOff x="2198452" y="2621140"/>
                <a:chExt cx="1780162" cy="1995963"/>
              </a:xfrm>
            </p:grpSpPr>
            <p:sp>
              <p:nvSpPr>
                <p:cNvPr id="2" name="TextBox 1">
                  <a:extLst>
                    <a:ext uri="{FF2B5EF4-FFF2-40B4-BE49-F238E27FC236}">
                      <a16:creationId xmlns:a16="http://schemas.microsoft.com/office/drawing/2014/main" id="{2CFDD065-5AC4-1CFC-C474-ACD92484D105}"/>
                    </a:ext>
                  </a:extLst>
                </p:cNvPr>
                <p:cNvSpPr txBox="1"/>
                <p:nvPr/>
              </p:nvSpPr>
              <p:spPr>
                <a:xfrm>
                  <a:off x="2397870" y="2621140"/>
                  <a:ext cx="1381326" cy="461665"/>
                </a:xfrm>
                <a:prstGeom prst="rect">
                  <a:avLst/>
                </a:prstGeom>
                <a:noFill/>
              </p:spPr>
              <p:txBody>
                <a:bodyPr wrap="square" rtlCol="0">
                  <a:spAutoFit/>
                </a:bodyPr>
                <a:lstStyle/>
                <a:p>
                  <a:r>
                    <a:rPr lang="en-US" sz="2400" b="1" dirty="0"/>
                    <a:t>General</a:t>
                  </a:r>
                  <a:r>
                    <a:rPr lang="en-US" dirty="0"/>
                    <a:t> </a:t>
                  </a:r>
                </a:p>
              </p:txBody>
            </p:sp>
            <p:sp>
              <p:nvSpPr>
                <p:cNvPr id="5" name="TextBox 4">
                  <a:extLst>
                    <a:ext uri="{FF2B5EF4-FFF2-40B4-BE49-F238E27FC236}">
                      <a16:creationId xmlns:a16="http://schemas.microsoft.com/office/drawing/2014/main" id="{59A6DDDC-CA24-5A17-61DE-1529538FA2D1}"/>
                    </a:ext>
                  </a:extLst>
                </p:cNvPr>
                <p:cNvSpPr txBox="1"/>
                <p:nvPr/>
              </p:nvSpPr>
              <p:spPr>
                <a:xfrm>
                  <a:off x="2198452" y="3440349"/>
                  <a:ext cx="1780162" cy="461665"/>
                </a:xfrm>
                <a:prstGeom prst="rect">
                  <a:avLst/>
                </a:prstGeom>
                <a:noFill/>
              </p:spPr>
              <p:txBody>
                <a:bodyPr wrap="square" rtlCol="0">
                  <a:spAutoFit/>
                </a:bodyPr>
                <a:lstStyle/>
                <a:p>
                  <a:r>
                    <a:rPr lang="en-US" sz="2400" b="1" dirty="0"/>
                    <a:t>Population</a:t>
                  </a:r>
                  <a:r>
                    <a:rPr lang="en-US" dirty="0"/>
                    <a:t> </a:t>
                  </a:r>
                </a:p>
              </p:txBody>
            </p:sp>
            <p:sp>
              <p:nvSpPr>
                <p:cNvPr id="8" name="TextBox 7">
                  <a:extLst>
                    <a:ext uri="{FF2B5EF4-FFF2-40B4-BE49-F238E27FC236}">
                      <a16:creationId xmlns:a16="http://schemas.microsoft.com/office/drawing/2014/main" id="{755A4638-38BA-4956-FA06-4ED06E08F2B8}"/>
                    </a:ext>
                  </a:extLst>
                </p:cNvPr>
                <p:cNvSpPr txBox="1"/>
                <p:nvPr/>
              </p:nvSpPr>
              <p:spPr>
                <a:xfrm>
                  <a:off x="2547883" y="4155438"/>
                  <a:ext cx="1081300" cy="461665"/>
                </a:xfrm>
                <a:prstGeom prst="rect">
                  <a:avLst/>
                </a:prstGeom>
                <a:noFill/>
              </p:spPr>
              <p:txBody>
                <a:bodyPr wrap="square" rtlCol="0">
                  <a:spAutoFit/>
                </a:bodyPr>
                <a:lstStyle/>
                <a:p>
                  <a:r>
                    <a:rPr lang="en-US" sz="2400" b="1" dirty="0"/>
                    <a:t>Model</a:t>
                  </a:r>
                  <a:r>
                    <a:rPr lang="en-US" dirty="0"/>
                    <a:t> </a:t>
                  </a:r>
                </a:p>
              </p:txBody>
            </p:sp>
          </p:grpSp>
          <p:grpSp>
            <p:nvGrpSpPr>
              <p:cNvPr id="11" name="Group 10">
                <a:extLst>
                  <a:ext uri="{FF2B5EF4-FFF2-40B4-BE49-F238E27FC236}">
                    <a16:creationId xmlns:a16="http://schemas.microsoft.com/office/drawing/2014/main" id="{C9A1734F-8A96-EC36-CBA2-24DDF9D3B0AD}"/>
                  </a:ext>
                </a:extLst>
              </p:cNvPr>
              <p:cNvGrpSpPr/>
              <p:nvPr/>
            </p:nvGrpSpPr>
            <p:grpSpPr>
              <a:xfrm>
                <a:off x="4878424" y="2621140"/>
                <a:ext cx="1381326" cy="1995963"/>
                <a:chOff x="4654685" y="2621140"/>
                <a:chExt cx="1381326" cy="1995963"/>
              </a:xfrm>
            </p:grpSpPr>
            <p:sp>
              <p:nvSpPr>
                <p:cNvPr id="4" name="TextBox 3">
                  <a:extLst>
                    <a:ext uri="{FF2B5EF4-FFF2-40B4-BE49-F238E27FC236}">
                      <a16:creationId xmlns:a16="http://schemas.microsoft.com/office/drawing/2014/main" id="{CAF3D2A5-C64E-4C74-A9B8-ABAD085ABC9B}"/>
                    </a:ext>
                  </a:extLst>
                </p:cNvPr>
                <p:cNvSpPr txBox="1"/>
                <p:nvPr/>
              </p:nvSpPr>
              <p:spPr>
                <a:xfrm>
                  <a:off x="4654685" y="2621140"/>
                  <a:ext cx="1381326" cy="461665"/>
                </a:xfrm>
                <a:prstGeom prst="rect">
                  <a:avLst/>
                </a:prstGeom>
                <a:noFill/>
              </p:spPr>
              <p:txBody>
                <a:bodyPr wrap="square" rtlCol="0">
                  <a:spAutoFit/>
                </a:bodyPr>
                <a:lstStyle/>
                <a:p>
                  <a:r>
                    <a:rPr lang="en-US" sz="2400" b="1" dirty="0"/>
                    <a:t>Specific</a:t>
                  </a:r>
                  <a:endParaRPr lang="en-US" dirty="0"/>
                </a:p>
              </p:txBody>
            </p:sp>
            <p:sp>
              <p:nvSpPr>
                <p:cNvPr id="6" name="TextBox 5">
                  <a:extLst>
                    <a:ext uri="{FF2B5EF4-FFF2-40B4-BE49-F238E27FC236}">
                      <a16:creationId xmlns:a16="http://schemas.microsoft.com/office/drawing/2014/main" id="{75E6DD12-7AB7-446F-EF82-C9CDA38062A9}"/>
                    </a:ext>
                  </a:extLst>
                </p:cNvPr>
                <p:cNvSpPr txBox="1"/>
                <p:nvPr/>
              </p:nvSpPr>
              <p:spPr>
                <a:xfrm>
                  <a:off x="4673375" y="3440349"/>
                  <a:ext cx="1343946" cy="461665"/>
                </a:xfrm>
                <a:prstGeom prst="rect">
                  <a:avLst/>
                </a:prstGeom>
                <a:noFill/>
              </p:spPr>
              <p:txBody>
                <a:bodyPr wrap="square" rtlCol="0">
                  <a:spAutoFit/>
                </a:bodyPr>
                <a:lstStyle/>
                <a:p>
                  <a:r>
                    <a:rPr lang="en-US" sz="2400" b="1" dirty="0"/>
                    <a:t>Sample</a:t>
                  </a:r>
                  <a:r>
                    <a:rPr lang="en-US" dirty="0"/>
                    <a:t> </a:t>
                  </a:r>
                </a:p>
              </p:txBody>
            </p:sp>
            <p:sp>
              <p:nvSpPr>
                <p:cNvPr id="9" name="TextBox 8">
                  <a:extLst>
                    <a:ext uri="{FF2B5EF4-FFF2-40B4-BE49-F238E27FC236}">
                      <a16:creationId xmlns:a16="http://schemas.microsoft.com/office/drawing/2014/main" id="{0B0ED7A8-5004-5DD4-5099-F5ECB73DC04E}"/>
                    </a:ext>
                  </a:extLst>
                </p:cNvPr>
                <p:cNvSpPr txBox="1"/>
                <p:nvPr/>
              </p:nvSpPr>
              <p:spPr>
                <a:xfrm>
                  <a:off x="4917331" y="4155438"/>
                  <a:ext cx="856034" cy="461665"/>
                </a:xfrm>
                <a:prstGeom prst="rect">
                  <a:avLst/>
                </a:prstGeom>
                <a:noFill/>
              </p:spPr>
              <p:txBody>
                <a:bodyPr wrap="square" rtlCol="0">
                  <a:spAutoFit/>
                </a:bodyPr>
                <a:lstStyle/>
                <a:p>
                  <a:r>
                    <a:rPr lang="en-US" sz="2400" b="1" dirty="0"/>
                    <a:t>Data</a:t>
                  </a:r>
                  <a:r>
                    <a:rPr lang="en-US" dirty="0"/>
                    <a:t> </a:t>
                  </a:r>
                </a:p>
              </p:txBody>
            </p:sp>
          </p:grpSp>
        </p:grpSp>
        <p:sp>
          <p:nvSpPr>
            <p:cNvPr id="13" name="Right Arrow 12">
              <a:extLst>
                <a:ext uri="{FF2B5EF4-FFF2-40B4-BE49-F238E27FC236}">
                  <a16:creationId xmlns:a16="http://schemas.microsoft.com/office/drawing/2014/main" id="{5376D8F6-E750-2BF2-560A-F9E6B1371251}"/>
                </a:ext>
              </a:extLst>
            </p:cNvPr>
            <p:cNvSpPr/>
            <p:nvPr/>
          </p:nvSpPr>
          <p:spPr>
            <a:xfrm>
              <a:off x="4275783" y="2985871"/>
              <a:ext cx="899810" cy="136125"/>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9991FFAD-C9AF-DB44-6A23-C029FE88AD6F}"/>
                </a:ext>
              </a:extLst>
            </p:cNvPr>
            <p:cNvSpPr/>
            <p:nvPr/>
          </p:nvSpPr>
          <p:spPr>
            <a:xfrm>
              <a:off x="4275783" y="4469877"/>
              <a:ext cx="899810" cy="136125"/>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778302C-6391-1C17-D79C-232B26FAAB71}"/>
                </a:ext>
              </a:extLst>
            </p:cNvPr>
            <p:cNvSpPr/>
            <p:nvPr/>
          </p:nvSpPr>
          <p:spPr>
            <a:xfrm>
              <a:off x="4275783" y="3754506"/>
              <a:ext cx="899810" cy="136125"/>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A1393BB2-8B88-42B6-21D5-6BADE98D01CF}"/>
                </a:ext>
              </a:extLst>
            </p:cNvPr>
            <p:cNvSpPr/>
            <p:nvPr/>
          </p:nvSpPr>
          <p:spPr>
            <a:xfrm flipH="1">
              <a:off x="4275783" y="3147999"/>
              <a:ext cx="899810" cy="13612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865B4BF2-16DB-BC69-CC99-B0E937EA548F}"/>
                </a:ext>
              </a:extLst>
            </p:cNvPr>
            <p:cNvSpPr/>
            <p:nvPr/>
          </p:nvSpPr>
          <p:spPr>
            <a:xfrm flipH="1">
              <a:off x="4275783" y="4642826"/>
              <a:ext cx="899810" cy="13612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E3F1960C-6E8D-48B4-14EF-F28E693199CA}"/>
                </a:ext>
              </a:extLst>
            </p:cNvPr>
            <p:cNvSpPr/>
            <p:nvPr/>
          </p:nvSpPr>
          <p:spPr>
            <a:xfrm flipH="1">
              <a:off x="4275783" y="3919732"/>
              <a:ext cx="899810" cy="13612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D8C9025-B0DB-6088-1C59-C0FFADDB9C0A}"/>
                </a:ext>
              </a:extLst>
            </p:cNvPr>
            <p:cNvSpPr txBox="1"/>
            <p:nvPr/>
          </p:nvSpPr>
          <p:spPr>
            <a:xfrm>
              <a:off x="4170889" y="2388471"/>
              <a:ext cx="1109599" cy="307777"/>
            </a:xfrm>
            <a:prstGeom prst="rect">
              <a:avLst/>
            </a:prstGeom>
            <a:noFill/>
          </p:spPr>
          <p:txBody>
            <a:bodyPr wrap="none" rtlCol="0">
              <a:spAutoFit/>
            </a:bodyPr>
            <a:lstStyle/>
            <a:p>
              <a:r>
                <a:rPr lang="en-US" b="1" dirty="0">
                  <a:solidFill>
                    <a:srgbClr val="00B050"/>
                  </a:solidFill>
                </a:rPr>
                <a:t>Probability</a:t>
              </a:r>
            </a:p>
          </p:txBody>
        </p:sp>
        <p:sp>
          <p:nvSpPr>
            <p:cNvPr id="20" name="TextBox 19">
              <a:extLst>
                <a:ext uri="{FF2B5EF4-FFF2-40B4-BE49-F238E27FC236}">
                  <a16:creationId xmlns:a16="http://schemas.microsoft.com/office/drawing/2014/main" id="{E41EC7E2-B507-BC10-204D-55853F2FB226}"/>
                </a:ext>
              </a:extLst>
            </p:cNvPr>
            <p:cNvSpPr txBox="1"/>
            <p:nvPr/>
          </p:nvSpPr>
          <p:spPr>
            <a:xfrm>
              <a:off x="4235811" y="2618378"/>
              <a:ext cx="979755" cy="307777"/>
            </a:xfrm>
            <a:prstGeom prst="rect">
              <a:avLst/>
            </a:prstGeom>
            <a:noFill/>
          </p:spPr>
          <p:txBody>
            <a:bodyPr wrap="none" rtlCol="0">
              <a:spAutoFit/>
            </a:bodyPr>
            <a:lstStyle/>
            <a:p>
              <a:r>
                <a:rPr lang="en-US" b="1" dirty="0">
                  <a:solidFill>
                    <a:srgbClr val="FF0000"/>
                  </a:solidFill>
                </a:rPr>
                <a:t>Statistics</a:t>
              </a:r>
            </a:p>
          </p:txBody>
        </p:sp>
      </p:grpSp>
    </p:spTree>
    <p:extLst>
      <p:ext uri="{BB962C8B-B14F-4D97-AF65-F5344CB8AC3E}">
        <p14:creationId xmlns:p14="http://schemas.microsoft.com/office/powerpoint/2010/main" val="318268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74320" y="274320"/>
            <a:ext cx="85206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Frequentist vs. Bayesian Inference</a:t>
            </a:r>
            <a:endParaRPr dirty="0">
              <a:solidFill>
                <a:schemeClr val="tx1"/>
              </a:solidFill>
            </a:endParaRPr>
          </a:p>
        </p:txBody>
      </p:sp>
      <p:sp>
        <p:nvSpPr>
          <p:cNvPr id="7" name="Google Shape;328;p53">
            <a:extLst>
              <a:ext uri="{FF2B5EF4-FFF2-40B4-BE49-F238E27FC236}">
                <a16:creationId xmlns:a16="http://schemas.microsoft.com/office/drawing/2014/main" id="{5520A5AE-3E5D-E2E9-A39F-BAE63622B46A}"/>
              </a:ext>
            </a:extLst>
          </p:cNvPr>
          <p:cNvSpPr txBox="1">
            <a:spLocks noGrp="1"/>
          </p:cNvSpPr>
          <p:nvPr>
            <p:ph type="body" idx="1"/>
          </p:nvPr>
        </p:nvSpPr>
        <p:spPr>
          <a:xfrm>
            <a:off x="274320" y="812010"/>
            <a:ext cx="8760630" cy="501224"/>
          </a:xfrm>
          <a:prstGeom prst="rect">
            <a:avLst/>
          </a:prstGeom>
        </p:spPr>
        <p:txBody>
          <a:bodyPr spcFirstLastPara="1" vert="horz" wrap="square" lIns="91425" tIns="91425" rIns="91425" bIns="91425" rtlCol="0" anchor="t" anchorCtr="0">
            <a:noAutofit/>
          </a:bodyPr>
          <a:lstStyle/>
          <a:p>
            <a:pPr marL="0" indent="0">
              <a:buNone/>
            </a:pPr>
            <a:r>
              <a:rPr lang="en" sz="1600" dirty="0">
                <a:solidFill>
                  <a:schemeClr val="tx1"/>
                </a:solidFill>
              </a:rPr>
              <a:t>There are two types of inferential statistics that differ in their interpretation of probability</a:t>
            </a: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lang="en" sz="1700" dirty="0">
              <a:solidFill>
                <a:srgbClr val="000000"/>
              </a:solidFill>
            </a:endParaRPr>
          </a:p>
          <a:p>
            <a:pPr marL="0" indent="0">
              <a:buNone/>
            </a:pPr>
            <a:endParaRPr sz="1700" dirty="0">
              <a:solidFill>
                <a:srgbClr val="000000"/>
              </a:solidFill>
            </a:endParaRPr>
          </a:p>
        </p:txBody>
      </p:sp>
      <p:pic>
        <p:nvPicPr>
          <p:cNvPr id="22" name="Picture 21" descr="Graphical user interface, application&#10;&#10;Description automatically generated">
            <a:extLst>
              <a:ext uri="{FF2B5EF4-FFF2-40B4-BE49-F238E27FC236}">
                <a16:creationId xmlns:a16="http://schemas.microsoft.com/office/drawing/2014/main" id="{76D759FE-A90A-8F1E-0EDA-9C251112BF39}"/>
              </a:ext>
            </a:extLst>
          </p:cNvPr>
          <p:cNvPicPr>
            <a:picLocks noChangeAspect="1"/>
          </p:cNvPicPr>
          <p:nvPr/>
        </p:nvPicPr>
        <p:blipFill rotWithShape="1">
          <a:blip r:embed="rId3"/>
          <a:srcRect b="10083"/>
          <a:stretch/>
        </p:blipFill>
        <p:spPr>
          <a:xfrm>
            <a:off x="2524399" y="1314319"/>
            <a:ext cx="4020441" cy="2031326"/>
          </a:xfrm>
          <a:prstGeom prst="rect">
            <a:avLst/>
          </a:prstGeom>
        </p:spPr>
      </p:pic>
      <p:sp>
        <p:nvSpPr>
          <p:cNvPr id="23" name="TextBox 22">
            <a:extLst>
              <a:ext uri="{FF2B5EF4-FFF2-40B4-BE49-F238E27FC236}">
                <a16:creationId xmlns:a16="http://schemas.microsoft.com/office/drawing/2014/main" id="{41F7E907-B68D-FA91-C503-13A8309BA828}"/>
              </a:ext>
            </a:extLst>
          </p:cNvPr>
          <p:cNvSpPr txBox="1"/>
          <p:nvPr/>
        </p:nvSpPr>
        <p:spPr>
          <a:xfrm>
            <a:off x="156665" y="3395798"/>
            <a:ext cx="8830669" cy="2031325"/>
          </a:xfrm>
          <a:prstGeom prst="rect">
            <a:avLst/>
          </a:prstGeom>
          <a:noFill/>
        </p:spPr>
        <p:txBody>
          <a:bodyPr wrap="square" rtlCol="0">
            <a:spAutoFit/>
          </a:bodyPr>
          <a:lstStyle/>
          <a:p>
            <a:pPr marL="0" indent="0">
              <a:buNone/>
            </a:pPr>
            <a:r>
              <a:rPr lang="en" sz="1400" dirty="0">
                <a:solidFill>
                  <a:srgbClr val="FFC000"/>
                </a:solidFill>
              </a:rPr>
              <a:t>Frequentist</a:t>
            </a:r>
            <a:r>
              <a:rPr lang="en" sz="1400" dirty="0">
                <a:solidFill>
                  <a:schemeClr val="tx1"/>
                </a:solidFill>
              </a:rPr>
              <a:t> inference is based on repeating measurements from a population and drawing conclusions </a:t>
            </a:r>
          </a:p>
          <a:p>
            <a:pPr marL="285750" indent="-285750">
              <a:buFont typeface="Arial" panose="020B0604020202020204" pitchFamily="34" charset="0"/>
              <a:buChar char="•"/>
            </a:pPr>
            <a:r>
              <a:rPr lang="en" sz="1400" dirty="0">
                <a:solidFill>
                  <a:schemeClr val="tx1"/>
                </a:solidFill>
              </a:rPr>
              <a:t>The frequency of a value indicates the probability of measuring that value</a:t>
            </a:r>
          </a:p>
          <a:p>
            <a:pPr marL="285750" indent="-285750">
              <a:buFont typeface="Arial" panose="020B0604020202020204" pitchFamily="34" charset="0"/>
              <a:buChar char="•"/>
            </a:pPr>
            <a:r>
              <a:rPr lang="en" sz="1400" dirty="0">
                <a:solidFill>
                  <a:schemeClr val="tx1"/>
                </a:solidFill>
              </a:rPr>
              <a:t>Tests hypotheses and computes p-values </a:t>
            </a:r>
          </a:p>
          <a:p>
            <a:pPr marL="0" indent="0">
              <a:buNone/>
            </a:pPr>
            <a:endParaRPr lang="en" sz="1400" dirty="0">
              <a:solidFill>
                <a:schemeClr val="tx1"/>
              </a:solidFill>
            </a:endParaRPr>
          </a:p>
          <a:p>
            <a:pPr marL="0" indent="0">
              <a:buNone/>
            </a:pPr>
            <a:r>
              <a:rPr lang="en" sz="1400" dirty="0">
                <a:solidFill>
                  <a:srgbClr val="FFC000"/>
                </a:solidFill>
              </a:rPr>
              <a:t>Bayesian</a:t>
            </a:r>
            <a:r>
              <a:rPr lang="en" sz="1400" dirty="0">
                <a:solidFill>
                  <a:schemeClr val="tx1"/>
                </a:solidFill>
              </a:rPr>
              <a:t> inference is based on our knowledge of events and their effects on the probability of other events</a:t>
            </a:r>
          </a:p>
          <a:p>
            <a:pPr marL="285750" indent="-285750">
              <a:buFont typeface="Arial" panose="020B0604020202020204" pitchFamily="34" charset="0"/>
              <a:buChar char="•"/>
            </a:pPr>
            <a:r>
              <a:rPr lang="en" sz="1400" dirty="0">
                <a:solidFill>
                  <a:schemeClr val="tx1"/>
                </a:solidFill>
              </a:rPr>
              <a:t>Specifies a probability based on prior knowledge</a:t>
            </a:r>
          </a:p>
          <a:p>
            <a:pPr marL="285750" indent="-285750">
              <a:buFont typeface="Arial" panose="020B0604020202020204" pitchFamily="34" charset="0"/>
              <a:buChar char="•"/>
            </a:pPr>
            <a:r>
              <a:rPr lang="en" dirty="0">
                <a:solidFill>
                  <a:schemeClr val="tx1"/>
                </a:solidFill>
              </a:rPr>
              <a:t>Can update probabilities as new data is observed</a:t>
            </a:r>
            <a:endParaRPr lang="en" sz="1400" dirty="0">
              <a:solidFill>
                <a:schemeClr val="tx1"/>
              </a:solidFill>
            </a:endParaRPr>
          </a:p>
          <a:p>
            <a:pPr marL="0" indent="0">
              <a:buNone/>
            </a:pPr>
            <a:endParaRPr lang="en" sz="1400" dirty="0">
              <a:solidFill>
                <a:schemeClr val="tx1"/>
              </a:solidFill>
            </a:endParaRPr>
          </a:p>
          <a:p>
            <a:endParaRPr lang="en-US" dirty="0"/>
          </a:p>
        </p:txBody>
      </p:sp>
    </p:spTree>
    <p:extLst>
      <p:ext uri="{BB962C8B-B14F-4D97-AF65-F5344CB8AC3E}">
        <p14:creationId xmlns:p14="http://schemas.microsoft.com/office/powerpoint/2010/main" val="37166661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24945</TotalTime>
  <Words>1547</Words>
  <Application>Microsoft Macintosh PowerPoint</Application>
  <PresentationFormat>On-screen Show (16:9)</PresentationFormat>
  <Paragraphs>171</Paragraphs>
  <Slides>17</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Statistical Tools and Concepts for Molecular Biologists</vt:lpstr>
      <vt:lpstr>Analyzing data to gain insight into our world (Sessions 1-3)</vt:lpstr>
      <vt:lpstr>The power of being equipped with statistical tools</vt:lpstr>
      <vt:lpstr>Inferential statistics: Sample to population</vt:lpstr>
      <vt:lpstr>Basics of Probability</vt:lpstr>
      <vt:lpstr>Probability in Nature: Cell differentiation</vt:lpstr>
      <vt:lpstr>Probability as a measure of certainty</vt:lpstr>
      <vt:lpstr>Probability vs. Inferential Statistics</vt:lpstr>
      <vt:lpstr>Frequentist vs. Bayesian Inference</vt:lpstr>
      <vt:lpstr>Fundamentals of Hypothesis Testing</vt:lpstr>
      <vt:lpstr>Null vs. Alternative Hypothesis</vt:lpstr>
      <vt:lpstr>Possible Outcomes of Hypothesis Testing</vt:lpstr>
      <vt:lpstr>Statistical Significance &amp; p-values</vt:lpstr>
      <vt:lpstr>PITFALL: Misinterpretation of the p-value</vt:lpstr>
      <vt:lpstr>Statistical Comparisons Between Groups</vt:lpstr>
      <vt:lpstr>Statistical Comparisons Between Groups</vt:lpstr>
      <vt:lpstr>Biological Insight from Sample Population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 Class structure</dc:title>
  <cp:lastModifiedBy>Wells, Michael F</cp:lastModifiedBy>
  <cp:revision>72</cp:revision>
  <dcterms:modified xsi:type="dcterms:W3CDTF">2023-02-10T18:40:30Z</dcterms:modified>
</cp:coreProperties>
</file>