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319" r:id="rId2"/>
    <p:sldId id="322" r:id="rId3"/>
    <p:sldId id="333" r:id="rId4"/>
    <p:sldId id="368" r:id="rId5"/>
    <p:sldId id="371" r:id="rId6"/>
    <p:sldId id="372" r:id="rId7"/>
    <p:sldId id="373" r:id="rId8"/>
    <p:sldId id="363" r:id="rId9"/>
    <p:sldId id="369" r:id="rId10"/>
    <p:sldId id="374" r:id="rId11"/>
    <p:sldId id="375" r:id="rId12"/>
    <p:sldId id="364" r:id="rId13"/>
    <p:sldId id="376" r:id="rId14"/>
    <p:sldId id="367" r:id="rId15"/>
  </p:sldIdLst>
  <p:sldSz cx="9144000" cy="5143500" type="screen16x9"/>
  <p:notesSz cx="6858000" cy="9144000"/>
  <p:embeddedFontLst>
    <p:embeddedFont>
      <p:font typeface="Cambria" panose="02040503050406030204"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F9C58E-FB5B-40FE-9740-AFFD01A44DA5}">
  <a:tblStyle styleId="{49F9C58E-FB5B-40FE-9740-AFFD01A44DA5}"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1000E1F-B46F-4BCF-9FA8-E333B639766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48"/>
    <p:restoredTop sz="78095"/>
  </p:normalViewPr>
  <p:slideViewPr>
    <p:cSldViewPr snapToGrid="0">
      <p:cViewPr varScale="1">
        <p:scale>
          <a:sx n="125" d="100"/>
          <a:sy n="125" d="100"/>
        </p:scale>
        <p:origin x="2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5899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1963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4636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6477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119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www.youtube.com</a:t>
            </a:r>
            <a:r>
              <a:rPr lang="en-US" dirty="0"/>
              <a:t>/</a:t>
            </a:r>
            <a:r>
              <a:rPr lang="en-US" dirty="0" err="1"/>
              <a:t>watch?v</a:t>
            </a:r>
            <a:r>
              <a:rPr lang="en-US"/>
              <a:t>=KOBaNFEyrLA</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3945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8289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59167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Most if not all parametric tests have a non-parametric equivalent</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9973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www.youtube.com</a:t>
            </a:r>
            <a:r>
              <a:rPr lang="en-US" dirty="0"/>
              <a:t>/</a:t>
            </a:r>
            <a:r>
              <a:rPr lang="en-US" dirty="0" err="1"/>
              <a:t>watch?v</a:t>
            </a:r>
            <a:r>
              <a:rPr lang="en-US" dirty="0"/>
              <a:t>=rATNoxKg1yA</a:t>
            </a:r>
          </a:p>
        </p:txBody>
      </p:sp>
    </p:spTree>
    <p:extLst>
      <p:ext uri="{BB962C8B-B14F-4D97-AF65-F5344CB8AC3E}">
        <p14:creationId xmlns:p14="http://schemas.microsoft.com/office/powerpoint/2010/main" val="248028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X = mean</a:t>
            </a:r>
          </a:p>
          <a:p>
            <a:pPr marL="0" lvl="0" indent="0" algn="l" rtl="0">
              <a:spcBef>
                <a:spcPts val="0"/>
              </a:spcBef>
              <a:spcAft>
                <a:spcPts val="0"/>
              </a:spcAft>
              <a:buNone/>
            </a:pPr>
            <a:r>
              <a:rPr lang="en-US" dirty="0"/>
              <a:t>S – SE</a:t>
            </a:r>
          </a:p>
          <a:p>
            <a:pPr marL="0" lvl="0" indent="0" algn="l" rtl="0">
              <a:spcBef>
                <a:spcPts val="0"/>
              </a:spcBef>
              <a:spcAft>
                <a:spcPts val="0"/>
              </a:spcAft>
              <a:buNone/>
            </a:pPr>
            <a:r>
              <a:rPr lang="en-US" dirty="0"/>
              <a:t>N = sample size</a:t>
            </a:r>
            <a:endParaRPr dirty="0"/>
          </a:p>
        </p:txBody>
      </p:sp>
    </p:spTree>
    <p:extLst>
      <p:ext uri="{BB962C8B-B14F-4D97-AF65-F5344CB8AC3E}">
        <p14:creationId xmlns:p14="http://schemas.microsoft.com/office/powerpoint/2010/main" val="890554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1660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6855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FB26-8845-B844-A023-D323CAE8EB51}"/>
              </a:ext>
            </a:extLst>
          </p:cNvPr>
          <p:cNvSpPr>
            <a:spLocks noGrp="1"/>
          </p:cNvSpPr>
          <p:nvPr>
            <p:ph type="ctrTitle"/>
          </p:nvPr>
        </p:nvSpPr>
        <p:spPr/>
        <p:txBody>
          <a:bodyPr/>
          <a:lstStyle/>
          <a:p>
            <a:pPr algn="ctr"/>
            <a:r>
              <a:rPr lang="en-US" b="1" dirty="0"/>
              <a:t>Statistical Tools and Concepts for Molecular Biologists</a:t>
            </a:r>
            <a:endParaRPr lang="en-US" dirty="0"/>
          </a:p>
        </p:txBody>
      </p:sp>
      <p:sp>
        <p:nvSpPr>
          <p:cNvPr id="7" name="Google Shape;65;p15">
            <a:extLst>
              <a:ext uri="{FF2B5EF4-FFF2-40B4-BE49-F238E27FC236}">
                <a16:creationId xmlns:a16="http://schemas.microsoft.com/office/drawing/2014/main" id="{479F2299-BC1E-A666-0DDC-68F1B5F8ABFF}"/>
              </a:ext>
            </a:extLst>
          </p:cNvPr>
          <p:cNvSpPr txBox="1">
            <a:spLocks noGrp="1"/>
          </p:cNvSpPr>
          <p:nvPr>
            <p:ph type="subTitle" idx="1"/>
          </p:nvPr>
        </p:nvSpPr>
        <p:spPr>
          <a:xfrm>
            <a:off x="311700" y="3320508"/>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Session 6: Introduction to Statistical Models</a:t>
            </a:r>
            <a:endParaRPr dirty="0"/>
          </a:p>
        </p:txBody>
      </p:sp>
    </p:spTree>
    <p:extLst>
      <p:ext uri="{BB962C8B-B14F-4D97-AF65-F5344CB8AC3E}">
        <p14:creationId xmlns:p14="http://schemas.microsoft.com/office/powerpoint/2010/main" val="832602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One-tailed vs Two-tailed t-tests</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812010"/>
            <a:ext cx="8760630" cy="1771800"/>
          </a:xfrm>
          <a:prstGeom prst="rect">
            <a:avLst/>
          </a:prstGeom>
        </p:spPr>
        <p:txBody>
          <a:bodyPr spcFirstLastPara="1" vert="horz" wrap="square" lIns="91425" tIns="91425" rIns="91425" bIns="91425" rtlCol="0" anchor="t" anchorCtr="0">
            <a:noAutofit/>
          </a:bodyPr>
          <a:lstStyle/>
          <a:p>
            <a:pPr marL="0" indent="0">
              <a:buNone/>
            </a:pPr>
            <a:r>
              <a:rPr lang="en" sz="1700" dirty="0">
                <a:solidFill>
                  <a:schemeClr val="tx1"/>
                </a:solidFill>
              </a:rPr>
              <a:t>A</a:t>
            </a:r>
            <a:r>
              <a:rPr lang="en" sz="1700" i="1" dirty="0">
                <a:solidFill>
                  <a:schemeClr val="accent1"/>
                </a:solidFill>
              </a:rPr>
              <a:t> two-tailed t-test </a:t>
            </a:r>
            <a:r>
              <a:rPr lang="en" sz="1700" dirty="0">
                <a:solidFill>
                  <a:schemeClr val="tx1"/>
                </a:solidFill>
              </a:rPr>
              <a:t>(aka two-sided t-test) </a:t>
            </a:r>
            <a:r>
              <a:rPr lang="en" sz="1700" dirty="0">
                <a:solidFill>
                  <a:srgbClr val="000000"/>
                </a:solidFill>
              </a:rPr>
              <a:t>determines if there is a difference (in either direction) between two groups</a:t>
            </a:r>
          </a:p>
          <a:p>
            <a:pPr marL="285750" indent="-285750"/>
            <a:r>
              <a:rPr lang="en" sz="1700" dirty="0">
                <a:solidFill>
                  <a:srgbClr val="000000"/>
                </a:solidFill>
              </a:rPr>
              <a:t>This is the standard approach if you have no rea</a:t>
            </a:r>
            <a:r>
              <a:rPr lang="en-US" sz="1700" dirty="0">
                <a:solidFill>
                  <a:srgbClr val="000000"/>
                </a:solidFill>
              </a:rPr>
              <a:t>so</a:t>
            </a:r>
            <a:r>
              <a:rPr lang="en" sz="1700" dirty="0">
                <a:solidFill>
                  <a:srgbClr val="000000"/>
                </a:solidFill>
              </a:rPr>
              <a:t>n to believe that one group will be have a larger or smaller mean</a:t>
            </a:r>
          </a:p>
          <a:p>
            <a:pPr marL="9525" indent="284163"/>
            <a:r>
              <a:rPr lang="en" sz="1700" dirty="0">
                <a:solidFill>
                  <a:srgbClr val="000000"/>
                </a:solidFill>
              </a:rPr>
              <a:t>Null hypothesis: the true difference between the two groups is 0</a:t>
            </a:r>
          </a:p>
          <a:p>
            <a:pPr marL="9525" indent="284163"/>
            <a:r>
              <a:rPr lang="en" sz="1700" dirty="0">
                <a:solidFill>
                  <a:srgbClr val="000000"/>
                </a:solidFill>
              </a:rPr>
              <a:t>Alternative hypothesis: the true difference between the two groups is not 0</a:t>
            </a:r>
          </a:p>
          <a:p>
            <a:pPr marL="0" indent="0">
              <a:buNone/>
            </a:pPr>
            <a:endParaRPr lang="en" sz="1700" dirty="0">
              <a:solidFill>
                <a:srgbClr val="000000"/>
              </a:solidFill>
            </a:endParaRPr>
          </a:p>
          <a:p>
            <a:pPr marL="0" indent="0">
              <a:buNone/>
            </a:pPr>
            <a:endParaRPr lang="en" sz="1700" dirty="0">
              <a:solidFill>
                <a:srgbClr val="000000"/>
              </a:solidFill>
            </a:endParaRPr>
          </a:p>
          <a:p>
            <a:pPr marL="0" indent="0">
              <a:buNone/>
            </a:pPr>
            <a:r>
              <a:rPr lang="en" sz="1700" dirty="0">
                <a:solidFill>
                  <a:srgbClr val="000000"/>
                </a:solidFill>
              </a:rPr>
              <a:t>A </a:t>
            </a:r>
            <a:r>
              <a:rPr lang="en" sz="1700" i="1" dirty="0">
                <a:solidFill>
                  <a:schemeClr val="accent1"/>
                </a:solidFill>
              </a:rPr>
              <a:t>one-tailed t-test </a:t>
            </a:r>
            <a:r>
              <a:rPr lang="en" sz="1700" dirty="0">
                <a:solidFill>
                  <a:srgbClr val="000000"/>
                </a:solidFill>
              </a:rPr>
              <a:t>determines if there are significant group differences in one direction </a:t>
            </a:r>
          </a:p>
          <a:p>
            <a:pPr marL="285750" indent="-285750"/>
            <a:r>
              <a:rPr lang="en" sz="1700" dirty="0">
                <a:solidFill>
                  <a:srgbClr val="000000"/>
                </a:solidFill>
              </a:rPr>
              <a:t>This is the approach if you </a:t>
            </a:r>
            <a:r>
              <a:rPr lang="en-US" sz="1700" dirty="0">
                <a:solidFill>
                  <a:srgbClr val="000000"/>
                </a:solidFill>
              </a:rPr>
              <a:t>hypothesize </a:t>
            </a:r>
            <a:r>
              <a:rPr lang="en" sz="1700" dirty="0">
                <a:solidFill>
                  <a:srgbClr val="000000"/>
                </a:solidFill>
              </a:rPr>
              <a:t>one group will be larger/smaller than other</a:t>
            </a:r>
          </a:p>
          <a:p>
            <a:pPr marL="285750" indent="-285750"/>
            <a:r>
              <a:rPr lang="en" sz="1700" dirty="0">
                <a:solidFill>
                  <a:srgbClr val="000000"/>
                </a:solidFill>
              </a:rPr>
              <a:t>Has more statistical power than two-tailed</a:t>
            </a:r>
          </a:p>
          <a:p>
            <a:pPr marL="285750" indent="-285750"/>
            <a:r>
              <a:rPr lang="en" sz="1700" dirty="0">
                <a:solidFill>
                  <a:srgbClr val="000000"/>
                </a:solidFill>
              </a:rPr>
              <a:t>Null hypothesis: the true difference between the two groups is 0</a:t>
            </a:r>
          </a:p>
          <a:p>
            <a:pPr marL="9525" indent="284163"/>
            <a:r>
              <a:rPr lang="en" sz="1700" dirty="0">
                <a:solidFill>
                  <a:srgbClr val="000000"/>
                </a:solidFill>
              </a:rPr>
              <a:t>Alternative hypothesis: Group A &gt; Group B or Group A &lt; Group B</a:t>
            </a:r>
          </a:p>
          <a:p>
            <a:pPr marL="0" indent="0">
              <a:buNone/>
            </a:pPr>
            <a:endParaRPr lang="en" sz="1700" dirty="0">
              <a:solidFill>
                <a:srgbClr val="000000"/>
              </a:solidFill>
            </a:endParaRPr>
          </a:p>
          <a:p>
            <a:pPr marL="0" indent="0">
              <a:buNone/>
            </a:pPr>
            <a:endParaRPr lang="en" sz="1700" dirty="0">
              <a:solidFill>
                <a:schemeClr val="tx1"/>
              </a:solidFill>
              <a:latin typeface="+mj-lt"/>
            </a:endParaRPr>
          </a:p>
          <a:p>
            <a:pPr marL="0" indent="0">
              <a:buNone/>
            </a:pPr>
            <a:endParaRPr lang="en" sz="1700" dirty="0">
              <a:solidFill>
                <a:srgbClr val="000000"/>
              </a:solidFill>
            </a:endParaRPr>
          </a:p>
          <a:p>
            <a:pPr marL="0" indent="0">
              <a:buNone/>
            </a:pPr>
            <a:endParaRPr lang="en" sz="1700" dirty="0">
              <a:solidFill>
                <a:srgbClr val="000000"/>
              </a:solidFill>
            </a:endParaRPr>
          </a:p>
          <a:p>
            <a:pPr marL="0" indent="0">
              <a:buNone/>
            </a:pPr>
            <a:endParaRPr lang="en" sz="1700" dirty="0">
              <a:solidFill>
                <a:srgbClr val="000000"/>
              </a:solidFill>
            </a:endParaRPr>
          </a:p>
        </p:txBody>
      </p:sp>
    </p:spTree>
    <p:extLst>
      <p:ext uri="{BB962C8B-B14F-4D97-AF65-F5344CB8AC3E}">
        <p14:creationId xmlns:p14="http://schemas.microsoft.com/office/powerpoint/2010/main" val="267905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Unpaired vs paired t-tests</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812010"/>
            <a:ext cx="8760630" cy="1771800"/>
          </a:xfrm>
          <a:prstGeom prst="rect">
            <a:avLst/>
          </a:prstGeom>
        </p:spPr>
        <p:txBody>
          <a:bodyPr spcFirstLastPara="1" vert="horz" wrap="square" lIns="91425" tIns="91425" rIns="91425" bIns="91425" rtlCol="0" anchor="t" anchorCtr="0">
            <a:noAutofit/>
          </a:bodyPr>
          <a:lstStyle/>
          <a:p>
            <a:pPr marL="0" indent="0">
              <a:buNone/>
            </a:pPr>
            <a:r>
              <a:rPr lang="en" sz="1700" dirty="0">
                <a:solidFill>
                  <a:schemeClr val="tx1"/>
                </a:solidFill>
              </a:rPr>
              <a:t>An</a:t>
            </a:r>
            <a:r>
              <a:rPr lang="en" sz="1700" i="1" dirty="0">
                <a:solidFill>
                  <a:schemeClr val="accent1"/>
                </a:solidFill>
              </a:rPr>
              <a:t> unpaired t-test </a:t>
            </a:r>
            <a:r>
              <a:rPr lang="en" sz="1700" dirty="0">
                <a:solidFill>
                  <a:schemeClr val="tx1"/>
                </a:solidFill>
              </a:rPr>
              <a:t>assumes the groups and samples are independent of each other </a:t>
            </a:r>
            <a:endParaRPr lang="en" sz="1700" dirty="0">
              <a:solidFill>
                <a:srgbClr val="000000"/>
              </a:solidFill>
            </a:endParaRPr>
          </a:p>
          <a:p>
            <a:pPr marL="285750" indent="-285750"/>
            <a:r>
              <a:rPr lang="en-US" sz="1700" dirty="0">
                <a:solidFill>
                  <a:srgbClr val="000000"/>
                </a:solidFill>
              </a:rPr>
              <a:t>Student’s and Welch’s are unpaired</a:t>
            </a:r>
            <a:endParaRPr lang="en" sz="1700" dirty="0">
              <a:solidFill>
                <a:srgbClr val="000000"/>
              </a:solidFill>
            </a:endParaRPr>
          </a:p>
          <a:p>
            <a:pPr marL="0" indent="0">
              <a:buNone/>
            </a:pPr>
            <a:endParaRPr lang="en" sz="1700" dirty="0">
              <a:solidFill>
                <a:srgbClr val="000000"/>
              </a:solidFill>
            </a:endParaRPr>
          </a:p>
          <a:p>
            <a:pPr marL="0" indent="0">
              <a:buNone/>
            </a:pPr>
            <a:r>
              <a:rPr lang="en" sz="1700" dirty="0">
                <a:solidFill>
                  <a:srgbClr val="000000"/>
                </a:solidFill>
              </a:rPr>
              <a:t>A </a:t>
            </a:r>
            <a:r>
              <a:rPr lang="en" sz="1700" i="1" dirty="0">
                <a:solidFill>
                  <a:schemeClr val="accent1"/>
                </a:solidFill>
              </a:rPr>
              <a:t>paired t-test (or matched t-test) </a:t>
            </a:r>
            <a:r>
              <a:rPr lang="en" sz="1700" dirty="0">
                <a:solidFill>
                  <a:srgbClr val="000000"/>
                </a:solidFill>
              </a:rPr>
              <a:t>assumes groups or samples may be dependent on each other</a:t>
            </a:r>
          </a:p>
          <a:p>
            <a:pPr marL="285750" indent="-285750"/>
            <a:r>
              <a:rPr lang="en" sz="1700" dirty="0">
                <a:solidFill>
                  <a:srgbClr val="000000"/>
                </a:solidFill>
              </a:rPr>
              <a:t>Repeated measures experimental designs (i.e. looking at subjects measured at two different time points) are paired because value at time 1 may influence value at time 2</a:t>
            </a:r>
          </a:p>
          <a:p>
            <a:pPr marL="285750" indent="-285750"/>
            <a:r>
              <a:rPr lang="en" sz="1700" dirty="0">
                <a:solidFill>
                  <a:srgbClr val="000000"/>
                </a:solidFill>
              </a:rPr>
              <a:t>Before and after treatment experimental designs are also paired</a:t>
            </a:r>
          </a:p>
          <a:p>
            <a:pPr marL="285750" indent="-285750"/>
            <a:endParaRPr lang="en" sz="1700" dirty="0">
              <a:solidFill>
                <a:srgbClr val="000000"/>
              </a:solidFill>
            </a:endParaRPr>
          </a:p>
          <a:p>
            <a:pPr marL="0" indent="0">
              <a:buNone/>
            </a:pPr>
            <a:endParaRPr lang="en" sz="1700" dirty="0">
              <a:solidFill>
                <a:schemeClr val="tx1"/>
              </a:solidFill>
              <a:latin typeface="+mj-lt"/>
            </a:endParaRPr>
          </a:p>
          <a:p>
            <a:pPr marL="0" indent="0">
              <a:buNone/>
            </a:pPr>
            <a:endParaRPr lang="en" sz="1700" dirty="0">
              <a:solidFill>
                <a:srgbClr val="000000"/>
              </a:solidFill>
            </a:endParaRPr>
          </a:p>
          <a:p>
            <a:pPr marL="0" indent="0">
              <a:buNone/>
            </a:pPr>
            <a:endParaRPr lang="en" sz="1700" dirty="0">
              <a:solidFill>
                <a:srgbClr val="000000"/>
              </a:solidFill>
            </a:endParaRPr>
          </a:p>
          <a:p>
            <a:pPr marL="0" indent="0">
              <a:buNone/>
            </a:pPr>
            <a:endParaRPr lang="en" sz="1700" dirty="0">
              <a:solidFill>
                <a:srgbClr val="000000"/>
              </a:solidFill>
            </a:endParaRPr>
          </a:p>
        </p:txBody>
      </p:sp>
    </p:spTree>
    <p:extLst>
      <p:ext uri="{BB962C8B-B14F-4D97-AF65-F5344CB8AC3E}">
        <p14:creationId xmlns:p14="http://schemas.microsoft.com/office/powerpoint/2010/main" val="3859225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ANOVA</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812010"/>
            <a:ext cx="8760630" cy="1771800"/>
          </a:xfrm>
          <a:prstGeom prst="rect">
            <a:avLst/>
          </a:prstGeom>
        </p:spPr>
        <p:txBody>
          <a:bodyPr spcFirstLastPara="1" vert="horz" wrap="square" lIns="91425" tIns="91425" rIns="91425" bIns="91425" rtlCol="0" anchor="t" anchorCtr="0">
            <a:noAutofit/>
          </a:bodyPr>
          <a:lstStyle/>
          <a:p>
            <a:pPr marL="0" indent="0">
              <a:buNone/>
            </a:pPr>
            <a:r>
              <a:rPr lang="en" sz="1700" i="1" dirty="0">
                <a:solidFill>
                  <a:schemeClr val="accent1"/>
                </a:solidFill>
              </a:rPr>
              <a:t>ANOVA (or Analysis of Variance) </a:t>
            </a:r>
            <a:r>
              <a:rPr lang="en" sz="1700" dirty="0">
                <a:solidFill>
                  <a:srgbClr val="000000"/>
                </a:solidFill>
              </a:rPr>
              <a:t>tests are used to analyze the difference in means between more than two groups.</a:t>
            </a:r>
          </a:p>
          <a:p>
            <a:pPr marL="285750" indent="-285750"/>
            <a:r>
              <a:rPr lang="en" sz="1700" dirty="0">
                <a:solidFill>
                  <a:srgbClr val="000000"/>
                </a:solidFill>
              </a:rPr>
              <a:t>Calculates mean and variance of each dataset that is grouped by independent variable (e.g. CRISPR guide treatment) and compares them to the overall mean of the dependent variable (e.g. organoid size).</a:t>
            </a:r>
          </a:p>
          <a:p>
            <a:pPr marL="285750" indent="-285750"/>
            <a:r>
              <a:rPr lang="en" sz="1700" dirty="0">
                <a:solidFill>
                  <a:schemeClr val="tx1"/>
                </a:solidFill>
                <a:latin typeface="+mj-lt"/>
              </a:rPr>
              <a:t>Null hypothesis:  </a:t>
            </a:r>
            <a:r>
              <a:rPr lang="en-US" sz="1700" dirty="0">
                <a:solidFill>
                  <a:schemeClr val="tx1"/>
                </a:solidFill>
                <a:effectLst/>
                <a:latin typeface="+mj-lt"/>
                <a:ea typeface="Cambria" panose="02040503050406030204" pitchFamily="18" charset="0"/>
                <a:cs typeface="Times New Roman" panose="02020603050405020304" pitchFamily="18" charset="0"/>
              </a:rPr>
              <a:t>there </a:t>
            </a:r>
            <a:r>
              <a:rPr lang="en-US" sz="1700" dirty="0">
                <a:solidFill>
                  <a:schemeClr val="tx1"/>
                </a:solidFill>
                <a:latin typeface="+mj-lt"/>
                <a:ea typeface="Cambria" panose="02040503050406030204" pitchFamily="18" charset="0"/>
                <a:cs typeface="Times New Roman" panose="02020603050405020304" pitchFamily="18" charset="0"/>
              </a:rPr>
              <a:t>are no </a:t>
            </a:r>
            <a:r>
              <a:rPr lang="en-US" sz="1700" dirty="0">
                <a:solidFill>
                  <a:schemeClr val="tx1"/>
                </a:solidFill>
                <a:effectLst/>
                <a:latin typeface="+mj-lt"/>
                <a:ea typeface="Cambria" panose="02040503050406030204" pitchFamily="18" charset="0"/>
                <a:cs typeface="Times New Roman" panose="02020603050405020304" pitchFamily="18" charset="0"/>
              </a:rPr>
              <a:t>differences among group means</a:t>
            </a:r>
            <a:r>
              <a:rPr lang="en-US" sz="1700" dirty="0">
                <a:solidFill>
                  <a:schemeClr val="tx1"/>
                </a:solidFill>
                <a:effectLst/>
                <a:latin typeface="+mj-lt"/>
              </a:rPr>
              <a:t> </a:t>
            </a:r>
          </a:p>
          <a:p>
            <a:pPr marL="285750" indent="-285750"/>
            <a:r>
              <a:rPr lang="en-US" sz="1700" dirty="0">
                <a:solidFill>
                  <a:schemeClr val="tx1"/>
                </a:solidFill>
                <a:latin typeface="+mj-lt"/>
              </a:rPr>
              <a:t>Alternative hypothesis: </a:t>
            </a:r>
            <a:r>
              <a:rPr lang="en-US" sz="1700" dirty="0">
                <a:solidFill>
                  <a:schemeClr val="tx1"/>
                </a:solidFill>
                <a:effectLst/>
                <a:latin typeface="+mj-lt"/>
                <a:ea typeface="Cambria" panose="02040503050406030204" pitchFamily="18" charset="0"/>
                <a:cs typeface="Times New Roman" panose="02020603050405020304" pitchFamily="18" charset="0"/>
              </a:rPr>
              <a:t>at least one group differs significantly from the overall mean of the dependent variable</a:t>
            </a:r>
          </a:p>
          <a:p>
            <a:pPr marL="285750" indent="-285750"/>
            <a:endParaRPr lang="en-US" sz="1700" dirty="0">
              <a:solidFill>
                <a:schemeClr val="tx1"/>
              </a:solidFill>
              <a:latin typeface="+mj-lt"/>
              <a:cs typeface="Times New Roman" panose="02020603050405020304" pitchFamily="18" charset="0"/>
            </a:endParaRPr>
          </a:p>
          <a:p>
            <a:pPr marL="0" indent="0">
              <a:buNone/>
            </a:pPr>
            <a:r>
              <a:rPr lang="en" sz="1700" i="1" dirty="0">
                <a:solidFill>
                  <a:schemeClr val="accent1"/>
                </a:solidFill>
              </a:rPr>
              <a:t>Assumptions of ANOVA</a:t>
            </a:r>
          </a:p>
          <a:p>
            <a:pPr marL="285750" indent="-285750">
              <a:spcBef>
                <a:spcPts val="180"/>
              </a:spcBef>
              <a:spcAft>
                <a:spcPts val="180"/>
              </a:spcAft>
            </a:pPr>
            <a:r>
              <a:rPr lang="en-US" sz="1700" dirty="0">
                <a:solidFill>
                  <a:schemeClr val="tx1"/>
                </a:solidFill>
                <a:effectLst/>
                <a:latin typeface="+mj-lt"/>
                <a:ea typeface="Cambria" panose="02040503050406030204" pitchFamily="18" charset="0"/>
                <a:cs typeface="Times New Roman" panose="02020603050405020304" pitchFamily="18" charset="0"/>
              </a:rPr>
              <a:t>Observations are independent from one another</a:t>
            </a:r>
          </a:p>
          <a:p>
            <a:pPr marL="285750" indent="-285750">
              <a:spcBef>
                <a:spcPts val="180"/>
              </a:spcBef>
              <a:spcAft>
                <a:spcPts val="180"/>
              </a:spcAft>
            </a:pPr>
            <a:r>
              <a:rPr lang="en-US" sz="1700" dirty="0">
                <a:solidFill>
                  <a:schemeClr val="tx1"/>
                </a:solidFill>
                <a:effectLst/>
                <a:latin typeface="+mj-lt"/>
                <a:ea typeface="Cambria" panose="02040503050406030204" pitchFamily="18" charset="0"/>
                <a:cs typeface="Times New Roman" panose="02020603050405020304" pitchFamily="18" charset="0"/>
              </a:rPr>
              <a:t>The dependent variable is normally distributed</a:t>
            </a:r>
          </a:p>
          <a:p>
            <a:pPr marL="285750" indent="-285750">
              <a:spcBef>
                <a:spcPts val="180"/>
              </a:spcBef>
              <a:spcAft>
                <a:spcPts val="180"/>
              </a:spcAft>
            </a:pPr>
            <a:r>
              <a:rPr lang="en-US" sz="1700" dirty="0">
                <a:solidFill>
                  <a:schemeClr val="tx1"/>
                </a:solidFill>
                <a:effectLst/>
                <a:latin typeface="+mj-lt"/>
                <a:ea typeface="Cambria" panose="02040503050406030204" pitchFamily="18" charset="0"/>
                <a:cs typeface="Times New Roman" panose="02020603050405020304" pitchFamily="18" charset="0"/>
              </a:rPr>
              <a:t>The variance between each group being compared is similar</a:t>
            </a:r>
            <a:endParaRPr lang="en" sz="1700" dirty="0">
              <a:solidFill>
                <a:schemeClr val="tx1"/>
              </a:solidFill>
              <a:latin typeface="+mj-lt"/>
            </a:endParaRPr>
          </a:p>
          <a:p>
            <a:pPr marL="0" indent="0">
              <a:buNone/>
            </a:pPr>
            <a:endParaRPr lang="en" sz="1700" dirty="0">
              <a:solidFill>
                <a:srgbClr val="000000"/>
              </a:solidFill>
            </a:endParaRPr>
          </a:p>
        </p:txBody>
      </p:sp>
    </p:spTree>
    <p:extLst>
      <p:ext uri="{BB962C8B-B14F-4D97-AF65-F5344CB8AC3E}">
        <p14:creationId xmlns:p14="http://schemas.microsoft.com/office/powerpoint/2010/main" val="970657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One-way vs Two-way ANOVA</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812010"/>
            <a:ext cx="8760630" cy="1771800"/>
          </a:xfrm>
          <a:prstGeom prst="rect">
            <a:avLst/>
          </a:prstGeom>
        </p:spPr>
        <p:txBody>
          <a:bodyPr spcFirstLastPara="1" vert="horz" wrap="square" lIns="91425" tIns="91425" rIns="91425" bIns="91425" rtlCol="0" anchor="t" anchorCtr="0">
            <a:noAutofit/>
          </a:bodyPr>
          <a:lstStyle/>
          <a:p>
            <a:pPr marL="0" indent="0">
              <a:buNone/>
            </a:pPr>
            <a:r>
              <a:rPr lang="en" sz="1700" i="1" dirty="0">
                <a:solidFill>
                  <a:schemeClr val="accent1"/>
                </a:solidFill>
              </a:rPr>
              <a:t>One-way ANOVA </a:t>
            </a:r>
            <a:r>
              <a:rPr lang="en" sz="1700" dirty="0">
                <a:solidFill>
                  <a:schemeClr val="tx1"/>
                </a:solidFill>
                <a:latin typeface="+mj-lt"/>
              </a:rPr>
              <a:t>tests </a:t>
            </a:r>
            <a:r>
              <a:rPr lang="en-US" sz="1700" dirty="0">
                <a:solidFill>
                  <a:schemeClr val="tx1"/>
                </a:solidFill>
                <a:effectLst/>
                <a:latin typeface="+mj-lt"/>
                <a:ea typeface="Cambria" panose="02040503050406030204" pitchFamily="18" charset="0"/>
                <a:cs typeface="Times New Roman" panose="02020603050405020304" pitchFamily="18" charset="0"/>
              </a:rPr>
              <a:t>the differences in mean for one independent variable between more than two groups. </a:t>
            </a:r>
          </a:p>
          <a:p>
            <a:pPr marL="285750" indent="-285750"/>
            <a:r>
              <a:rPr lang="en-US" sz="1700" dirty="0">
                <a:solidFill>
                  <a:schemeClr val="tx1"/>
                </a:solidFill>
                <a:effectLst/>
                <a:latin typeface="+mj-lt"/>
                <a:ea typeface="Cambria" panose="02040503050406030204" pitchFamily="18" charset="0"/>
                <a:cs typeface="Times New Roman" panose="02020603050405020304" pitchFamily="18" charset="0"/>
              </a:rPr>
              <a:t>You should use a one-way ANOVA when you have data about one categorical independent variable (e.g. CRISPR guide treatment) and one quantitative dependent variable (e.g. organoid size)</a:t>
            </a:r>
          </a:p>
          <a:p>
            <a:pPr marL="0" indent="0">
              <a:buNone/>
            </a:pPr>
            <a:endParaRPr lang="en-US" sz="1700" dirty="0">
              <a:solidFill>
                <a:schemeClr val="tx1"/>
              </a:solidFill>
              <a:latin typeface="+mj-lt"/>
              <a:cs typeface="Times New Roman" panose="02020603050405020304" pitchFamily="18" charset="0"/>
            </a:endParaRPr>
          </a:p>
          <a:p>
            <a:pPr marL="0" indent="0">
              <a:buNone/>
            </a:pPr>
            <a:r>
              <a:rPr lang="en" sz="1700" i="1" dirty="0">
                <a:solidFill>
                  <a:schemeClr val="accent1"/>
                </a:solidFill>
              </a:rPr>
              <a:t>Two-way ANOVA </a:t>
            </a:r>
            <a:r>
              <a:rPr lang="en" sz="1700" dirty="0">
                <a:solidFill>
                  <a:schemeClr val="tx1"/>
                </a:solidFill>
              </a:rPr>
              <a:t>tests </a:t>
            </a:r>
            <a:r>
              <a:rPr lang="en-US" sz="1700" dirty="0">
                <a:solidFill>
                  <a:schemeClr val="tx1"/>
                </a:solidFill>
                <a:effectLst/>
                <a:latin typeface="+mj-lt"/>
                <a:ea typeface="Cambria" panose="02040503050406030204" pitchFamily="18" charset="0"/>
                <a:cs typeface="Times New Roman" panose="02020603050405020304" pitchFamily="18" charset="0"/>
              </a:rPr>
              <a:t>the difference in one dependent quantitative variable (e.g. organoid size) for two independent variables (e.g. CRISPR guide treatment and </a:t>
            </a:r>
            <a:r>
              <a:rPr lang="en-US" sz="1700" dirty="0">
                <a:solidFill>
                  <a:schemeClr val="tx1"/>
                </a:solidFill>
                <a:latin typeface="+mj-lt"/>
                <a:ea typeface="Cambria" panose="02040503050406030204" pitchFamily="18" charset="0"/>
                <a:cs typeface="Times New Roman" panose="02020603050405020304" pitchFamily="18" charset="0"/>
              </a:rPr>
              <a:t>time)</a:t>
            </a:r>
          </a:p>
          <a:p>
            <a:pPr marL="0" indent="0">
              <a:buNone/>
            </a:pPr>
            <a:r>
              <a:rPr lang="en-US" sz="1700" i="1" dirty="0">
                <a:solidFill>
                  <a:schemeClr val="tx1"/>
                </a:solidFill>
                <a:effectLst/>
                <a:latin typeface="+mj-lt"/>
                <a:ea typeface="Cambria" panose="02040503050406030204" pitchFamily="18" charset="0"/>
                <a:cs typeface="Times New Roman" panose="02020603050405020304" pitchFamily="18" charset="0"/>
              </a:rPr>
              <a:t>Three null hypotheses being tested:</a:t>
            </a:r>
            <a:endParaRPr lang="en" sz="1700" i="1" dirty="0">
              <a:solidFill>
                <a:schemeClr val="tx1"/>
              </a:solidFill>
              <a:effectLst/>
              <a:latin typeface="+mj-lt"/>
              <a:ea typeface="Cambria" panose="02040503050406030204" pitchFamily="18" charset="0"/>
              <a:cs typeface="Times New Roman" panose="02020603050405020304" pitchFamily="18" charset="0"/>
            </a:endParaRPr>
          </a:p>
          <a:p>
            <a:pPr marL="285750" indent="-285750">
              <a:spcBef>
                <a:spcPts val="180"/>
              </a:spcBef>
              <a:spcAft>
                <a:spcPts val="180"/>
              </a:spcAft>
            </a:pPr>
            <a:r>
              <a:rPr lang="en-US" sz="1700" dirty="0">
                <a:solidFill>
                  <a:schemeClr val="tx1"/>
                </a:solidFill>
                <a:effectLst/>
                <a:latin typeface="+mj-lt"/>
                <a:ea typeface="Cambria" panose="02040503050406030204" pitchFamily="18" charset="0"/>
                <a:cs typeface="Times New Roman" panose="02020603050405020304" pitchFamily="18" charset="0"/>
              </a:rPr>
              <a:t>There is no difference in group means at any level of the first independent variable</a:t>
            </a:r>
          </a:p>
          <a:p>
            <a:pPr marL="285750" indent="-285750">
              <a:spcBef>
                <a:spcPts val="180"/>
              </a:spcBef>
              <a:spcAft>
                <a:spcPts val="180"/>
              </a:spcAft>
            </a:pPr>
            <a:r>
              <a:rPr lang="en-US" sz="1700" dirty="0">
                <a:solidFill>
                  <a:schemeClr val="tx1"/>
                </a:solidFill>
                <a:effectLst/>
                <a:latin typeface="+mj-lt"/>
                <a:ea typeface="Cambria" panose="02040503050406030204" pitchFamily="18" charset="0"/>
                <a:cs typeface="Times New Roman" panose="02020603050405020304" pitchFamily="18" charset="0"/>
              </a:rPr>
              <a:t>There is no difference in group means at any level of the second independent variable</a:t>
            </a:r>
          </a:p>
          <a:p>
            <a:pPr marL="285750" indent="-285750">
              <a:spcBef>
                <a:spcPts val="180"/>
              </a:spcBef>
              <a:spcAft>
                <a:spcPts val="180"/>
              </a:spcAft>
            </a:pPr>
            <a:r>
              <a:rPr lang="en-US" sz="1700" dirty="0">
                <a:solidFill>
                  <a:schemeClr val="tx1"/>
                </a:solidFill>
                <a:effectLst/>
                <a:latin typeface="+mj-lt"/>
                <a:ea typeface="Cambria" panose="02040503050406030204" pitchFamily="18" charset="0"/>
                <a:cs typeface="Times New Roman" panose="02020603050405020304" pitchFamily="18" charset="0"/>
              </a:rPr>
              <a:t>The effect of one independent variable does not depend on the effect of the other independent variable (there is no interaction between variables)</a:t>
            </a:r>
          </a:p>
          <a:p>
            <a:pPr marL="0" indent="0">
              <a:buNone/>
            </a:pPr>
            <a:endParaRPr lang="en" sz="1700" dirty="0">
              <a:solidFill>
                <a:srgbClr val="000000"/>
              </a:solidFill>
            </a:endParaRPr>
          </a:p>
        </p:txBody>
      </p:sp>
    </p:spTree>
    <p:extLst>
      <p:ext uri="{BB962C8B-B14F-4D97-AF65-F5344CB8AC3E}">
        <p14:creationId xmlns:p14="http://schemas.microsoft.com/office/powerpoint/2010/main" val="422937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Post-hoc ANOVA tests</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812010"/>
            <a:ext cx="8760630" cy="1771800"/>
          </a:xfrm>
          <a:prstGeom prst="rect">
            <a:avLst/>
          </a:prstGeom>
        </p:spPr>
        <p:txBody>
          <a:bodyPr spcFirstLastPara="1" vert="horz" wrap="square" lIns="91425" tIns="91425" rIns="91425" bIns="91425" rtlCol="0" anchor="t" anchorCtr="0">
            <a:noAutofit/>
          </a:bodyPr>
          <a:lstStyle/>
          <a:p>
            <a:pPr marL="0" indent="0">
              <a:buNone/>
            </a:pPr>
            <a:r>
              <a:rPr lang="en-US" sz="1700" dirty="0">
                <a:solidFill>
                  <a:schemeClr val="tx1"/>
                </a:solidFill>
                <a:effectLst/>
                <a:latin typeface="+mj-lt"/>
                <a:ea typeface="Cambria" panose="02040503050406030204" pitchFamily="18" charset="0"/>
                <a:cs typeface="Times New Roman" panose="02020603050405020304" pitchFamily="18" charset="0"/>
              </a:rPr>
              <a:t>ANOVA determines if one group is different from any other group and if there might be interactions between variables. </a:t>
            </a:r>
            <a:r>
              <a:rPr lang="en-US" sz="1700" dirty="0">
                <a:solidFill>
                  <a:schemeClr val="tx1"/>
                </a:solidFill>
                <a:latin typeface="+mj-lt"/>
                <a:ea typeface="Cambria" panose="02040503050406030204" pitchFamily="18" charset="0"/>
                <a:cs typeface="Times New Roman" panose="02020603050405020304" pitchFamily="18" charset="0"/>
              </a:rPr>
              <a:t>I</a:t>
            </a:r>
            <a:r>
              <a:rPr lang="en-US" sz="1700" dirty="0">
                <a:solidFill>
                  <a:schemeClr val="tx1"/>
                </a:solidFill>
                <a:effectLst/>
                <a:latin typeface="+mj-lt"/>
                <a:ea typeface="Cambria" panose="02040503050406030204" pitchFamily="18" charset="0"/>
                <a:cs typeface="Times New Roman" panose="02020603050405020304" pitchFamily="18" charset="0"/>
              </a:rPr>
              <a:t>t does not tell you </a:t>
            </a:r>
            <a:r>
              <a:rPr lang="en-US" sz="1700" i="1" dirty="0">
                <a:solidFill>
                  <a:schemeClr val="tx1"/>
                </a:solidFill>
                <a:effectLst/>
                <a:latin typeface="+mj-lt"/>
                <a:ea typeface="Cambria" panose="02040503050406030204" pitchFamily="18" charset="0"/>
                <a:cs typeface="Times New Roman" panose="02020603050405020304" pitchFamily="18" charset="0"/>
              </a:rPr>
              <a:t>which</a:t>
            </a:r>
            <a:r>
              <a:rPr lang="en-US" sz="1700" dirty="0">
                <a:solidFill>
                  <a:schemeClr val="tx1"/>
                </a:solidFill>
                <a:effectLst/>
                <a:latin typeface="+mj-lt"/>
                <a:ea typeface="Cambria" panose="02040503050406030204" pitchFamily="18" charset="0"/>
                <a:cs typeface="Times New Roman" panose="02020603050405020304" pitchFamily="18" charset="0"/>
              </a:rPr>
              <a:t> group is different. </a:t>
            </a:r>
          </a:p>
          <a:p>
            <a:pPr marL="285750" indent="-285750"/>
            <a:r>
              <a:rPr lang="en-US" sz="1700" dirty="0">
                <a:solidFill>
                  <a:schemeClr val="tx1"/>
                </a:solidFill>
                <a:effectLst/>
                <a:latin typeface="+mj-lt"/>
                <a:ea typeface="Cambria" panose="02040503050406030204" pitchFamily="18" charset="0"/>
                <a:cs typeface="Times New Roman" panose="02020603050405020304" pitchFamily="18" charset="0"/>
              </a:rPr>
              <a:t>You can follow up your ANOVA tests with Multiple Comparison tests to determine which group is significantly different. </a:t>
            </a:r>
          </a:p>
          <a:p>
            <a:pPr marL="285750" indent="-285750"/>
            <a:endParaRPr lang="en-US" sz="1700" dirty="0">
              <a:solidFill>
                <a:schemeClr val="tx1"/>
              </a:solidFill>
              <a:latin typeface="+mj-lt"/>
              <a:ea typeface="Cambria" panose="02040503050406030204" pitchFamily="18" charset="0"/>
              <a:cs typeface="Times New Roman" panose="02020603050405020304" pitchFamily="18" charset="0"/>
            </a:endParaRPr>
          </a:p>
          <a:p>
            <a:pPr marL="0" indent="0">
              <a:buNone/>
            </a:pPr>
            <a:r>
              <a:rPr lang="en-US" sz="1700" dirty="0">
                <a:solidFill>
                  <a:schemeClr val="tx1"/>
                </a:solidFill>
                <a:effectLst/>
                <a:latin typeface="+mj-lt"/>
                <a:ea typeface="Cambria" panose="02040503050406030204" pitchFamily="18" charset="0"/>
                <a:cs typeface="Times New Roman" panose="02020603050405020304" pitchFamily="18" charset="0"/>
              </a:rPr>
              <a:t>Dunnett’s method compares means from several experimental groups against a control group mean to see if there is a difference. It generates p-values for each of these comparisons. </a:t>
            </a:r>
          </a:p>
          <a:p>
            <a:pPr marL="0" indent="0">
              <a:buNone/>
            </a:pPr>
            <a:endParaRPr lang="en-US" sz="1700" dirty="0">
              <a:solidFill>
                <a:schemeClr val="tx1"/>
              </a:solidFill>
              <a:effectLst/>
              <a:latin typeface="+mj-lt"/>
              <a:ea typeface="Cambria" panose="02040503050406030204" pitchFamily="18" charset="0"/>
              <a:cs typeface="Times New Roman" panose="02020603050405020304" pitchFamily="18" charset="0"/>
            </a:endParaRPr>
          </a:p>
          <a:p>
            <a:pPr marL="0" indent="0">
              <a:buNone/>
            </a:pPr>
            <a:r>
              <a:rPr lang="en-US" sz="1700" dirty="0">
                <a:solidFill>
                  <a:schemeClr val="tx1"/>
                </a:solidFill>
                <a:effectLst/>
                <a:latin typeface="+mj-lt"/>
                <a:ea typeface="Cambria" panose="02040503050406030204" pitchFamily="18" charset="0"/>
                <a:cs typeface="Times New Roman" panose="02020603050405020304" pitchFamily="18" charset="0"/>
              </a:rPr>
              <a:t>Tukey’s method would be used if there was not a control sample or group</a:t>
            </a:r>
            <a:r>
              <a:rPr lang="en-US" sz="1700" dirty="0">
                <a:effectLst/>
                <a:latin typeface="+mj-lt"/>
                <a:ea typeface="Cambria" panose="02040503050406030204" pitchFamily="18" charset="0"/>
                <a:cs typeface="Times New Roman" panose="02020603050405020304" pitchFamily="18" charset="0"/>
              </a:rPr>
              <a:t>. </a:t>
            </a:r>
            <a:r>
              <a:rPr lang="en-US" sz="1700" dirty="0">
                <a:solidFill>
                  <a:schemeClr val="tx1"/>
                </a:solidFill>
                <a:effectLst/>
                <a:latin typeface="+mj-lt"/>
                <a:ea typeface="Cambria" panose="02040503050406030204" pitchFamily="18" charset="0"/>
                <a:cs typeface="Times New Roman" panose="02020603050405020304" pitchFamily="18" charset="0"/>
              </a:rPr>
              <a:t>It compares all pairs of mean. </a:t>
            </a:r>
            <a:endParaRPr sz="1700" dirty="0">
              <a:solidFill>
                <a:schemeClr val="tx1"/>
              </a:solidFill>
              <a:latin typeface="+mj-lt"/>
            </a:endParaRPr>
          </a:p>
        </p:txBody>
      </p:sp>
    </p:spTree>
    <p:extLst>
      <p:ext uri="{BB962C8B-B14F-4D97-AF65-F5344CB8AC3E}">
        <p14:creationId xmlns:p14="http://schemas.microsoft.com/office/powerpoint/2010/main" val="86462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7339-B7FD-DA49-955D-44031D5BC324}"/>
              </a:ext>
            </a:extLst>
          </p:cNvPr>
          <p:cNvSpPr>
            <a:spLocks noGrp="1"/>
          </p:cNvSpPr>
          <p:nvPr>
            <p:ph type="title"/>
          </p:nvPr>
        </p:nvSpPr>
        <p:spPr>
          <a:xfrm>
            <a:off x="274320" y="274320"/>
            <a:ext cx="8520600" cy="572700"/>
          </a:xfrm>
        </p:spPr>
        <p:txBody>
          <a:bodyPr/>
          <a:lstStyle/>
          <a:p>
            <a:pPr algn="ctr"/>
            <a:r>
              <a:rPr lang="en-US" dirty="0"/>
              <a:t>Selection and implementation of statistical models </a:t>
            </a:r>
            <a:r>
              <a:rPr lang="en-US" sz="1400" dirty="0"/>
              <a:t>(Sessions 6-7)</a:t>
            </a:r>
          </a:p>
        </p:txBody>
      </p:sp>
      <p:sp>
        <p:nvSpPr>
          <p:cNvPr id="6" name="Google Shape;69;p15">
            <a:extLst>
              <a:ext uri="{FF2B5EF4-FFF2-40B4-BE49-F238E27FC236}">
                <a16:creationId xmlns:a16="http://schemas.microsoft.com/office/drawing/2014/main" id="{24289366-E344-3A5D-642F-30693B05D410}"/>
              </a:ext>
            </a:extLst>
          </p:cNvPr>
          <p:cNvSpPr txBox="1">
            <a:spLocks noGrp="1"/>
          </p:cNvSpPr>
          <p:nvPr>
            <p:ph type="body" idx="1"/>
          </p:nvPr>
        </p:nvSpPr>
        <p:spPr>
          <a:xfrm>
            <a:off x="311700" y="1427990"/>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US" sz="2400" b="1" dirty="0">
                <a:solidFill>
                  <a:schemeClr val="dk1"/>
                </a:solidFill>
              </a:rPr>
              <a:t>Parametric vs non-parametric tests</a:t>
            </a:r>
          </a:p>
          <a:p>
            <a:pPr marL="457200" lvl="0" indent="-381000" algn="l" rtl="0">
              <a:spcBef>
                <a:spcPts val="0"/>
              </a:spcBef>
              <a:spcAft>
                <a:spcPts val="0"/>
              </a:spcAft>
              <a:buClr>
                <a:schemeClr val="dk1"/>
              </a:buClr>
              <a:buSzPts val="2400"/>
              <a:buChar char="●"/>
            </a:pPr>
            <a:r>
              <a:rPr lang="en-US" sz="2400" b="1" dirty="0">
                <a:solidFill>
                  <a:schemeClr val="dk1"/>
                </a:solidFill>
              </a:rPr>
              <a:t>t-tests</a:t>
            </a:r>
            <a:endParaRPr lang="en" sz="2400" b="1" dirty="0">
              <a:solidFill>
                <a:schemeClr val="dk1"/>
              </a:solidFill>
            </a:endParaRPr>
          </a:p>
          <a:p>
            <a:pPr marL="457200" lvl="0" indent="-381000" algn="l" rtl="0">
              <a:spcBef>
                <a:spcPts val="0"/>
              </a:spcBef>
              <a:spcAft>
                <a:spcPts val="0"/>
              </a:spcAft>
              <a:buClr>
                <a:schemeClr val="dk1"/>
              </a:buClr>
              <a:buSzPts val="2400"/>
              <a:buChar char="●"/>
            </a:pPr>
            <a:r>
              <a:rPr lang="en-US" sz="2400" b="1" dirty="0">
                <a:solidFill>
                  <a:schemeClr val="dk1"/>
                </a:solidFill>
              </a:rPr>
              <a:t>ANOVA</a:t>
            </a:r>
            <a:endParaRPr sz="2400" b="1" dirty="0">
              <a:solidFill>
                <a:schemeClr val="dk1"/>
              </a:solidFill>
            </a:endParaRPr>
          </a:p>
          <a:p>
            <a:pPr marL="457200" lvl="0" indent="-381000" algn="l" rtl="0">
              <a:spcBef>
                <a:spcPts val="0"/>
              </a:spcBef>
              <a:spcAft>
                <a:spcPts val="0"/>
              </a:spcAft>
              <a:buClr>
                <a:schemeClr val="dk1"/>
              </a:buClr>
              <a:buSzPts val="2400"/>
              <a:buChar char="●"/>
            </a:pPr>
            <a:r>
              <a:rPr lang="en-US" sz="2400" dirty="0">
                <a:solidFill>
                  <a:schemeClr val="dk1"/>
                </a:solidFill>
              </a:rPr>
              <a:t>Linear regression</a:t>
            </a:r>
            <a:endParaRPr sz="2400" dirty="0">
              <a:solidFill>
                <a:schemeClr val="dk1"/>
              </a:solidFill>
            </a:endParaRPr>
          </a:p>
          <a:p>
            <a:pPr marL="457200" lvl="0" indent="-381000" algn="l" rtl="0">
              <a:spcBef>
                <a:spcPts val="0"/>
              </a:spcBef>
              <a:spcAft>
                <a:spcPts val="0"/>
              </a:spcAft>
              <a:buClr>
                <a:schemeClr val="dk1"/>
              </a:buClr>
              <a:buSzPts val="2400"/>
              <a:buChar char="●"/>
            </a:pPr>
            <a:r>
              <a:rPr lang="en" sz="2400" dirty="0">
                <a:solidFill>
                  <a:schemeClr val="dk1"/>
                </a:solidFill>
              </a:rPr>
              <a:t>Correlation</a:t>
            </a:r>
          </a:p>
          <a:p>
            <a:pPr marL="457200" lvl="0" indent="-381000" algn="l" rtl="0">
              <a:spcBef>
                <a:spcPts val="0"/>
              </a:spcBef>
              <a:spcAft>
                <a:spcPts val="0"/>
              </a:spcAft>
              <a:buClr>
                <a:schemeClr val="dk1"/>
              </a:buClr>
              <a:buSzPts val="2400"/>
              <a:buChar char="●"/>
            </a:pPr>
            <a:r>
              <a:rPr lang="en-US" sz="2400" dirty="0">
                <a:solidFill>
                  <a:schemeClr val="dk1"/>
                </a:solidFill>
              </a:rPr>
              <a:t>Calculation of R</a:t>
            </a:r>
            <a:r>
              <a:rPr lang="en-US" sz="2400" baseline="30000" dirty="0">
                <a:solidFill>
                  <a:schemeClr val="dk1"/>
                </a:solidFill>
              </a:rPr>
              <a:t>2</a:t>
            </a:r>
            <a:endParaRPr sz="2400" baseline="30000" dirty="0">
              <a:solidFill>
                <a:schemeClr val="dk1"/>
              </a:solidFill>
            </a:endParaRPr>
          </a:p>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35604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What is a statistical model?</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812010"/>
            <a:ext cx="8760630" cy="1771800"/>
          </a:xfrm>
          <a:prstGeom prst="rect">
            <a:avLst/>
          </a:prstGeom>
        </p:spPr>
        <p:txBody>
          <a:bodyPr spcFirstLastPara="1" vert="horz" wrap="square" lIns="91425" tIns="91425" rIns="91425" bIns="91425" rtlCol="0" anchor="t" anchorCtr="0">
            <a:noAutofit/>
          </a:bodyPr>
          <a:lstStyle/>
          <a:p>
            <a:pPr marL="0" indent="0">
              <a:buNone/>
            </a:pPr>
            <a:r>
              <a:rPr lang="en" sz="1700" i="1" dirty="0">
                <a:solidFill>
                  <a:schemeClr val="tx1"/>
                </a:solidFill>
              </a:rPr>
              <a:t>A</a:t>
            </a:r>
            <a:r>
              <a:rPr lang="en" sz="1700" i="1" dirty="0">
                <a:solidFill>
                  <a:schemeClr val="accent1"/>
                </a:solidFill>
              </a:rPr>
              <a:t> model </a:t>
            </a:r>
            <a:r>
              <a:rPr lang="en" sz="1700" dirty="0">
                <a:solidFill>
                  <a:srgbClr val="000000"/>
                </a:solidFill>
              </a:rPr>
              <a:t>is a simplified description of a mechanism (e.g. mouse model of autism, organoid model of liver development).</a:t>
            </a:r>
          </a:p>
          <a:p>
            <a:pPr marL="0" indent="0">
              <a:buNone/>
            </a:pPr>
            <a:endParaRPr lang="en" sz="1700" dirty="0">
              <a:solidFill>
                <a:srgbClr val="000000"/>
              </a:solidFill>
            </a:endParaRPr>
          </a:p>
          <a:p>
            <a:pPr marL="0" indent="0">
              <a:buNone/>
            </a:pPr>
            <a:r>
              <a:rPr lang="en" sz="1700" dirty="0">
                <a:solidFill>
                  <a:srgbClr val="000000"/>
                </a:solidFill>
              </a:rPr>
              <a:t>A </a:t>
            </a:r>
            <a:r>
              <a:rPr lang="en" sz="1700" i="1" dirty="0">
                <a:solidFill>
                  <a:schemeClr val="accent1"/>
                </a:solidFill>
              </a:rPr>
              <a:t>statistical model </a:t>
            </a:r>
            <a:r>
              <a:rPr lang="en" sz="1700" dirty="0">
                <a:solidFill>
                  <a:srgbClr val="000000"/>
                </a:solidFill>
              </a:rPr>
              <a:t>is a mathematical representation of your observed data that attempts to de</a:t>
            </a:r>
            <a:r>
              <a:rPr lang="en-US" sz="1700" dirty="0">
                <a:solidFill>
                  <a:srgbClr val="000000"/>
                </a:solidFill>
              </a:rPr>
              <a:t>s</a:t>
            </a:r>
            <a:r>
              <a:rPr lang="en" sz="1700" dirty="0" err="1">
                <a:solidFill>
                  <a:srgbClr val="000000"/>
                </a:solidFill>
              </a:rPr>
              <a:t>cribe</a:t>
            </a:r>
            <a:r>
              <a:rPr lang="en" sz="1700" dirty="0">
                <a:solidFill>
                  <a:srgbClr val="000000"/>
                </a:solidFill>
              </a:rPr>
              <a:t> the population you are sampling in order to:</a:t>
            </a:r>
          </a:p>
          <a:p>
            <a:pPr marL="628650" indent="295275"/>
            <a:r>
              <a:rPr lang="en-US" sz="1700" dirty="0">
                <a:solidFill>
                  <a:srgbClr val="000000"/>
                </a:solidFill>
              </a:rPr>
              <a:t>P</a:t>
            </a:r>
            <a:r>
              <a:rPr lang="en" sz="1700" dirty="0" err="1">
                <a:solidFill>
                  <a:srgbClr val="000000"/>
                </a:solidFill>
              </a:rPr>
              <a:t>rovide</a:t>
            </a:r>
            <a:r>
              <a:rPr lang="en" sz="1700" dirty="0">
                <a:solidFill>
                  <a:srgbClr val="000000"/>
                </a:solidFill>
              </a:rPr>
              <a:t> a framework of assumptions about populations</a:t>
            </a:r>
          </a:p>
          <a:p>
            <a:pPr marL="628650" indent="295275"/>
            <a:r>
              <a:rPr lang="en" sz="1700" dirty="0">
                <a:solidFill>
                  <a:srgbClr val="000000"/>
                </a:solidFill>
              </a:rPr>
              <a:t>Make comparisons between groups</a:t>
            </a:r>
          </a:p>
          <a:p>
            <a:pPr marL="628650" indent="295275"/>
            <a:r>
              <a:rPr lang="en" sz="1700" dirty="0">
                <a:solidFill>
                  <a:srgbClr val="000000"/>
                </a:solidFill>
              </a:rPr>
              <a:t>Predict future outcomes</a:t>
            </a:r>
          </a:p>
          <a:p>
            <a:pPr marL="0" indent="0">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en-US" sz="1700" dirty="0">
                <a:solidFill>
                  <a:schemeClr val="tx1"/>
                </a:solidFill>
                <a:effectLst/>
                <a:latin typeface="+mj-lt"/>
                <a:ea typeface="Cambria" panose="02040503050406030204" pitchFamily="18" charset="0"/>
                <a:cs typeface="Times New Roman" panose="02020603050405020304" pitchFamily="18" charset="0"/>
              </a:rPr>
              <a:t>Different statistical tests use different statistical models in order to calculate the probability (e.g. p-values) that a given hypothesis is true or not true</a:t>
            </a:r>
            <a:endParaRPr lang="en-US"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85531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Examples of statistical models</a:t>
            </a:r>
            <a:endParaRPr dirty="0">
              <a:solidFill>
                <a:schemeClr val="tx1"/>
              </a:solidFill>
            </a:endParaRPr>
          </a:p>
        </p:txBody>
      </p:sp>
      <p:pic>
        <p:nvPicPr>
          <p:cNvPr id="6" name="Picture 5" descr="Chart, scatter chart&#10;&#10;Description automatically generated">
            <a:extLst>
              <a:ext uri="{FF2B5EF4-FFF2-40B4-BE49-F238E27FC236}">
                <a16:creationId xmlns:a16="http://schemas.microsoft.com/office/drawing/2014/main" id="{14E4FFB3-AE82-FDF5-F6B8-F54309971408}"/>
              </a:ext>
            </a:extLst>
          </p:cNvPr>
          <p:cNvPicPr>
            <a:picLocks noChangeAspect="1"/>
          </p:cNvPicPr>
          <p:nvPr/>
        </p:nvPicPr>
        <p:blipFill rotWithShape="1">
          <a:blip r:embed="rId3"/>
          <a:srcRect l="51057" t="13995"/>
          <a:stretch/>
        </p:blipFill>
        <p:spPr>
          <a:xfrm>
            <a:off x="2380631" y="1220325"/>
            <a:ext cx="1945532" cy="2741563"/>
          </a:xfrm>
          <a:prstGeom prst="rect">
            <a:avLst/>
          </a:prstGeom>
        </p:spPr>
      </p:pic>
      <p:sp>
        <p:nvSpPr>
          <p:cNvPr id="11" name="TextBox 10">
            <a:extLst>
              <a:ext uri="{FF2B5EF4-FFF2-40B4-BE49-F238E27FC236}">
                <a16:creationId xmlns:a16="http://schemas.microsoft.com/office/drawing/2014/main" id="{4A4EFEBC-6960-5BC2-6CB6-182EE36ABFA7}"/>
              </a:ext>
            </a:extLst>
          </p:cNvPr>
          <p:cNvSpPr txBox="1"/>
          <p:nvPr/>
        </p:nvSpPr>
        <p:spPr>
          <a:xfrm>
            <a:off x="591430" y="4407515"/>
            <a:ext cx="1239520" cy="461665"/>
          </a:xfrm>
          <a:prstGeom prst="rect">
            <a:avLst/>
          </a:prstGeom>
          <a:noFill/>
        </p:spPr>
        <p:txBody>
          <a:bodyPr wrap="square" rtlCol="0">
            <a:spAutoFit/>
          </a:bodyPr>
          <a:lstStyle/>
          <a:p>
            <a:pPr algn="ctr"/>
            <a:r>
              <a:rPr lang="en-US" sz="2400" b="1" dirty="0"/>
              <a:t>Mean</a:t>
            </a:r>
          </a:p>
        </p:txBody>
      </p:sp>
      <p:sp>
        <p:nvSpPr>
          <p:cNvPr id="13" name="TextBox 12">
            <a:extLst>
              <a:ext uri="{FF2B5EF4-FFF2-40B4-BE49-F238E27FC236}">
                <a16:creationId xmlns:a16="http://schemas.microsoft.com/office/drawing/2014/main" id="{36179611-BB32-79DA-A73D-292001F28605}"/>
              </a:ext>
            </a:extLst>
          </p:cNvPr>
          <p:cNvSpPr txBox="1"/>
          <p:nvPr/>
        </p:nvSpPr>
        <p:spPr>
          <a:xfrm>
            <a:off x="4667149" y="4222848"/>
            <a:ext cx="1995661" cy="830997"/>
          </a:xfrm>
          <a:prstGeom prst="rect">
            <a:avLst/>
          </a:prstGeom>
          <a:noFill/>
        </p:spPr>
        <p:txBody>
          <a:bodyPr wrap="square" rtlCol="0">
            <a:spAutoFit/>
          </a:bodyPr>
          <a:lstStyle/>
          <a:p>
            <a:pPr algn="ctr"/>
            <a:r>
              <a:rPr lang="en-US" sz="2400" b="1" dirty="0"/>
              <a:t>Linear regression</a:t>
            </a:r>
          </a:p>
        </p:txBody>
      </p:sp>
      <p:grpSp>
        <p:nvGrpSpPr>
          <p:cNvPr id="15" name="Group 14">
            <a:extLst>
              <a:ext uri="{FF2B5EF4-FFF2-40B4-BE49-F238E27FC236}">
                <a16:creationId xmlns:a16="http://schemas.microsoft.com/office/drawing/2014/main" id="{55ADDFE6-B7DE-6010-08D8-EF22C0E0EF74}"/>
              </a:ext>
            </a:extLst>
          </p:cNvPr>
          <p:cNvGrpSpPr/>
          <p:nvPr/>
        </p:nvGrpSpPr>
        <p:grpSpPr>
          <a:xfrm>
            <a:off x="4606189" y="1220325"/>
            <a:ext cx="1995661" cy="2837146"/>
            <a:chOff x="2701519" y="1351280"/>
            <a:chExt cx="1995661" cy="2837146"/>
          </a:xfrm>
        </p:grpSpPr>
        <p:pic>
          <p:nvPicPr>
            <p:cNvPr id="12" name="Picture 11">
              <a:extLst>
                <a:ext uri="{FF2B5EF4-FFF2-40B4-BE49-F238E27FC236}">
                  <a16:creationId xmlns:a16="http://schemas.microsoft.com/office/drawing/2014/main" id="{92C7BCBC-74BF-0015-758D-EB614500BCC9}"/>
                </a:ext>
              </a:extLst>
            </p:cNvPr>
            <p:cNvPicPr>
              <a:picLocks noChangeAspect="1"/>
            </p:cNvPicPr>
            <p:nvPr/>
          </p:nvPicPr>
          <p:blipFill rotWithShape="1">
            <a:blip r:embed="rId4"/>
            <a:srcRect t="21908" r="71402" b="4451"/>
            <a:stretch/>
          </p:blipFill>
          <p:spPr>
            <a:xfrm>
              <a:off x="2701519" y="1351280"/>
              <a:ext cx="1995661" cy="2741563"/>
            </a:xfrm>
            <a:prstGeom prst="rect">
              <a:avLst/>
            </a:prstGeom>
          </p:spPr>
        </p:pic>
        <p:sp>
          <p:nvSpPr>
            <p:cNvPr id="14" name="Rectangle 13">
              <a:extLst>
                <a:ext uri="{FF2B5EF4-FFF2-40B4-BE49-F238E27FC236}">
                  <a16:creationId xmlns:a16="http://schemas.microsoft.com/office/drawing/2014/main" id="{5DFD3CAB-C4A4-5E1B-642D-1317F5C9A4FC}"/>
                </a:ext>
              </a:extLst>
            </p:cNvPr>
            <p:cNvSpPr/>
            <p:nvPr/>
          </p:nvSpPr>
          <p:spPr>
            <a:xfrm>
              <a:off x="3434080" y="4072523"/>
              <a:ext cx="853440" cy="1159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descr="Chart&#10;&#10;Description automatically generated">
            <a:extLst>
              <a:ext uri="{FF2B5EF4-FFF2-40B4-BE49-F238E27FC236}">
                <a16:creationId xmlns:a16="http://schemas.microsoft.com/office/drawing/2014/main" id="{85A0EB76-2C93-F1EA-C692-8F97C416A137}"/>
              </a:ext>
            </a:extLst>
          </p:cNvPr>
          <p:cNvPicPr>
            <a:picLocks noChangeAspect="1"/>
          </p:cNvPicPr>
          <p:nvPr/>
        </p:nvPicPr>
        <p:blipFill rotWithShape="1">
          <a:blip r:embed="rId5"/>
          <a:srcRect b="10550"/>
          <a:stretch/>
        </p:blipFill>
        <p:spPr>
          <a:xfrm>
            <a:off x="-15630" y="984959"/>
            <a:ext cx="2209800" cy="3339869"/>
          </a:xfrm>
          <a:prstGeom prst="rect">
            <a:avLst/>
          </a:prstGeom>
        </p:spPr>
      </p:pic>
      <p:sp>
        <p:nvSpPr>
          <p:cNvPr id="18" name="TextBox 17">
            <a:extLst>
              <a:ext uri="{FF2B5EF4-FFF2-40B4-BE49-F238E27FC236}">
                <a16:creationId xmlns:a16="http://schemas.microsoft.com/office/drawing/2014/main" id="{BF5EFECD-4237-BE45-1F0F-F95E832F5DC3}"/>
              </a:ext>
            </a:extLst>
          </p:cNvPr>
          <p:cNvSpPr txBox="1"/>
          <p:nvPr/>
        </p:nvSpPr>
        <p:spPr>
          <a:xfrm>
            <a:off x="2944011" y="4426872"/>
            <a:ext cx="1239520" cy="461665"/>
          </a:xfrm>
          <a:prstGeom prst="rect">
            <a:avLst/>
          </a:prstGeom>
          <a:noFill/>
        </p:spPr>
        <p:txBody>
          <a:bodyPr wrap="square" rtlCol="0">
            <a:spAutoFit/>
          </a:bodyPr>
          <a:lstStyle/>
          <a:p>
            <a:pPr algn="ctr"/>
            <a:r>
              <a:rPr lang="en-US" sz="2400" b="1" dirty="0"/>
              <a:t>Median</a:t>
            </a:r>
          </a:p>
        </p:txBody>
      </p:sp>
      <p:pic>
        <p:nvPicPr>
          <p:cNvPr id="21" name="Picture 20" descr="A picture containing person, domestic cat&#10;&#10;Description automatically generated">
            <a:extLst>
              <a:ext uri="{FF2B5EF4-FFF2-40B4-BE49-F238E27FC236}">
                <a16:creationId xmlns:a16="http://schemas.microsoft.com/office/drawing/2014/main" id="{A1A3C543-827A-309C-03D4-03DAFBD694FE}"/>
              </a:ext>
            </a:extLst>
          </p:cNvPr>
          <p:cNvPicPr>
            <a:picLocks noChangeAspect="1"/>
          </p:cNvPicPr>
          <p:nvPr/>
        </p:nvPicPr>
        <p:blipFill>
          <a:blip r:embed="rId6"/>
          <a:stretch>
            <a:fillRect/>
          </a:stretch>
        </p:blipFill>
        <p:spPr>
          <a:xfrm>
            <a:off x="6662810" y="1311975"/>
            <a:ext cx="2302816" cy="2302816"/>
          </a:xfrm>
          <a:prstGeom prst="rect">
            <a:avLst/>
          </a:prstGeom>
        </p:spPr>
      </p:pic>
      <p:sp>
        <p:nvSpPr>
          <p:cNvPr id="22" name="TextBox 21">
            <a:extLst>
              <a:ext uri="{FF2B5EF4-FFF2-40B4-BE49-F238E27FC236}">
                <a16:creationId xmlns:a16="http://schemas.microsoft.com/office/drawing/2014/main" id="{45C70E06-4A0D-23F0-5712-1059FC90D0D7}"/>
              </a:ext>
            </a:extLst>
          </p:cNvPr>
          <p:cNvSpPr txBox="1"/>
          <p:nvPr/>
        </p:nvSpPr>
        <p:spPr>
          <a:xfrm>
            <a:off x="6969965" y="4222847"/>
            <a:ext cx="1995661" cy="830997"/>
          </a:xfrm>
          <a:prstGeom prst="rect">
            <a:avLst/>
          </a:prstGeom>
          <a:noFill/>
        </p:spPr>
        <p:txBody>
          <a:bodyPr wrap="square" rtlCol="0">
            <a:spAutoFit/>
          </a:bodyPr>
          <a:lstStyle/>
          <a:p>
            <a:pPr algn="ctr"/>
            <a:r>
              <a:rPr lang="en-US" sz="2400" b="1" dirty="0"/>
              <a:t>Non-Linear regression</a:t>
            </a:r>
          </a:p>
        </p:txBody>
      </p:sp>
    </p:spTree>
    <p:extLst>
      <p:ext uri="{BB962C8B-B14F-4D97-AF65-F5344CB8AC3E}">
        <p14:creationId xmlns:p14="http://schemas.microsoft.com/office/powerpoint/2010/main" val="215797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What are the major types of statistical models?</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812010"/>
            <a:ext cx="8760630" cy="1771800"/>
          </a:xfrm>
          <a:prstGeom prst="rect">
            <a:avLst/>
          </a:prstGeom>
        </p:spPr>
        <p:txBody>
          <a:bodyPr spcFirstLastPara="1" vert="horz" wrap="square" lIns="91425" tIns="91425" rIns="91425" bIns="91425" rtlCol="0" anchor="t" anchorCtr="0">
            <a:noAutofit/>
          </a:bodyPr>
          <a:lstStyle/>
          <a:p>
            <a:pPr marL="0" indent="0">
              <a:buNone/>
            </a:pPr>
            <a:r>
              <a:rPr lang="en-US" sz="1700" i="1" dirty="0">
                <a:solidFill>
                  <a:schemeClr val="accent1"/>
                </a:solidFill>
                <a:latin typeface="+mj-lt"/>
              </a:rPr>
              <a:t>Parametric models </a:t>
            </a:r>
            <a:r>
              <a:rPr lang="en-US" sz="1700" dirty="0">
                <a:solidFill>
                  <a:schemeClr val="tx1"/>
                </a:solidFill>
                <a:latin typeface="+mj-lt"/>
              </a:rPr>
              <a:t>make assumptions about a population’s parameters: </a:t>
            </a:r>
          </a:p>
          <a:p>
            <a:pPr marL="577850" indent="-233363"/>
            <a:r>
              <a:rPr lang="en-US" sz="1700" b="1" dirty="0">
                <a:solidFill>
                  <a:schemeClr val="tx1"/>
                </a:solidFill>
                <a:latin typeface="+mj-lt"/>
              </a:rPr>
              <a:t>Normality</a:t>
            </a:r>
            <a:r>
              <a:rPr lang="en-US" sz="1700" dirty="0">
                <a:solidFill>
                  <a:schemeClr val="tx1"/>
                </a:solidFill>
                <a:latin typeface="+mj-lt"/>
              </a:rPr>
              <a:t>—Data in each group is normally distributed</a:t>
            </a:r>
          </a:p>
          <a:p>
            <a:pPr marL="577850" indent="-233363"/>
            <a:r>
              <a:rPr lang="en-US" sz="1700" b="1" dirty="0">
                <a:solidFill>
                  <a:schemeClr val="tx1"/>
                </a:solidFill>
                <a:effectLst/>
                <a:latin typeface="+mj-lt"/>
                <a:ea typeface="Cambria" panose="02040503050406030204" pitchFamily="18" charset="0"/>
                <a:cs typeface="Times New Roman" panose="02020603050405020304" pitchFamily="18" charset="0"/>
              </a:rPr>
              <a:t>Independence</a:t>
            </a:r>
            <a:r>
              <a:rPr lang="en-US" sz="1700" dirty="0">
                <a:solidFill>
                  <a:schemeClr val="tx1"/>
                </a:solidFill>
                <a:effectLst/>
                <a:latin typeface="+mj-lt"/>
                <a:ea typeface="Cambria" panose="02040503050406030204" pitchFamily="18" charset="0"/>
                <a:cs typeface="Times New Roman" panose="02020603050405020304" pitchFamily="18" charset="0"/>
              </a:rPr>
              <a:t>—</a:t>
            </a:r>
            <a:r>
              <a:rPr lang="en-US" sz="1700" dirty="0">
                <a:solidFill>
                  <a:schemeClr val="tx1"/>
                </a:solidFill>
                <a:latin typeface="+mj-lt"/>
                <a:ea typeface="Cambria" panose="02040503050406030204" pitchFamily="18" charset="0"/>
                <a:cs typeface="Times New Roman" panose="02020603050405020304" pitchFamily="18" charset="0"/>
              </a:rPr>
              <a:t>D</a:t>
            </a:r>
            <a:r>
              <a:rPr lang="en-US" sz="1700" dirty="0">
                <a:solidFill>
                  <a:schemeClr val="tx1"/>
                </a:solidFill>
                <a:effectLst/>
                <a:latin typeface="+mj-lt"/>
                <a:ea typeface="Cambria" panose="02040503050406030204" pitchFamily="18" charset="0"/>
                <a:cs typeface="Times New Roman" panose="02020603050405020304" pitchFamily="18" charset="0"/>
              </a:rPr>
              <a:t>a</a:t>
            </a:r>
            <a:r>
              <a:rPr lang="en-US" sz="1700" dirty="0">
                <a:solidFill>
                  <a:schemeClr val="tx1"/>
                </a:solidFill>
                <a:latin typeface="+mj-lt"/>
                <a:ea typeface="Cambria" panose="02040503050406030204" pitchFamily="18" charset="0"/>
                <a:cs typeface="Times New Roman" panose="02020603050405020304" pitchFamily="18" charset="0"/>
              </a:rPr>
              <a:t>ta in each group is randomly and independently sampled</a:t>
            </a:r>
          </a:p>
          <a:p>
            <a:pPr marL="577850" indent="-233363"/>
            <a:r>
              <a:rPr lang="en-US" sz="1700" b="1" i="0" dirty="0">
                <a:solidFill>
                  <a:srgbClr val="000000"/>
                </a:solidFill>
                <a:effectLst/>
                <a:latin typeface="+mj-lt"/>
              </a:rPr>
              <a:t>Homoscedasticity</a:t>
            </a:r>
            <a:r>
              <a:rPr lang="en-US" sz="1700" dirty="0">
                <a:solidFill>
                  <a:schemeClr val="tx1"/>
                </a:solidFill>
                <a:effectLst/>
                <a:latin typeface="+mj-lt"/>
                <a:ea typeface="Cambria" panose="02040503050406030204" pitchFamily="18" charset="0"/>
                <a:cs typeface="Times New Roman" panose="02020603050405020304" pitchFamily="18" charset="0"/>
              </a:rPr>
              <a:t>—Data in each group </a:t>
            </a:r>
            <a:r>
              <a:rPr lang="en-US" sz="1700" dirty="0">
                <a:solidFill>
                  <a:schemeClr val="tx1"/>
                </a:solidFill>
                <a:latin typeface="+mj-lt"/>
                <a:ea typeface="Cambria" panose="02040503050406030204" pitchFamily="18" charset="0"/>
                <a:cs typeface="Times New Roman" panose="02020603050405020304" pitchFamily="18" charset="0"/>
              </a:rPr>
              <a:t>has roughly the same variance or spread</a:t>
            </a:r>
            <a:r>
              <a:rPr lang="en-US" sz="1700" dirty="0">
                <a:solidFill>
                  <a:schemeClr val="tx1"/>
                </a:solidFill>
                <a:effectLst/>
                <a:latin typeface="+mj-lt"/>
                <a:ea typeface="Cambria" panose="02040503050406030204" pitchFamily="18" charset="0"/>
                <a:cs typeface="Times New Roman" panose="02020603050405020304" pitchFamily="18" charset="0"/>
              </a:rPr>
              <a:t> </a:t>
            </a:r>
            <a:endParaRPr lang="en-US" sz="1700" dirty="0">
              <a:solidFill>
                <a:schemeClr val="tx1"/>
              </a:solidFill>
              <a:latin typeface="+mj-lt"/>
              <a:ea typeface="Cambria" panose="02040503050406030204" pitchFamily="18" charset="0"/>
              <a:cs typeface="Times New Roman" panose="02020603050405020304" pitchFamily="18" charset="0"/>
            </a:endParaRPr>
          </a:p>
          <a:p>
            <a:pPr marL="9525" indent="0">
              <a:buNone/>
            </a:pPr>
            <a:r>
              <a:rPr lang="en-US" sz="1700" u="sng" dirty="0">
                <a:solidFill>
                  <a:schemeClr val="tx1"/>
                </a:solidFill>
                <a:latin typeface="+mj-lt"/>
                <a:ea typeface="Cambria" panose="02040503050406030204" pitchFamily="18" charset="0"/>
                <a:cs typeface="Times New Roman" panose="02020603050405020304" pitchFamily="18" charset="0"/>
              </a:rPr>
              <a:t>Advantages</a:t>
            </a:r>
            <a:r>
              <a:rPr lang="en-US" sz="1700" dirty="0">
                <a:solidFill>
                  <a:schemeClr val="tx1"/>
                </a:solidFill>
                <a:latin typeface="+mj-lt"/>
                <a:ea typeface="Cambria" panose="02040503050406030204" pitchFamily="18" charset="0"/>
                <a:cs typeface="Times New Roman" panose="02020603050405020304" pitchFamily="18" charset="0"/>
              </a:rPr>
              <a:t> include more power (ability to detect a true difference), lower chance of Type II errors (false negative), and in general easier to compute. </a:t>
            </a:r>
            <a:endParaRPr lang="en-US" sz="1700" b="1" dirty="0">
              <a:effectLst/>
              <a:latin typeface="+mj-lt"/>
              <a:ea typeface="Cambria" panose="02040503050406030204" pitchFamily="18" charset="0"/>
              <a:cs typeface="Times New Roman" panose="02020603050405020304" pitchFamily="18" charset="0"/>
            </a:endParaRPr>
          </a:p>
          <a:p>
            <a:pPr marL="0" indent="0">
              <a:buNone/>
            </a:pPr>
            <a:endParaRPr lang="en-US" sz="1700" dirty="0">
              <a:solidFill>
                <a:srgbClr val="000000"/>
              </a:solidFill>
              <a:latin typeface="+mj-lt"/>
            </a:endParaRPr>
          </a:p>
          <a:p>
            <a:pPr marL="0" indent="0">
              <a:buNone/>
            </a:pPr>
            <a:r>
              <a:rPr lang="en-US" sz="1700" i="1" dirty="0">
                <a:solidFill>
                  <a:schemeClr val="accent1"/>
                </a:solidFill>
                <a:latin typeface="+mj-lt"/>
              </a:rPr>
              <a:t>Non-parametric models </a:t>
            </a:r>
            <a:r>
              <a:rPr lang="en-US" sz="1700" dirty="0">
                <a:solidFill>
                  <a:schemeClr val="tx1"/>
                </a:solidFill>
                <a:latin typeface="+mj-lt"/>
              </a:rPr>
              <a:t>make no assumptions about population and are used when: </a:t>
            </a:r>
          </a:p>
          <a:p>
            <a:pPr marL="285750" indent="292100"/>
            <a:r>
              <a:rPr lang="en-US" sz="1700" dirty="0">
                <a:solidFill>
                  <a:schemeClr val="tx1"/>
                </a:solidFill>
                <a:latin typeface="+mj-lt"/>
              </a:rPr>
              <a:t>You don’t know the distribution or don’t want to make assumptions</a:t>
            </a:r>
          </a:p>
          <a:p>
            <a:pPr marL="285750" indent="292100"/>
            <a:r>
              <a:rPr lang="en-US" sz="1700" dirty="0">
                <a:solidFill>
                  <a:schemeClr val="tx1"/>
                </a:solidFill>
                <a:latin typeface="+mj-lt"/>
              </a:rPr>
              <a:t>Data is ranked ordinal (e.g. low, medium, high)</a:t>
            </a:r>
          </a:p>
          <a:p>
            <a:pPr marL="285750" indent="292100"/>
            <a:r>
              <a:rPr lang="en-US" sz="1700" dirty="0">
                <a:solidFill>
                  <a:schemeClr val="tx1"/>
                </a:solidFill>
                <a:latin typeface="+mj-lt"/>
              </a:rPr>
              <a:t>One or more groups fail to meet the criteria for parametric models</a:t>
            </a:r>
          </a:p>
          <a:p>
            <a:pPr marL="285750" indent="292100"/>
            <a:r>
              <a:rPr lang="en-US" sz="1700" dirty="0">
                <a:solidFill>
                  <a:schemeClr val="tx1"/>
                </a:solidFill>
                <a:latin typeface="+mj-lt"/>
              </a:rPr>
              <a:t>Also common for experiments with small sample sizes</a:t>
            </a:r>
            <a:endParaRPr lang="en-US" sz="1700" b="1" u="sng" dirty="0">
              <a:solidFill>
                <a:srgbClr val="FF0000"/>
              </a:solidFill>
              <a:latin typeface="+mj-lt"/>
              <a:ea typeface="Cambria" panose="02040503050406030204" pitchFamily="18" charset="0"/>
              <a:cs typeface="Times New Roman" panose="02020603050405020304" pitchFamily="18" charset="0"/>
            </a:endParaRPr>
          </a:p>
          <a:p>
            <a:pPr marL="0" indent="0" algn="ctr">
              <a:buNone/>
            </a:pPr>
            <a:endParaRPr lang="en-US" sz="1700" b="1" u="sng" dirty="0">
              <a:solidFill>
                <a:srgbClr val="FF0000"/>
              </a:solidFill>
              <a:latin typeface="+mj-lt"/>
              <a:ea typeface="Cambria" panose="02040503050406030204" pitchFamily="18" charset="0"/>
              <a:cs typeface="Times New Roman" panose="02020603050405020304" pitchFamily="18" charset="0"/>
            </a:endParaRPr>
          </a:p>
          <a:p>
            <a:pPr marL="0" indent="0">
              <a:buNone/>
            </a:pPr>
            <a:endParaRPr lang="en-US" sz="1700" dirty="0">
              <a:solidFill>
                <a:schemeClr val="tx1"/>
              </a:solidFill>
              <a:effectLst/>
              <a:latin typeface="+mj-lt"/>
              <a:ea typeface="Cambria" panose="02040503050406030204" pitchFamily="18" charset="0"/>
              <a:cs typeface="Times New Roman" panose="02020603050405020304" pitchFamily="18" charset="0"/>
            </a:endParaRPr>
          </a:p>
          <a:p>
            <a:pPr marL="0" indent="0">
              <a:buNone/>
            </a:pPr>
            <a:endParaRPr lang="en-US" sz="1700" dirty="0">
              <a:solidFill>
                <a:srgbClr val="000000"/>
              </a:solidFill>
            </a:endParaRPr>
          </a:p>
        </p:txBody>
      </p:sp>
    </p:spTree>
    <p:extLst>
      <p:ext uri="{BB962C8B-B14F-4D97-AF65-F5344CB8AC3E}">
        <p14:creationId xmlns:p14="http://schemas.microsoft.com/office/powerpoint/2010/main" val="41103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dissolve">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dissolve">
                                      <p:cBhvr>
                                        <p:cTn id="15" dur="500"/>
                                        <p:tgtEl>
                                          <p:spTgt spid="7">
                                            <p:txEl>
                                              <p:pRg st="7" end="7"/>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dissolve">
                                      <p:cBhvr>
                                        <p:cTn id="18" dur="500"/>
                                        <p:tgtEl>
                                          <p:spTgt spid="7">
                                            <p:txEl>
                                              <p:pRg st="8" end="8"/>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animEffect transition="in" filter="dissolve">
                                      <p:cBhvr>
                                        <p:cTn id="21" dur="500"/>
                                        <p:tgtEl>
                                          <p:spTgt spid="7">
                                            <p:txEl>
                                              <p:pRg st="9" end="9"/>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7">
                                            <p:txEl>
                                              <p:pRg st="10" end="10"/>
                                            </p:txEl>
                                          </p:spTgt>
                                        </p:tgtEl>
                                        <p:attrNameLst>
                                          <p:attrName>style.visibility</p:attrName>
                                        </p:attrNameLst>
                                      </p:cBhvr>
                                      <p:to>
                                        <p:strVal val="visible"/>
                                      </p:to>
                                    </p:set>
                                    <p:animEffect transition="in" filter="dissolve">
                                      <p:cBhvr>
                                        <p:cTn id="24"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Parametric vs Non-parametric tests</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4235930"/>
            <a:ext cx="8760630" cy="529110"/>
          </a:xfrm>
          <a:prstGeom prst="rect">
            <a:avLst/>
          </a:prstGeom>
        </p:spPr>
        <p:txBody>
          <a:bodyPr spcFirstLastPara="1" vert="horz" wrap="square" lIns="91425" tIns="91425" rIns="91425" bIns="91425" rtlCol="0" anchor="t" anchorCtr="0">
            <a:noAutofit/>
          </a:bodyPr>
          <a:lstStyle/>
          <a:p>
            <a:pPr marL="0" indent="0" algn="ctr">
              <a:buNone/>
            </a:pPr>
            <a:r>
              <a:rPr lang="en-US" sz="1700" b="1" u="sng" dirty="0">
                <a:solidFill>
                  <a:srgbClr val="FF0000"/>
                </a:solidFill>
                <a:latin typeface="+mj-lt"/>
                <a:ea typeface="Cambria" panose="02040503050406030204" pitchFamily="18" charset="0"/>
                <a:cs typeface="Times New Roman" panose="02020603050405020304" pitchFamily="18" charset="0"/>
              </a:rPr>
              <a:t>USE PARAMETRIC MODELS/TESTS WHEN YOU CAN</a:t>
            </a:r>
            <a:endParaRPr lang="en-US" sz="1700" dirty="0">
              <a:solidFill>
                <a:schemeClr val="tx1"/>
              </a:solidFill>
              <a:latin typeface="+mj-lt"/>
              <a:ea typeface="Cambria" panose="02040503050406030204" pitchFamily="18" charset="0"/>
              <a:cs typeface="Times New Roman" panose="02020603050405020304" pitchFamily="18" charset="0"/>
            </a:endParaRPr>
          </a:p>
          <a:p>
            <a:pPr marL="0" indent="0">
              <a:buNone/>
            </a:pPr>
            <a:endParaRPr lang="en-US" sz="1700" dirty="0">
              <a:solidFill>
                <a:srgbClr val="000000"/>
              </a:solidFill>
            </a:endParaRPr>
          </a:p>
        </p:txBody>
      </p:sp>
      <p:graphicFrame>
        <p:nvGraphicFramePr>
          <p:cNvPr id="4" name="Table 4">
            <a:extLst>
              <a:ext uri="{FF2B5EF4-FFF2-40B4-BE49-F238E27FC236}">
                <a16:creationId xmlns:a16="http://schemas.microsoft.com/office/drawing/2014/main" id="{CF1EE018-FB54-16AE-A831-A9F7504ADFEA}"/>
              </a:ext>
            </a:extLst>
          </p:cNvPr>
          <p:cNvGraphicFramePr>
            <a:graphicFrameLocks noGrp="1"/>
          </p:cNvGraphicFramePr>
          <p:nvPr>
            <p:extLst>
              <p:ext uri="{D42A27DB-BD31-4B8C-83A1-F6EECF244321}">
                <p14:modId xmlns:p14="http://schemas.microsoft.com/office/powerpoint/2010/main" val="1783742485"/>
              </p:ext>
            </p:extLst>
          </p:nvPr>
        </p:nvGraphicFramePr>
        <p:xfrm>
          <a:off x="1524000" y="1149350"/>
          <a:ext cx="6096000" cy="2372360"/>
        </p:xfrm>
        <a:graphic>
          <a:graphicData uri="http://schemas.openxmlformats.org/drawingml/2006/table">
            <a:tbl>
              <a:tblPr firstRow="1" bandRow="1">
                <a:tableStyleId>{49F9C58E-FB5B-40FE-9740-AFFD01A44DA5}</a:tableStyleId>
              </a:tblPr>
              <a:tblGrid>
                <a:gridCol w="3048000">
                  <a:extLst>
                    <a:ext uri="{9D8B030D-6E8A-4147-A177-3AD203B41FA5}">
                      <a16:colId xmlns:a16="http://schemas.microsoft.com/office/drawing/2014/main" val="3943591119"/>
                    </a:ext>
                  </a:extLst>
                </a:gridCol>
                <a:gridCol w="3048000">
                  <a:extLst>
                    <a:ext uri="{9D8B030D-6E8A-4147-A177-3AD203B41FA5}">
                      <a16:colId xmlns:a16="http://schemas.microsoft.com/office/drawing/2014/main" val="3313133994"/>
                    </a:ext>
                  </a:extLst>
                </a:gridCol>
              </a:tblGrid>
              <a:tr h="370840">
                <a:tc>
                  <a:txBody>
                    <a:bodyPr/>
                    <a:lstStyle/>
                    <a:p>
                      <a:pPr algn="ctr"/>
                      <a:r>
                        <a:rPr lang="en-US" sz="1800" b="1" dirty="0"/>
                        <a:t>Parametric</a:t>
                      </a:r>
                    </a:p>
                  </a:txBody>
                  <a:tcPr/>
                </a:tc>
                <a:tc>
                  <a:txBody>
                    <a:bodyPr/>
                    <a:lstStyle/>
                    <a:p>
                      <a:pPr algn="ctr"/>
                      <a:r>
                        <a:rPr lang="en-US" sz="1800" b="1" dirty="0"/>
                        <a:t>Non-parametric</a:t>
                      </a:r>
                    </a:p>
                  </a:txBody>
                  <a:tcPr/>
                </a:tc>
                <a:extLst>
                  <a:ext uri="{0D108BD9-81ED-4DB2-BD59-A6C34878D82A}">
                    <a16:rowId xmlns:a16="http://schemas.microsoft.com/office/drawing/2014/main" val="3137006959"/>
                  </a:ext>
                </a:extLst>
              </a:tr>
              <a:tr h="370840">
                <a:tc>
                  <a:txBody>
                    <a:bodyPr/>
                    <a:lstStyle/>
                    <a:p>
                      <a:r>
                        <a:rPr lang="en-US" dirty="0"/>
                        <a:t>Unpaired t-tests</a:t>
                      </a:r>
                    </a:p>
                  </a:txBody>
                  <a:tcPr/>
                </a:tc>
                <a:tc>
                  <a:txBody>
                    <a:bodyPr/>
                    <a:lstStyle/>
                    <a:p>
                      <a:r>
                        <a:rPr lang="en-US" dirty="0"/>
                        <a:t>Mann-Whitney test</a:t>
                      </a:r>
                    </a:p>
                  </a:txBody>
                  <a:tcPr/>
                </a:tc>
                <a:extLst>
                  <a:ext uri="{0D108BD9-81ED-4DB2-BD59-A6C34878D82A}">
                    <a16:rowId xmlns:a16="http://schemas.microsoft.com/office/drawing/2014/main" val="18295082"/>
                  </a:ext>
                </a:extLst>
              </a:tr>
              <a:tr h="370840">
                <a:tc>
                  <a:txBody>
                    <a:bodyPr/>
                    <a:lstStyle/>
                    <a:p>
                      <a:r>
                        <a:rPr lang="en-US" dirty="0"/>
                        <a:t>Paired Samples t-tests</a:t>
                      </a:r>
                    </a:p>
                  </a:txBody>
                  <a:tcPr/>
                </a:tc>
                <a:tc>
                  <a:txBody>
                    <a:bodyPr/>
                    <a:lstStyle/>
                    <a:p>
                      <a:r>
                        <a:rPr lang="en-US" dirty="0"/>
                        <a:t>Wilcoxon Signed Rank test</a:t>
                      </a:r>
                    </a:p>
                  </a:txBody>
                  <a:tcPr/>
                </a:tc>
                <a:extLst>
                  <a:ext uri="{0D108BD9-81ED-4DB2-BD59-A6C34878D82A}">
                    <a16:rowId xmlns:a16="http://schemas.microsoft.com/office/drawing/2014/main" val="273481074"/>
                  </a:ext>
                </a:extLst>
              </a:tr>
              <a:tr h="370840">
                <a:tc>
                  <a:txBody>
                    <a:bodyPr/>
                    <a:lstStyle/>
                    <a:p>
                      <a:r>
                        <a:rPr lang="en-US" dirty="0"/>
                        <a:t>One-Way ANOVA</a:t>
                      </a:r>
                    </a:p>
                  </a:txBody>
                  <a:tcPr/>
                </a:tc>
                <a:tc>
                  <a:txBody>
                    <a:bodyPr/>
                    <a:lstStyle/>
                    <a:p>
                      <a:r>
                        <a:rPr lang="en-US" dirty="0"/>
                        <a:t>Kruskal Wallis test</a:t>
                      </a:r>
                    </a:p>
                  </a:txBody>
                  <a:tcPr/>
                </a:tc>
                <a:extLst>
                  <a:ext uri="{0D108BD9-81ED-4DB2-BD59-A6C34878D82A}">
                    <a16:rowId xmlns:a16="http://schemas.microsoft.com/office/drawing/2014/main" val="3440812371"/>
                  </a:ext>
                </a:extLst>
              </a:tr>
              <a:tr h="370840">
                <a:tc>
                  <a:txBody>
                    <a:bodyPr/>
                    <a:lstStyle/>
                    <a:p>
                      <a:r>
                        <a:rPr lang="en-US" dirty="0"/>
                        <a:t>One-Way Repeated Measures ANOVA</a:t>
                      </a:r>
                    </a:p>
                  </a:txBody>
                  <a:tcPr/>
                </a:tc>
                <a:tc>
                  <a:txBody>
                    <a:bodyPr/>
                    <a:lstStyle/>
                    <a:p>
                      <a:r>
                        <a:rPr lang="en-US" dirty="0"/>
                        <a:t>Friedman’s ANOVA</a:t>
                      </a:r>
                    </a:p>
                  </a:txBody>
                  <a:tcPr/>
                </a:tc>
                <a:extLst>
                  <a:ext uri="{0D108BD9-81ED-4DB2-BD59-A6C34878D82A}">
                    <a16:rowId xmlns:a16="http://schemas.microsoft.com/office/drawing/2014/main" val="2433941500"/>
                  </a:ext>
                </a:extLst>
              </a:tr>
              <a:tr h="370840">
                <a:tc>
                  <a:txBody>
                    <a:bodyPr/>
                    <a:lstStyle/>
                    <a:p>
                      <a:r>
                        <a:rPr lang="en-US" dirty="0"/>
                        <a:t>Pearson’s R</a:t>
                      </a:r>
                    </a:p>
                  </a:txBody>
                  <a:tcPr/>
                </a:tc>
                <a:tc>
                  <a:txBody>
                    <a:bodyPr/>
                    <a:lstStyle/>
                    <a:p>
                      <a:r>
                        <a:rPr lang="en-US" dirty="0"/>
                        <a:t>Spearman’s R</a:t>
                      </a:r>
                    </a:p>
                  </a:txBody>
                  <a:tcPr/>
                </a:tc>
                <a:extLst>
                  <a:ext uri="{0D108BD9-81ED-4DB2-BD59-A6C34878D82A}">
                    <a16:rowId xmlns:a16="http://schemas.microsoft.com/office/drawing/2014/main" val="3629049357"/>
                  </a:ext>
                </a:extLst>
              </a:tr>
            </a:tbl>
          </a:graphicData>
        </a:graphic>
      </p:graphicFrame>
    </p:spTree>
    <p:extLst>
      <p:ext uri="{BB962C8B-B14F-4D97-AF65-F5344CB8AC3E}">
        <p14:creationId xmlns:p14="http://schemas.microsoft.com/office/powerpoint/2010/main" val="33113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One more thing—Degrees of Freedom</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812010"/>
            <a:ext cx="8760630" cy="1771800"/>
          </a:xfrm>
          <a:prstGeom prst="rect">
            <a:avLst/>
          </a:prstGeom>
        </p:spPr>
        <p:txBody>
          <a:bodyPr spcFirstLastPara="1" vert="horz" wrap="square" lIns="91425" tIns="91425" rIns="91425" bIns="91425" rtlCol="0" anchor="t" anchorCtr="0">
            <a:noAutofit/>
          </a:bodyPr>
          <a:lstStyle/>
          <a:p>
            <a:pPr marL="0" indent="0">
              <a:buNone/>
            </a:pPr>
            <a:r>
              <a:rPr lang="en-US" sz="1700" dirty="0">
                <a:solidFill>
                  <a:schemeClr val="tx1"/>
                </a:solidFill>
                <a:latin typeface="+mj-lt"/>
              </a:rPr>
              <a:t>The </a:t>
            </a:r>
            <a:r>
              <a:rPr lang="en-US" sz="1700" i="1" dirty="0">
                <a:solidFill>
                  <a:schemeClr val="accent1"/>
                </a:solidFill>
                <a:latin typeface="+mj-lt"/>
              </a:rPr>
              <a:t>degrees of freedom (</a:t>
            </a:r>
            <a:r>
              <a:rPr lang="en-US" sz="1700" i="1" dirty="0" err="1">
                <a:solidFill>
                  <a:schemeClr val="accent1"/>
                </a:solidFill>
                <a:latin typeface="+mj-lt"/>
              </a:rPr>
              <a:t>df</a:t>
            </a:r>
            <a:r>
              <a:rPr lang="en-US" sz="1700" i="1" dirty="0">
                <a:solidFill>
                  <a:schemeClr val="accent1"/>
                </a:solidFill>
                <a:latin typeface="+mj-lt"/>
              </a:rPr>
              <a:t>) </a:t>
            </a:r>
            <a:r>
              <a:rPr lang="en-US" sz="1700" dirty="0">
                <a:solidFill>
                  <a:schemeClr val="tx1"/>
                </a:solidFill>
                <a:latin typeface="+mj-lt"/>
              </a:rPr>
              <a:t>are the number of independent pieces of information you need to reach a conclusion or calculate a statistic (e.g. mean) </a:t>
            </a:r>
          </a:p>
          <a:p>
            <a:pPr marL="344488" indent="-223838"/>
            <a:r>
              <a:rPr lang="en-US" sz="1700" dirty="0">
                <a:solidFill>
                  <a:schemeClr val="tx1"/>
                </a:solidFill>
              </a:rPr>
              <a:t>Refers to the maximum number of logically independent values in a sample (e.g. N-1) </a:t>
            </a:r>
          </a:p>
          <a:p>
            <a:pPr marL="344488" indent="-223838"/>
            <a:r>
              <a:rPr lang="en-US" sz="1700" dirty="0">
                <a:solidFill>
                  <a:schemeClr val="tx1"/>
                </a:solidFill>
              </a:rPr>
              <a:t>Used to calculate standard deviation and perform t-tests</a:t>
            </a:r>
          </a:p>
          <a:p>
            <a:pPr marL="344487" indent="0">
              <a:buNone/>
            </a:pPr>
            <a:endParaRPr lang="en-US" sz="1700" dirty="0">
              <a:solidFill>
                <a:schemeClr val="tx1"/>
              </a:solidFill>
              <a:latin typeface="+mj-lt"/>
              <a:ea typeface="Cambria" panose="02040503050406030204" pitchFamily="18" charset="0"/>
              <a:cs typeface="Times New Roman" panose="02020603050405020304" pitchFamily="18" charset="0"/>
            </a:endParaRPr>
          </a:p>
          <a:p>
            <a:pPr marL="9525" indent="0">
              <a:buNone/>
            </a:pPr>
            <a:r>
              <a:rPr lang="en-US" sz="1700" dirty="0">
                <a:solidFill>
                  <a:schemeClr val="tx1"/>
                </a:solidFill>
                <a:latin typeface="+mj-lt"/>
                <a:ea typeface="Cambria" panose="02040503050406030204" pitchFamily="18" charset="0"/>
                <a:cs typeface="Times New Roman" panose="02020603050405020304" pitchFamily="18" charset="0"/>
              </a:rPr>
              <a:t>Example #1: Tossing a coin has one of two outcomes—heads or tails. If you toss heads, you also know that you don’t have tails. You only need one piece of information (</a:t>
            </a:r>
            <a:r>
              <a:rPr lang="en-US" sz="1700" dirty="0" err="1">
                <a:solidFill>
                  <a:schemeClr val="tx1"/>
                </a:solidFill>
                <a:latin typeface="+mj-lt"/>
                <a:ea typeface="Cambria" panose="02040503050406030204" pitchFamily="18" charset="0"/>
                <a:cs typeface="Times New Roman" panose="02020603050405020304" pitchFamily="18" charset="0"/>
              </a:rPr>
              <a:t>df</a:t>
            </a:r>
            <a:r>
              <a:rPr lang="en-US" sz="1700" dirty="0">
                <a:solidFill>
                  <a:schemeClr val="tx1"/>
                </a:solidFill>
                <a:latin typeface="+mj-lt"/>
                <a:ea typeface="Cambria" panose="02040503050406030204" pitchFamily="18" charset="0"/>
                <a:cs typeface="Times New Roman" panose="02020603050405020304" pitchFamily="18" charset="0"/>
              </a:rPr>
              <a:t> = 1). </a:t>
            </a:r>
          </a:p>
          <a:p>
            <a:pPr marL="9525" indent="0">
              <a:buNone/>
            </a:pPr>
            <a:endParaRPr lang="en-US" sz="1700" dirty="0">
              <a:solidFill>
                <a:schemeClr val="tx1"/>
              </a:solidFill>
              <a:latin typeface="+mj-lt"/>
              <a:ea typeface="Cambria" panose="02040503050406030204" pitchFamily="18" charset="0"/>
              <a:cs typeface="Times New Roman" panose="02020603050405020304" pitchFamily="18" charset="0"/>
            </a:endParaRPr>
          </a:p>
          <a:p>
            <a:pPr marL="9525" indent="0">
              <a:buNone/>
            </a:pPr>
            <a:r>
              <a:rPr lang="en-US" sz="1700" dirty="0">
                <a:solidFill>
                  <a:schemeClr val="tx1"/>
                </a:solidFill>
                <a:latin typeface="+mj-lt"/>
                <a:ea typeface="Cambria" panose="02040503050406030204" pitchFamily="18" charset="0"/>
                <a:cs typeface="Times New Roman" panose="02020603050405020304" pitchFamily="18" charset="0"/>
              </a:rPr>
              <a:t>Example #2: You tell a potential employer you have a graduate degree from a UC school, but they have to guess which one from the 10 options. They need to know which 9 you didn’t attend before they can make the correct guess (</a:t>
            </a:r>
            <a:r>
              <a:rPr lang="en-US" sz="1700" dirty="0" err="1">
                <a:solidFill>
                  <a:schemeClr val="tx1"/>
                </a:solidFill>
                <a:latin typeface="+mj-lt"/>
                <a:ea typeface="Cambria" panose="02040503050406030204" pitchFamily="18" charset="0"/>
                <a:cs typeface="Times New Roman" panose="02020603050405020304" pitchFamily="18" charset="0"/>
              </a:rPr>
              <a:t>df</a:t>
            </a:r>
            <a:r>
              <a:rPr lang="en-US" sz="1700" dirty="0">
                <a:solidFill>
                  <a:schemeClr val="tx1"/>
                </a:solidFill>
                <a:latin typeface="+mj-lt"/>
                <a:ea typeface="Cambria" panose="02040503050406030204" pitchFamily="18" charset="0"/>
                <a:cs typeface="Times New Roman" panose="02020603050405020304" pitchFamily="18" charset="0"/>
              </a:rPr>
              <a:t> = 9).</a:t>
            </a:r>
          </a:p>
          <a:p>
            <a:pPr marL="9525" indent="0">
              <a:buNone/>
            </a:pPr>
            <a:endParaRPr lang="en-US" sz="1700" dirty="0">
              <a:solidFill>
                <a:schemeClr val="tx1"/>
              </a:solidFill>
              <a:latin typeface="+mj-lt"/>
              <a:ea typeface="Cambria" panose="02040503050406030204" pitchFamily="18" charset="0"/>
              <a:cs typeface="Times New Roman" panose="02020603050405020304" pitchFamily="18" charset="0"/>
            </a:endParaRPr>
          </a:p>
          <a:p>
            <a:pPr marL="9525" indent="0">
              <a:buNone/>
            </a:pPr>
            <a:r>
              <a:rPr lang="en-US" sz="1700" dirty="0">
                <a:solidFill>
                  <a:schemeClr val="tx1"/>
                </a:solidFill>
                <a:latin typeface="+mj-lt"/>
                <a:ea typeface="Cambria" panose="02040503050406030204" pitchFamily="18" charset="0"/>
                <a:cs typeface="Times New Roman" panose="02020603050405020304" pitchFamily="18" charset="0"/>
              </a:rPr>
              <a:t>Example #3: You calculate a mean of 10 for a n = 3 sample. The first and second values are 8 and 10. The third MUST be 12. Because only two values can vary, </a:t>
            </a:r>
            <a:r>
              <a:rPr lang="en-US" sz="1700" dirty="0" err="1">
                <a:solidFill>
                  <a:schemeClr val="tx1"/>
                </a:solidFill>
                <a:latin typeface="+mj-lt"/>
                <a:ea typeface="Cambria" panose="02040503050406030204" pitchFamily="18" charset="0"/>
                <a:cs typeface="Times New Roman" panose="02020603050405020304" pitchFamily="18" charset="0"/>
              </a:rPr>
              <a:t>df</a:t>
            </a:r>
            <a:r>
              <a:rPr lang="en-US" sz="1700" dirty="0">
                <a:solidFill>
                  <a:schemeClr val="tx1"/>
                </a:solidFill>
                <a:latin typeface="+mj-lt"/>
                <a:ea typeface="Cambria" panose="02040503050406030204" pitchFamily="18" charset="0"/>
                <a:cs typeface="Times New Roman" panose="02020603050405020304" pitchFamily="18" charset="0"/>
              </a:rPr>
              <a:t> = 2. </a:t>
            </a:r>
          </a:p>
          <a:p>
            <a:pPr marL="0" indent="0">
              <a:buNone/>
            </a:pPr>
            <a:endParaRPr lang="en-US" sz="1700" dirty="0">
              <a:solidFill>
                <a:schemeClr val="tx1"/>
              </a:solidFill>
              <a:effectLst/>
              <a:latin typeface="+mj-lt"/>
              <a:ea typeface="Cambria" panose="02040503050406030204" pitchFamily="18" charset="0"/>
              <a:cs typeface="Times New Roman" panose="02020603050405020304" pitchFamily="18" charset="0"/>
            </a:endParaRPr>
          </a:p>
          <a:p>
            <a:pPr marL="0" indent="0">
              <a:buNone/>
            </a:pPr>
            <a:endParaRPr lang="en-US" sz="1700" dirty="0">
              <a:solidFill>
                <a:srgbClr val="000000"/>
              </a:solidFill>
            </a:endParaRPr>
          </a:p>
        </p:txBody>
      </p:sp>
    </p:spTree>
    <p:extLst>
      <p:ext uri="{BB962C8B-B14F-4D97-AF65-F5344CB8AC3E}">
        <p14:creationId xmlns:p14="http://schemas.microsoft.com/office/powerpoint/2010/main" val="91255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dissolve">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dissolve">
                                      <p:cBhvr>
                                        <p:cTn id="1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T-tests</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812010"/>
            <a:ext cx="8760630" cy="1771800"/>
          </a:xfrm>
          <a:prstGeom prst="rect">
            <a:avLst/>
          </a:prstGeom>
        </p:spPr>
        <p:txBody>
          <a:bodyPr spcFirstLastPara="1" vert="horz" wrap="square" lIns="91425" tIns="91425" rIns="91425" bIns="91425" rtlCol="0" anchor="t" anchorCtr="0">
            <a:noAutofit/>
          </a:bodyPr>
          <a:lstStyle/>
          <a:p>
            <a:pPr marL="0" indent="0">
              <a:buNone/>
            </a:pPr>
            <a:r>
              <a:rPr lang="en" sz="1700" dirty="0">
                <a:solidFill>
                  <a:schemeClr val="tx1"/>
                </a:solidFill>
              </a:rPr>
              <a:t>A</a:t>
            </a:r>
            <a:r>
              <a:rPr lang="en" sz="1700" i="1" dirty="0">
                <a:solidFill>
                  <a:schemeClr val="accent1"/>
                </a:solidFill>
              </a:rPr>
              <a:t> t-test </a:t>
            </a:r>
            <a:r>
              <a:rPr lang="en" sz="1700" dirty="0">
                <a:solidFill>
                  <a:srgbClr val="000000"/>
                </a:solidFill>
              </a:rPr>
              <a:t>uses characteristics of the means and standard deviations of two groups to test the probability that a null hypothesis is true. </a:t>
            </a:r>
          </a:p>
          <a:p>
            <a:pPr marL="285750" indent="180975"/>
            <a:r>
              <a:rPr lang="en" sz="1700" dirty="0">
                <a:solidFill>
                  <a:srgbClr val="000000"/>
                </a:solidFill>
              </a:rPr>
              <a:t>Null hypothesis: the true difference between the two groups is 0</a:t>
            </a:r>
          </a:p>
          <a:p>
            <a:pPr marL="285750" indent="180975"/>
            <a:r>
              <a:rPr lang="en" sz="1700" dirty="0">
                <a:solidFill>
                  <a:srgbClr val="000000"/>
                </a:solidFill>
              </a:rPr>
              <a:t>Alternative hypothesis: the true difference between the two groups is not 0</a:t>
            </a:r>
          </a:p>
          <a:p>
            <a:pPr marL="9525" indent="0">
              <a:buNone/>
            </a:pPr>
            <a:endParaRPr lang="en" sz="1700" dirty="0">
              <a:solidFill>
                <a:srgbClr val="000000"/>
              </a:solidFill>
            </a:endParaRPr>
          </a:p>
          <a:p>
            <a:pPr marL="9525" indent="0">
              <a:buNone/>
            </a:pPr>
            <a:r>
              <a:rPr lang="en" sz="1700" dirty="0">
                <a:solidFill>
                  <a:srgbClr val="000000"/>
                </a:solidFill>
              </a:rPr>
              <a:t>T-tests calculate </a:t>
            </a:r>
            <a:r>
              <a:rPr lang="en" sz="1700" i="1" dirty="0">
                <a:solidFill>
                  <a:srgbClr val="FFC000"/>
                </a:solidFill>
              </a:rPr>
              <a:t>t-statistic </a:t>
            </a:r>
            <a:r>
              <a:rPr lang="en" sz="1700" dirty="0">
                <a:solidFill>
                  <a:schemeClr val="tx1"/>
                </a:solidFill>
              </a:rPr>
              <a:t>which measures that size of the differences in means for two samples relative to pooled variation. Degrees of freedom are equal to N</a:t>
            </a:r>
            <a:r>
              <a:rPr lang="en" sz="1700" baseline="-25000" dirty="0">
                <a:solidFill>
                  <a:schemeClr val="tx1"/>
                </a:solidFill>
              </a:rPr>
              <a:t>1</a:t>
            </a:r>
            <a:r>
              <a:rPr lang="en" sz="1700" dirty="0">
                <a:solidFill>
                  <a:schemeClr val="tx1"/>
                </a:solidFill>
              </a:rPr>
              <a:t> + N</a:t>
            </a:r>
            <a:r>
              <a:rPr lang="en" sz="1700" baseline="-25000" dirty="0">
                <a:solidFill>
                  <a:schemeClr val="tx1"/>
                </a:solidFill>
              </a:rPr>
              <a:t>2</a:t>
            </a:r>
            <a:r>
              <a:rPr lang="en" sz="1700" dirty="0">
                <a:solidFill>
                  <a:schemeClr val="tx1"/>
                </a:solidFill>
              </a:rPr>
              <a:t> – 2. </a:t>
            </a:r>
            <a:endParaRPr lang="en" sz="1700" i="1" dirty="0">
              <a:solidFill>
                <a:schemeClr val="tx1"/>
              </a:solidFill>
            </a:endParaRPr>
          </a:p>
          <a:p>
            <a:pPr marL="293688" indent="173038"/>
            <a:r>
              <a:rPr lang="en-US" sz="1700" dirty="0">
                <a:solidFill>
                  <a:schemeClr val="tx1"/>
                </a:solidFill>
                <a:effectLst/>
                <a:latin typeface="+mj-lt"/>
                <a:ea typeface="Cambria" panose="02040503050406030204" pitchFamily="18" charset="0"/>
                <a:cs typeface="Times New Roman" panose="02020603050405020304" pitchFamily="18" charset="0"/>
              </a:rPr>
              <a:t>The larger the t-stat, the lower the probability that your null hypothesis is correct and the lower the p-value</a:t>
            </a:r>
            <a:r>
              <a:rPr lang="en-US" sz="1700" dirty="0">
                <a:solidFill>
                  <a:schemeClr val="tx1"/>
                </a:solidFill>
                <a:effectLst/>
                <a:latin typeface="+mj-lt"/>
              </a:rPr>
              <a:t> </a:t>
            </a:r>
            <a:endParaRPr lang="en" sz="1700" i="1" dirty="0">
              <a:solidFill>
                <a:schemeClr val="tx1"/>
              </a:solidFill>
              <a:latin typeface="+mj-lt"/>
            </a:endParaRPr>
          </a:p>
        </p:txBody>
      </p:sp>
      <p:pic>
        <p:nvPicPr>
          <p:cNvPr id="3" name="Picture 2" descr="Diagram&#10;&#10;Description automatically generated with low confidence">
            <a:extLst>
              <a:ext uri="{FF2B5EF4-FFF2-40B4-BE49-F238E27FC236}">
                <a16:creationId xmlns:a16="http://schemas.microsoft.com/office/drawing/2014/main" id="{5C99AACB-2F99-DC26-CC73-F75F029CD3B0}"/>
              </a:ext>
            </a:extLst>
          </p:cNvPr>
          <p:cNvPicPr>
            <a:picLocks noChangeAspect="1"/>
          </p:cNvPicPr>
          <p:nvPr/>
        </p:nvPicPr>
        <p:blipFill>
          <a:blip r:embed="rId3"/>
          <a:stretch>
            <a:fillRect/>
          </a:stretch>
        </p:blipFill>
        <p:spPr>
          <a:xfrm>
            <a:off x="2826470" y="3491230"/>
            <a:ext cx="3416300" cy="1473200"/>
          </a:xfrm>
          <a:prstGeom prst="rect">
            <a:avLst/>
          </a:prstGeom>
        </p:spPr>
      </p:pic>
    </p:spTree>
    <p:extLst>
      <p:ext uri="{BB962C8B-B14F-4D97-AF65-F5344CB8AC3E}">
        <p14:creationId xmlns:p14="http://schemas.microsoft.com/office/powerpoint/2010/main" val="3937527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Types of t-tests</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812010"/>
            <a:ext cx="8760630" cy="1771800"/>
          </a:xfrm>
          <a:prstGeom prst="rect">
            <a:avLst/>
          </a:prstGeom>
        </p:spPr>
        <p:txBody>
          <a:bodyPr spcFirstLastPara="1" vert="horz" wrap="square" lIns="91425" tIns="91425" rIns="91425" bIns="91425" rtlCol="0" anchor="t" anchorCtr="0">
            <a:noAutofit/>
          </a:bodyPr>
          <a:lstStyle/>
          <a:p>
            <a:pPr marL="0" indent="0">
              <a:buNone/>
            </a:pPr>
            <a:r>
              <a:rPr lang="en" sz="1700" dirty="0">
                <a:solidFill>
                  <a:schemeClr val="tx1"/>
                </a:solidFill>
              </a:rPr>
              <a:t>A</a:t>
            </a:r>
            <a:r>
              <a:rPr lang="en" sz="1700" i="1" dirty="0">
                <a:solidFill>
                  <a:schemeClr val="accent1"/>
                </a:solidFill>
              </a:rPr>
              <a:t> Student’s t-test </a:t>
            </a:r>
            <a:r>
              <a:rPr lang="en" sz="1700" dirty="0">
                <a:solidFill>
                  <a:srgbClr val="000000"/>
                </a:solidFill>
              </a:rPr>
              <a:t>is a t-test that assumes that the two groups are (1) normally distributed, (2) independent of each other, and (3) have equal variances</a:t>
            </a:r>
          </a:p>
          <a:p>
            <a:pPr marL="0" indent="0">
              <a:buNone/>
            </a:pPr>
            <a:endParaRPr lang="en" sz="1700" dirty="0">
              <a:solidFill>
                <a:srgbClr val="000000"/>
              </a:solidFill>
            </a:endParaRPr>
          </a:p>
          <a:p>
            <a:pPr marL="0" indent="0">
              <a:buNone/>
            </a:pPr>
            <a:r>
              <a:rPr lang="en" sz="1700" dirty="0">
                <a:solidFill>
                  <a:schemeClr val="tx1"/>
                </a:solidFill>
              </a:rPr>
              <a:t>A</a:t>
            </a:r>
            <a:r>
              <a:rPr lang="en" sz="1700" i="1" dirty="0">
                <a:solidFill>
                  <a:schemeClr val="accent1"/>
                </a:solidFill>
              </a:rPr>
              <a:t> Welch’s t-test </a:t>
            </a:r>
            <a:r>
              <a:rPr lang="en" sz="1700" dirty="0">
                <a:solidFill>
                  <a:srgbClr val="000000"/>
                </a:solidFill>
              </a:rPr>
              <a:t>is a t-test that assumes that the two groups are (1) normally distributed, (2) independent of each other, and (3) have unequal variances. Can also be used if samples sizes are unequal. </a:t>
            </a:r>
          </a:p>
          <a:p>
            <a:pPr marL="0" indent="0">
              <a:buNone/>
            </a:pPr>
            <a:endParaRPr lang="en" sz="1700" dirty="0">
              <a:solidFill>
                <a:srgbClr val="000000"/>
              </a:solidFill>
            </a:endParaRPr>
          </a:p>
          <a:p>
            <a:pPr marL="0" indent="0">
              <a:buNone/>
            </a:pPr>
            <a:r>
              <a:rPr lang="en" sz="1700" dirty="0">
                <a:solidFill>
                  <a:srgbClr val="000000"/>
                </a:solidFill>
              </a:rPr>
              <a:t>Note: </a:t>
            </a:r>
            <a:r>
              <a:rPr lang="en-US" sz="1700" dirty="0">
                <a:solidFill>
                  <a:schemeClr val="tx1"/>
                </a:solidFill>
                <a:effectLst/>
                <a:latin typeface="+mj-lt"/>
                <a:ea typeface="Cambria" panose="02040503050406030204" pitchFamily="18" charset="0"/>
                <a:cs typeface="Times New Roman" panose="02020603050405020304" pitchFamily="18" charset="0"/>
              </a:rPr>
              <a:t>It is generally recommended to use a Welch’s T-test because it creates a more accurate probability if samples have unequal variances, but is equally accurate to a Student’s t-test when the samples have equal variance</a:t>
            </a:r>
            <a:r>
              <a:rPr lang="en-US" sz="1700" dirty="0">
                <a:solidFill>
                  <a:schemeClr val="tx1"/>
                </a:solidFill>
                <a:effectLst/>
                <a:latin typeface="+mj-lt"/>
              </a:rPr>
              <a:t> </a:t>
            </a:r>
          </a:p>
          <a:p>
            <a:pPr marL="0" indent="0">
              <a:buNone/>
            </a:pPr>
            <a:endParaRPr lang="en" sz="1700" dirty="0">
              <a:solidFill>
                <a:schemeClr val="tx1"/>
              </a:solidFill>
              <a:latin typeface="+mj-lt"/>
            </a:endParaRPr>
          </a:p>
          <a:p>
            <a:pPr marL="0" indent="0">
              <a:buNone/>
            </a:pPr>
            <a:endParaRPr lang="en" sz="1700" dirty="0">
              <a:solidFill>
                <a:srgbClr val="000000"/>
              </a:solidFill>
            </a:endParaRPr>
          </a:p>
          <a:p>
            <a:pPr marL="0" indent="0">
              <a:buNone/>
            </a:pPr>
            <a:endParaRPr lang="en" sz="1700" dirty="0">
              <a:solidFill>
                <a:srgbClr val="000000"/>
              </a:solidFill>
            </a:endParaRPr>
          </a:p>
          <a:p>
            <a:pPr marL="0" indent="0">
              <a:buNone/>
            </a:pPr>
            <a:endParaRPr lang="en" sz="1700" dirty="0">
              <a:solidFill>
                <a:srgbClr val="000000"/>
              </a:solidFill>
            </a:endParaRPr>
          </a:p>
        </p:txBody>
      </p:sp>
    </p:spTree>
    <p:extLst>
      <p:ext uri="{BB962C8B-B14F-4D97-AF65-F5344CB8AC3E}">
        <p14:creationId xmlns:p14="http://schemas.microsoft.com/office/powerpoint/2010/main" val="36641916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27789</TotalTime>
  <Words>1387</Words>
  <Application>Microsoft Macintosh PowerPoint</Application>
  <PresentationFormat>On-screen Show (16:9)</PresentationFormat>
  <Paragraphs>132</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Cambria</vt:lpstr>
      <vt:lpstr>Simple Light</vt:lpstr>
      <vt:lpstr>Statistical Tools and Concepts for Molecular Biologists</vt:lpstr>
      <vt:lpstr>Selection and implementation of statistical models (Sessions 6-7)</vt:lpstr>
      <vt:lpstr>What is a statistical model?</vt:lpstr>
      <vt:lpstr>Examples of statistical models</vt:lpstr>
      <vt:lpstr>What are the major types of statistical models?</vt:lpstr>
      <vt:lpstr>Parametric vs Non-parametric tests</vt:lpstr>
      <vt:lpstr>One more thing—Degrees of Freedom</vt:lpstr>
      <vt:lpstr>T-tests</vt:lpstr>
      <vt:lpstr>Types of t-tests</vt:lpstr>
      <vt:lpstr>One-tailed vs Two-tailed t-tests</vt:lpstr>
      <vt:lpstr>Unpaired vs paired t-tests</vt:lpstr>
      <vt:lpstr>ANOVA</vt:lpstr>
      <vt:lpstr>One-way vs Two-way ANOVA</vt:lpstr>
      <vt:lpstr>Post-hoc ANOVA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 Class structure</dc:title>
  <cp:lastModifiedBy>Wells, Michael F</cp:lastModifiedBy>
  <cp:revision>110</cp:revision>
  <dcterms:modified xsi:type="dcterms:W3CDTF">2023-02-28T19:05:48Z</dcterms:modified>
</cp:coreProperties>
</file>