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5119350" cy="21383625"/>
  <p:notesSz cx="6858000" cy="9144000"/>
  <p:defaultTextStyle>
    <a:defPPr>
      <a:defRPr lang="pt-BR"/>
    </a:defPPr>
    <a:lvl1pPr marL="0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1pPr>
    <a:lvl2pPr marL="1042762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2pPr>
    <a:lvl3pPr marL="2085525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3pPr>
    <a:lvl4pPr marL="3128287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4pPr>
    <a:lvl5pPr marL="4171049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5pPr>
    <a:lvl6pPr marL="5213812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6pPr>
    <a:lvl7pPr marL="6256574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7pPr>
    <a:lvl8pPr marL="7299336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8pPr>
    <a:lvl9pPr marL="8342099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59" autoAdjust="0"/>
    <p:restoredTop sz="95287" autoAdjust="0"/>
  </p:normalViewPr>
  <p:slideViewPr>
    <p:cSldViewPr>
      <p:cViewPr>
        <p:scale>
          <a:sx n="84" d="100"/>
          <a:sy n="84" d="100"/>
        </p:scale>
        <p:origin x="-144" y="-5832"/>
      </p:cViewPr>
      <p:guideLst>
        <p:guide orient="horz" pos="6735"/>
        <p:guide pos="4762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3951" y="6642785"/>
            <a:ext cx="12851448" cy="458362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7903" y="12117388"/>
            <a:ext cx="10583545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0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1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7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88D9-6F99-4774-8F18-D88D64460132}" type="datetimeFigureOut">
              <a:rPr lang="pt-BR" smtClean="0"/>
              <a:pPr/>
              <a:t>19/05/2017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5AF6-92C6-4656-8B3D-FE2340DD82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5968" y="856336"/>
            <a:ext cx="13607415" cy="3563938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968" y="4989514"/>
            <a:ext cx="13607415" cy="14112204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968" y="19819454"/>
            <a:ext cx="3527848" cy="1138480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2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88D9-6F99-4774-8F18-D88D64460132}" type="datetimeFigureOut">
              <a:rPr lang="pt-BR" smtClean="0"/>
              <a:pPr/>
              <a:t>19/05/2017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165778" y="19819454"/>
            <a:ext cx="4787794" cy="1138480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2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835535" y="19819454"/>
            <a:ext cx="3527848" cy="1138480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2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5AF6-92C6-4656-8B3D-FE2340DD82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15964" rtl="0" eaLnBrk="1" latinLnBrk="0" hangingPunct="1">
        <a:spcBef>
          <a:spcPct val="0"/>
        </a:spcBef>
        <a:buNone/>
        <a:defRPr sz="9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87" indent="-755987" algn="l" defTabSz="2015964" rtl="0" eaLnBrk="1" latinLnBrk="0" hangingPunct="1">
        <a:spcBef>
          <a:spcPct val="20000"/>
        </a:spcBef>
        <a:buFont typeface="Arial" pitchFamily="34" charset="0"/>
        <a:buChar char="•"/>
        <a:defRPr sz="7046" kern="1200">
          <a:solidFill>
            <a:schemeClr val="tx1"/>
          </a:solidFill>
          <a:latin typeface="+mn-lt"/>
          <a:ea typeface="+mn-ea"/>
          <a:cs typeface="+mn-cs"/>
        </a:defRPr>
      </a:lvl1pPr>
      <a:lvl2pPr marL="1637971" indent="-629989" algn="l" defTabSz="2015964" rtl="0" eaLnBrk="1" latinLnBrk="0" hangingPunct="1">
        <a:spcBef>
          <a:spcPct val="20000"/>
        </a:spcBef>
        <a:buFont typeface="Arial" pitchFamily="34" charset="0"/>
        <a:buChar char="–"/>
        <a:defRPr sz="6159" kern="1200">
          <a:solidFill>
            <a:schemeClr val="tx1"/>
          </a:solidFill>
          <a:latin typeface="+mn-lt"/>
          <a:ea typeface="+mn-ea"/>
          <a:cs typeface="+mn-cs"/>
        </a:defRPr>
      </a:lvl2pPr>
      <a:lvl3pPr marL="2519955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5273" kern="1200">
          <a:solidFill>
            <a:schemeClr val="tx1"/>
          </a:solidFill>
          <a:latin typeface="+mn-lt"/>
          <a:ea typeface="+mn-ea"/>
          <a:cs typeface="+mn-cs"/>
        </a:defRPr>
      </a:lvl3pPr>
      <a:lvl4pPr marL="3527937" indent="-503991" algn="l" defTabSz="2015964" rtl="0" eaLnBrk="1" latinLnBrk="0" hangingPunct="1">
        <a:spcBef>
          <a:spcPct val="20000"/>
        </a:spcBef>
        <a:buFont typeface="Arial" pitchFamily="34" charset="0"/>
        <a:buChar char="–"/>
        <a:defRPr sz="4433" kern="1200">
          <a:solidFill>
            <a:schemeClr val="tx1"/>
          </a:solidFill>
          <a:latin typeface="+mn-lt"/>
          <a:ea typeface="+mn-ea"/>
          <a:cs typeface="+mn-cs"/>
        </a:defRPr>
      </a:lvl4pPr>
      <a:lvl5pPr marL="4535919" indent="-503991" algn="l" defTabSz="2015964" rtl="0" eaLnBrk="1" latinLnBrk="0" hangingPunct="1">
        <a:spcBef>
          <a:spcPct val="20000"/>
        </a:spcBef>
        <a:buFont typeface="Arial" pitchFamily="34" charset="0"/>
        <a:buChar char="»"/>
        <a:defRPr sz="4433" kern="1200">
          <a:solidFill>
            <a:schemeClr val="tx1"/>
          </a:solidFill>
          <a:latin typeface="+mn-lt"/>
          <a:ea typeface="+mn-ea"/>
          <a:cs typeface="+mn-cs"/>
        </a:defRPr>
      </a:lvl5pPr>
      <a:lvl6pPr marL="5543901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6pPr>
      <a:lvl7pPr marL="6551883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7pPr>
      <a:lvl8pPr marL="7559865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8pPr>
      <a:lvl9pPr marL="8567847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2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2pPr>
      <a:lvl3pPr marL="2015964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3pPr>
      <a:lvl4pPr marL="3023946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4pPr>
      <a:lvl5pPr marL="4031928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5pPr>
      <a:lvl6pPr marL="5039910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6pPr>
      <a:lvl7pPr marL="6047892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7pPr>
      <a:lvl8pPr marL="7055874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8pPr>
      <a:lvl9pPr marL="8063856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2109" y="3165358"/>
            <a:ext cx="14347558" cy="2701918"/>
          </a:xfrm>
        </p:spPr>
        <p:txBody>
          <a:bodyPr>
            <a:normAutofit/>
          </a:bodyPr>
          <a:lstStyle/>
          <a:p>
            <a:pPr lvl="0" hangingPunct="0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Batalha Medieval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53" b="1" dirty="0" smtClean="0">
                <a:latin typeface="Arial" panose="020B0604020202020204" pitchFamily="34" charset="0"/>
                <a:cs typeface="Arial" panose="020B0604020202020204" pitchFamily="34" charset="0"/>
              </a:rPr>
              <a:t>Leonardo </a:t>
            </a:r>
            <a:r>
              <a:rPr lang="pt-BR" sz="2053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Ogama</a:t>
            </a:r>
            <a:r>
              <a:rPr lang="pt-BR" sz="2053" b="1" dirty="0" smtClean="0">
                <a:latin typeface="Arial" panose="020B0604020202020204" pitchFamily="34" charset="0"/>
                <a:cs typeface="Arial" panose="020B0604020202020204" pitchFamily="34" charset="0"/>
              </a:rPr>
              <a:t>; Matheus Moises; Thiago </a:t>
            </a:r>
            <a:r>
              <a:rPr lang="pt-BR" sz="2053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Trennepohl</a:t>
            </a:r>
            <a:r>
              <a:rPr lang="pt-BR" sz="2053" b="1" dirty="0" smtClean="0">
                <a:latin typeface="Arial" panose="020B0604020202020204" pitchFamily="34" charset="0"/>
                <a:cs typeface="Arial" panose="020B0604020202020204" pitchFamily="34" charset="0"/>
              </a:rPr>
              <a:t>; Tomaz </a:t>
            </a:r>
            <a:r>
              <a:rPr lang="pt-BR" sz="2053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Sielski</a:t>
            </a:r>
            <a:r>
              <a:rPr lang="pt-BR" sz="2053" b="1" dirty="0" smtClean="0">
                <a:latin typeface="Arial" panose="020B0604020202020204" pitchFamily="34" charset="0"/>
                <a:cs typeface="Arial" panose="020B0604020202020204" pitchFamily="34" charset="0"/>
              </a:rPr>
              <a:t>; Prof. </a:t>
            </a:r>
            <a:r>
              <a:rPr lang="pt-BR" sz="2053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Ibsem</a:t>
            </a:r>
            <a:r>
              <a:rPr lang="pt-BR" sz="2053" b="1" dirty="0" smtClean="0">
                <a:latin typeface="Arial" panose="020B0604020202020204" pitchFamily="34" charset="0"/>
                <a:cs typeface="Arial" panose="020B0604020202020204" pitchFamily="34" charset="0"/>
              </a:rPr>
              <a:t> Dias.</a:t>
            </a:r>
            <a:r>
              <a:rPr lang="pt-BR" sz="2053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053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53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053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53" b="1" dirty="0">
                <a:latin typeface="Arial" panose="020B0604020202020204" pitchFamily="34" charset="0"/>
                <a:cs typeface="Arial" panose="020B0604020202020204" pitchFamily="34" charset="0"/>
              </a:rPr>
              <a:t>2ª Jornada de Integração e Iniciação Científica </a:t>
            </a:r>
            <a:r>
              <a:rPr lang="pt-BR" sz="2053" dirty="0">
                <a:latin typeface="Arial" panose="020B0604020202020204" pitchFamily="34" charset="0"/>
                <a:cs typeface="Arial" panose="020B0604020202020204" pitchFamily="34" charset="0"/>
              </a:rPr>
              <a:t>– Faculdade Cesusc – Santa Catarina – SC – Brasil</a:t>
            </a:r>
            <a:br>
              <a:rPr lang="pt-BR" sz="2053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05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864" y="5579604"/>
            <a:ext cx="6898771" cy="11448912"/>
          </a:xfrm>
          <a:ln>
            <a:noFill/>
          </a:ln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308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Ambienta como surgiu a </a:t>
            </a:r>
            <a:r>
              <a:rPr lang="pt-BR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idéia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é o jog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e importância da integração das disciplinas.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308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sz="3499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(obrigatório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um MPV do jogo utilizando as boas práticas de gerenciamento de projetos de software, ferramentas ágeis para integração da equipe nas disciplinas de Programação I e Gerenciamento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Planejamento de Projetos de Sistemas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Empreendedorismo Sustentável de TI.</a:t>
            </a: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308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PESQUISA</a:t>
            </a:r>
            <a:r>
              <a:rPr lang="pt-BR" sz="3499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Descrever sobre o enriquecimento das experiência em sala de aula com a integração entre as disciplinas.</a:t>
            </a: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disciplina de Gerenciamento de projetos o professor propôs aos alunos como prova o desenvolvimento de um projeto para um cliente que quer um jogo. Os requisitos do jogo são:</a:t>
            </a:r>
          </a:p>
          <a:p>
            <a:pPr algn="just">
              <a:spcBef>
                <a:spcPts val="0"/>
              </a:spcBef>
            </a:pP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imagem do </a:t>
            </a:r>
            <a:r>
              <a:rPr lang="pt-BR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projeto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professor da disciplina de programação aceitou o desafio de implementar um protótipo do jogo proposto. A linguagem de programação adotada foi o Java por....</a:t>
            </a: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 imagens das telas do jogo</a:t>
            </a:r>
          </a:p>
          <a:p>
            <a:pPr algn="just">
              <a:spcBef>
                <a:spcPts val="0"/>
              </a:spcBef>
            </a:pP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disciplina de empreendedorismo o professor de cara de startup para dinâmica do grupo.</a:t>
            </a: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7481805" y="5963464"/>
            <a:ext cx="7267861" cy="11353084"/>
          </a:xfrm>
          <a:prstGeom prst="rect">
            <a:avLst/>
          </a:prstGeom>
          <a:noFill/>
          <a:ln>
            <a:noFill/>
          </a:ln>
        </p:spPr>
        <p:txBody>
          <a:bodyPr vert="horz" lIns="201591" tIns="100796" rIns="201591" bIns="100796" rtlCol="0">
            <a:no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corpo do texto deve ser escrito em Arial 14 Normal, espaçamento Simples entre linhas. O corpo do texto deve ser escrito em Arial 14 Normal, espaçamento Simples entre linhas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Quadro 1 – Título Exemplo</a:t>
            </a: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Fonte: dados preliminares</a:t>
            </a: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Figura 1 – Título Exemplo</a:t>
            </a: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Fonte: dados preliminares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corpo do texto deve ser escrito em Arial 14 Normal, espaçamento Simples entre linhas. O corpo do texto deve ser escrito em Arial 14 Normal, espaçamento Simples entre linhas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O corpo do texto deve ser escrito em Arial 14 Normal, espaçamento Simples entre linhas. O corpo do texto deve ser escrito em Arial 14 Normal, espaçamento Simples entre linhas.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080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</a:t>
            </a:r>
            <a:r>
              <a:rPr lang="pt-BR" sz="308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FINAIS</a:t>
            </a:r>
            <a:r>
              <a:rPr lang="pt-BR" sz="4479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(obrigatório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corpo do texto deve ser escrito em Arial 14 Normal, espaçamento Simples entre linhas. O corpo do texto deve ser escrito em Arial 14 Normal, espaçamento Simples entre linhas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O corpo do texto deve ser escrito em Arial 14 Normal, espaçamento Simples entre linhas. O corpo do texto deve ser escrito em Arial 14 Normal, espaçamento Simples entre linhas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O corpo do texto deve ser escrito em Arial 14 Normal, espaçamento Simples entre linhas. O corpo do texto deve ser escrito em Arial 14 Normal, espaçamento Simples entre linhas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O corpo do texto deve ser escrito em Arial 14 Normal, espaçamento Simples entre linhas. O corpo do texto deve ser escrito em Arial 14 Normal, espaçamento Simples entre linhas.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30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30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28286"/>
              </p:ext>
            </p:extLst>
          </p:nvPr>
        </p:nvGraphicFramePr>
        <p:xfrm>
          <a:off x="8058363" y="7255480"/>
          <a:ext cx="6114745" cy="1852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8533"/>
                <a:gridCol w="1375404"/>
                <a:gridCol w="1375404"/>
                <a:gridCol w="1375404"/>
              </a:tblGrid>
              <a:tr h="4595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Voluntários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Antero –</a:t>
                      </a:r>
                      <a:br>
                        <a:rPr lang="pt-BR" sz="1500" b="1" u="none" strike="noStrike" dirty="0">
                          <a:effectLst/>
                        </a:rPr>
                      </a:br>
                      <a:r>
                        <a:rPr lang="pt-BR" sz="1500" b="1" u="none" strike="noStrike" dirty="0">
                          <a:effectLst/>
                        </a:rPr>
                        <a:t>Posterior 1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Antero–</a:t>
                      </a:r>
                      <a:br>
                        <a:rPr lang="pt-BR" sz="1500" b="1" u="none" strike="noStrike" dirty="0">
                          <a:effectLst/>
                        </a:rPr>
                      </a:br>
                      <a:r>
                        <a:rPr lang="pt-BR" sz="1500" b="1" u="none" strike="noStrike" dirty="0">
                          <a:effectLst/>
                        </a:rPr>
                        <a:t>posterior 2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P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6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u="none" strike="noStrike" dirty="0">
                          <a:effectLst/>
                        </a:rPr>
                        <a:t>Paciente 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smtClean="0">
                          <a:effectLst/>
                        </a:rPr>
                        <a:t>0,4245420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smtClean="0">
                          <a:effectLst/>
                        </a:rPr>
                        <a:t>0,2730649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0,76124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6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u="none" strike="noStrike">
                          <a:effectLst/>
                        </a:rPr>
                        <a:t>Paciente 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smtClean="0">
                          <a:effectLst/>
                        </a:rPr>
                        <a:t>0,5674952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smtClean="0">
                          <a:effectLst/>
                        </a:rPr>
                        <a:t>0,4333668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0,72283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6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u="none" strike="noStrike" dirty="0">
                          <a:effectLst/>
                        </a:rPr>
                        <a:t>Paciente 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smtClean="0">
                          <a:effectLst/>
                        </a:rPr>
                        <a:t>0,5296256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smtClean="0">
                          <a:effectLst/>
                        </a:rPr>
                        <a:t>0,6619532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smtClean="0">
                          <a:effectLst/>
                        </a:rPr>
                        <a:t>0,51521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6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u="none" strike="noStrike" dirty="0">
                          <a:effectLst/>
                        </a:rPr>
                        <a:t>Paciente 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smtClean="0">
                          <a:effectLst/>
                        </a:rPr>
                        <a:t>0,5855089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smtClean="0">
                          <a:effectLst/>
                        </a:rPr>
                        <a:t>0,6670884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smtClean="0">
                          <a:effectLst/>
                        </a:rPr>
                        <a:t>0.77011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Subtítulo 2"/>
          <p:cNvSpPr txBox="1">
            <a:spLocks/>
          </p:cNvSpPr>
          <p:nvPr/>
        </p:nvSpPr>
        <p:spPr>
          <a:xfrm>
            <a:off x="402108" y="17822218"/>
            <a:ext cx="14347558" cy="2518666"/>
          </a:xfrm>
          <a:prstGeom prst="rect">
            <a:avLst/>
          </a:prstGeom>
          <a:ln>
            <a:noFill/>
          </a:ln>
        </p:spPr>
        <p:txBody>
          <a:bodyPr vert="horz" lIns="201591" tIns="100796" rIns="201591" bIns="100796" rtlCol="0">
            <a:noAutofit/>
          </a:bodyPr>
          <a:lstStyle>
            <a:lvl1pPr marL="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6027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2054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8081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4108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80135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6162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2189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8216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pt-BR" sz="308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  <a:p>
            <a:pPr algn="just">
              <a:spcBef>
                <a:spcPts val="0"/>
              </a:spcBef>
            </a:pPr>
            <a:endParaRPr lang="pt-BR" sz="1306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306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[Exemplo de referência de livro]</a:t>
            </a: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GIL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Antônio Carlos. 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elaborar projetos de pesquisa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4. ed. São Paulo: Atlas, 2002.</a:t>
            </a: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MARCONI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Marina de Andrade; LAKATOS, Eva Maria. 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 de Pesquisa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planejamento e execução de pesquisas, amostragens e técnicas de pesquisas, elaboração, análise e interpretação de dados. 6. ed. São Paulo: Atlas, 2007.</a:t>
            </a:r>
          </a:p>
          <a:p>
            <a:pPr algn="just">
              <a:spcBef>
                <a:spcPts val="0"/>
              </a:spcBef>
            </a:pPr>
            <a:endParaRPr lang="pt-BR" sz="308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158" y="9975361"/>
            <a:ext cx="2949693" cy="194058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642794" y="17244540"/>
            <a:ext cx="69458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pt-BR" sz="1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Titulação</a:t>
            </a:r>
            <a:r>
              <a:rPr lang="pt-BR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</a:t>
            </a:r>
            <a:r>
              <a:rPr lang="pt-BR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</a:t>
            </a:r>
            <a:r>
              <a:rPr lang="pt-BR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Graduando em Administração). Instituição atual: (</a:t>
            </a:r>
            <a:r>
              <a:rPr lang="pt-BR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</a:t>
            </a:r>
            <a:r>
              <a:rPr lang="pt-BR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Faculdade Cesusc) /e-mail</a:t>
            </a:r>
          </a:p>
          <a:p>
            <a:pPr algn="r">
              <a:spcAft>
                <a:spcPts val="0"/>
              </a:spcAft>
            </a:pPr>
            <a:r>
              <a:rPr lang="pt-BR" sz="1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Titulação</a:t>
            </a:r>
            <a:r>
              <a:rPr lang="pt-BR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</a:t>
            </a:r>
            <a:r>
              <a:rPr lang="pt-BR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</a:t>
            </a:r>
            <a:r>
              <a:rPr lang="pt-BR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Mestre em Direito). Instituição atual: (</a:t>
            </a:r>
            <a:r>
              <a:rPr lang="pt-BR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</a:t>
            </a:r>
            <a:r>
              <a:rPr lang="pt-BR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Faculdade Cesusc) /e-mail</a:t>
            </a:r>
          </a:p>
          <a:p>
            <a:pPr algn="r">
              <a:spcAft>
                <a:spcPts val="0"/>
              </a:spcAft>
            </a:pPr>
            <a:r>
              <a:rPr lang="pt-BR" sz="1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Titulação</a:t>
            </a:r>
            <a:r>
              <a:rPr lang="pt-BR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</a:t>
            </a:r>
            <a:r>
              <a:rPr lang="pt-BR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</a:t>
            </a:r>
            <a:r>
              <a:rPr lang="pt-BR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Especialista em Administração). Instituição atual: (</a:t>
            </a:r>
            <a:r>
              <a:rPr lang="pt-BR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</a:t>
            </a:r>
            <a:r>
              <a:rPr lang="pt-BR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Faculdade Cesusc) /e-mail</a:t>
            </a:r>
          </a:p>
          <a:p>
            <a:pPr algn="r">
              <a:spcAft>
                <a:spcPts val="0"/>
              </a:spcAft>
            </a:pPr>
            <a:r>
              <a:rPr lang="pt-BR" sz="1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Titulação</a:t>
            </a:r>
            <a:r>
              <a:rPr lang="pt-BR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</a:t>
            </a:r>
            <a:r>
              <a:rPr lang="pt-BR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</a:t>
            </a:r>
            <a:r>
              <a:rPr lang="pt-BR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Doutor em Engenharia). Instituição atual: (</a:t>
            </a:r>
            <a:r>
              <a:rPr lang="pt-BR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</a:t>
            </a:r>
            <a:r>
              <a:rPr lang="pt-BR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Faculdade Cesusc) /e-mail </a:t>
            </a:r>
            <a:endParaRPr lang="pt-BR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323" y="13860164"/>
            <a:ext cx="2308352" cy="22166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979" y="13802634"/>
            <a:ext cx="2368099" cy="2274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618</Words>
  <Application>Microsoft Office PowerPoint</Application>
  <PresentationFormat>Personalizar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Batalha Medieval   Leonardo Ogama; Matheus Moises; Thiago Trennepohl; Tomaz Sielski; Prof. Ibsem Dias.  2ª Jornada de Integração e Iniciação Científica – Faculdade Cesusc – Santa Catarina – SC – Brasil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on the Beach 2011</dc:title>
  <dc:creator>Tristao</dc:creator>
  <cp:lastModifiedBy>IBI100</cp:lastModifiedBy>
  <cp:revision>91</cp:revision>
  <dcterms:created xsi:type="dcterms:W3CDTF">2011-04-07T11:05:01Z</dcterms:created>
  <dcterms:modified xsi:type="dcterms:W3CDTF">2017-05-20T00:33:18Z</dcterms:modified>
</cp:coreProperties>
</file>