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5119350" cy="21383625"/>
  <p:notesSz cx="6858000" cy="9144000"/>
  <p:defaultTextStyle>
    <a:defPPr>
      <a:defRPr lang="pt-BR"/>
    </a:defPPr>
    <a:lvl1pPr marL="0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1pPr>
    <a:lvl2pPr marL="104276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2pPr>
    <a:lvl3pPr marL="2085525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3pPr>
    <a:lvl4pPr marL="3128287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4pPr>
    <a:lvl5pPr marL="417104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5pPr>
    <a:lvl6pPr marL="521381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6pPr>
    <a:lvl7pPr marL="6256574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7pPr>
    <a:lvl8pPr marL="7299336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8pPr>
    <a:lvl9pPr marL="834209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59" autoAdjust="0"/>
    <p:restoredTop sz="95287" autoAdjust="0"/>
  </p:normalViewPr>
  <p:slideViewPr>
    <p:cSldViewPr>
      <p:cViewPr>
        <p:scale>
          <a:sx n="64" d="100"/>
          <a:sy n="64" d="100"/>
        </p:scale>
        <p:origin x="-168" y="48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1" y="6642785"/>
            <a:ext cx="12851448" cy="458362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88D9-6F99-4774-8F18-D88D64460132}" type="datetimeFigureOut">
              <a:rPr lang="pt-BR" smtClean="0"/>
              <a:pPr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968" y="856336"/>
            <a:ext cx="13607415" cy="3563938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8" y="4989514"/>
            <a:ext cx="13607415" cy="1411220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968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8D9-6F99-4774-8F18-D88D64460132}" type="datetimeFigureOut">
              <a:rPr lang="pt-BR" smtClean="0"/>
              <a:pPr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78" y="19819454"/>
            <a:ext cx="4787794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535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15964" rtl="0" eaLnBrk="1" latinLnBrk="0" hangingPunct="1">
        <a:spcBef>
          <a:spcPct val="0"/>
        </a:spcBef>
        <a:buNone/>
        <a:defRPr sz="9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7" indent="-755987" algn="l" defTabSz="2015964" rtl="0" eaLnBrk="1" latinLnBrk="0" hangingPunct="1">
        <a:spcBef>
          <a:spcPct val="20000"/>
        </a:spcBef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+mn-ea"/>
          <a:cs typeface="+mn-cs"/>
        </a:defRPr>
      </a:lvl1pPr>
      <a:lvl2pPr marL="1637971" indent="-629989" algn="l" defTabSz="2015964" rtl="0" eaLnBrk="1" latinLnBrk="0" hangingPunct="1">
        <a:spcBef>
          <a:spcPct val="20000"/>
        </a:spcBef>
        <a:buFont typeface="Arial" pitchFamily="34" charset="0"/>
        <a:buChar char="–"/>
        <a:defRPr sz="6159" kern="1200">
          <a:solidFill>
            <a:schemeClr val="tx1"/>
          </a:solidFill>
          <a:latin typeface="+mn-lt"/>
          <a:ea typeface="+mn-ea"/>
          <a:cs typeface="+mn-cs"/>
        </a:defRPr>
      </a:lvl2pPr>
      <a:lvl3pPr marL="251995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+mn-ea"/>
          <a:cs typeface="+mn-cs"/>
        </a:defRPr>
      </a:lvl3pPr>
      <a:lvl4pPr marL="3527937" indent="-503991" algn="l" defTabSz="2015964" rtl="0" eaLnBrk="1" latinLnBrk="0" hangingPunct="1">
        <a:spcBef>
          <a:spcPct val="20000"/>
        </a:spcBef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+mn-ea"/>
          <a:cs typeface="+mn-cs"/>
        </a:defRPr>
      </a:lvl4pPr>
      <a:lvl5pPr marL="4535919" indent="-503991" algn="l" defTabSz="2015964" rtl="0" eaLnBrk="1" latinLnBrk="0" hangingPunct="1">
        <a:spcBef>
          <a:spcPct val="20000"/>
        </a:spcBef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+mn-ea"/>
          <a:cs typeface="+mn-cs"/>
        </a:defRPr>
      </a:lvl5pPr>
      <a:lvl6pPr marL="5543901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1883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986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7847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96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94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1928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991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789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587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385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2109" y="3165358"/>
            <a:ext cx="14347558" cy="2701918"/>
          </a:xfrm>
        </p:spPr>
        <p:txBody>
          <a:bodyPr>
            <a:normAutofit/>
          </a:bodyPr>
          <a:lstStyle/>
          <a:p>
            <a:pPr lvl="0" hangingPunct="0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Guia de Estudos Virtual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Luiz Henrique Santos</a:t>
            </a:r>
            <a:r>
              <a:rPr lang="pt-BR" sz="2053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; Lucas Cintra</a:t>
            </a:r>
            <a:r>
              <a:rPr lang="pt-BR" sz="2053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Ibsem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53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Agrello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Dias</a:t>
            </a:r>
            <a:r>
              <a:rPr lang="pt-BR" sz="2053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53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53" b="1" dirty="0">
                <a:latin typeface="Arial" panose="020B0604020202020204" pitchFamily="34" charset="0"/>
                <a:cs typeface="Arial" panose="020B0604020202020204" pitchFamily="34" charset="0"/>
              </a:rPr>
              <a:t>2ª Jornada de Integração e Iniciação Científica </a:t>
            </a:r>
            <a:r>
              <a:rPr lang="pt-BR" sz="2053" dirty="0">
                <a:latin typeface="Arial" panose="020B0604020202020204" pitchFamily="34" charset="0"/>
                <a:cs typeface="Arial" panose="020B0604020202020204" pitchFamily="34" charset="0"/>
              </a:rPr>
              <a:t>– Faculdade Cesusc – Santa Catarina – SC – Brasil</a:t>
            </a:r>
            <a:br>
              <a:rPr lang="pt-BR" sz="2053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5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864" y="5435228"/>
            <a:ext cx="6898771" cy="11448912"/>
          </a:xfrm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evolução profissional unida as dificuldades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e agenda para deslocar-se fisicamente para Instituições que promovam o aprender são alguns dos fatores que  fomentaram 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 exponencial do ensino na modalidade a distância - EAD.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Deste tema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ideia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sala de aula, na disciplina de Programação Web, de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guia de estudos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virtual. Em pesquisa a algumas plataformas de ensino EAD foram levantadas a ausência de algumas funcionalidades entendidas pelo grupo como essências para tornar o ambiente mais atrativo. Um dos diferencias propostos para o Guia de Estudo Virtual implementa  a criação de um espaço para o estudante escrever comentários junto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conteúdo, interagindo com o educador no andamento da leitura do material apresentado. Outra função de destaque no guia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viabiliza o educador a 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o curso com diferentes tipos de mídias: vídeos, textos,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 e gravações.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proposto conta com os alunos e o professor como recursos para o levantamento dos requisitos, criação dos diagramas UML essências para a documentação e o desenvolvimento do código. A proposta é de implementar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apresente um </a:t>
            </a:r>
            <a:r>
              <a:rPr lang="pt-B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desenvolvimento de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aplicação de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de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estudos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plataforma aberta e disponível para qualquer tipo de disciplina.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1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3499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plataforma guia de estudos virtual tem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objetivo principal melhorar a interação 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educador de cursos a distância com recursos para diferentes tipos de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mídias, 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melhorando 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 de ensino e aprendizagem  e propiciando a participação ativa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os alunos e educadores.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PESQUISA</a:t>
            </a:r>
            <a:r>
              <a:rPr lang="pt-BR" sz="34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modelagem lógica do sistema, na primeira etapa do projeto, foram adotados diagramas UML identificados pelo grupo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relevantes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condução assertiva da segunda etapa que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desenvolvimento do código (modelagem física). Os diagramas escolhidos foram: o diagrama de casos de uso, diagrama de classes, diagrama de atividades, diagrama de sequência, diagrama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entidade-relacionamento,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navegação e diagrama de pacotes. A Figura 1 representa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diagrama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classes utilizado para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 as 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da aplicação.</a:t>
            </a:r>
          </a:p>
          <a:p>
            <a:pPr algn="just">
              <a:spcBef>
                <a:spcPts val="0"/>
              </a:spcBef>
            </a:pPr>
            <a:endParaRPr lang="pt-BR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2 – Arquitetura de Aplicação Java EE</a:t>
            </a: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</a:pPr>
            <a:endParaRPr lang="pt-BR" sz="14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pt-B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pt-B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elaborado pelos autores (2017).</a:t>
            </a:r>
            <a:endParaRPr lang="pt-B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7481805" y="5651252"/>
            <a:ext cx="7267861" cy="11353084"/>
          </a:xfrm>
          <a:prstGeom prst="rect">
            <a:avLst/>
          </a:prstGeom>
          <a:noFill/>
          <a:ln>
            <a:noFill/>
          </a:ln>
        </p:spPr>
        <p:txBody>
          <a:bodyPr vert="horz" lIns="201591" tIns="100796" rIns="201591" bIns="100796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arquitetura definida para a aplicação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MVC (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e a linguagem adotada para a codificação é o JAVA utilizando a versão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EE (Enterprise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6, que implementa o MVC e define padrões de desenvolvimento a serem adotados na codificação.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escolhas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tecnologias e arquitetura utilizadas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 projeto foram alinhadas aos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conteúdos da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ementa da disciplina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Programação Web.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2 representa o padrão MVC adotado para arquitetura da aplicação.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 Figura 1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foram necessárias a criação de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 implementem os padrões de projeto definidos no MVC e implementados no Java EE.  Classes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DAO 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DAOimpl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acesso e manipulação aos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dados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BEAN para receber os dados da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implementar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do negócio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controlar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fluxo das requisições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), além das páginas JSF para implementar a interação com o usuário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2 – Arquitetura de Aplicação Java EE</a:t>
            </a: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pt-B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dados preliminares</a:t>
            </a:r>
          </a:p>
          <a:p>
            <a:pPr algn="just">
              <a:spcBef>
                <a:spcPts val="0"/>
              </a:spcBef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infra estrutura tecnológica adotada para desenvolver a aplicação é composta por: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JavaEE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6, como arquitetura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aplicação,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complementada por três frameworks open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), Spring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), JSF com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Primefaces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MySQL 5.5,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 para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armazenamento dos dados;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para gerenciar as dependências da aplicação;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como repositório de versionamento do sistema;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TomEE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como servidor de aplicação Web que implementa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JavaEE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Eclipse, como ambiente de desenvolvimento integrando todas as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tecnologias.</a:t>
            </a: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2 – Arquitetura de Aplicação Java EE</a:t>
            </a: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buFontTx/>
              <a:buChar char="-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Gollapudi</a:t>
            </a:r>
            <a:r>
              <a:rPr lang="pt-B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(2010).</a:t>
            </a:r>
            <a:endParaRPr lang="pt-B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pt-BR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8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r>
              <a:rPr lang="pt-BR" sz="447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4479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Atualmente o projeto está em fase desenvolvimento das páginas JSF que servem para a interação com o usuário, já foram implementadas as classes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 recepção dos dados da interface e existe  expectativa de entrega de um protótipo funcional até o fim do semestre. Quanto ao aproveitamento dos alunos e professor na aplicação dos conhecimentos teóricos na prática do projeto os resultados obtidos tem se mostrado positivos. 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30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3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402108" y="18102983"/>
            <a:ext cx="14347558" cy="2518666"/>
          </a:xfrm>
          <a:prstGeom prst="rect">
            <a:avLst/>
          </a:prstGeom>
          <a:ln>
            <a:noFill/>
          </a:ln>
        </p:spPr>
        <p:txBody>
          <a:bodyPr vert="horz" lIns="201591" tIns="100796" rIns="201591" bIns="100796" rtlCol="0">
            <a:no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027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2054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8081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4108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0135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6162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2189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8216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sz="308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algn="just">
              <a:spcBef>
                <a:spcPts val="0"/>
              </a:spcBef>
            </a:pPr>
            <a:endParaRPr lang="pt-BR" sz="1306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0"/>
              </a:spcBef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FOWLER, Martin e Kendall Scott. 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UML Essencial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Porto Alegre: </a:t>
            </a:r>
            <a:r>
              <a:rPr lang="pt-BR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Bookman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2000.</a:t>
            </a: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GONÇALVES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Edson. 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Dominando Java Server Faces 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Facelets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Springs 2.5,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JPA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SãoPaulo:Ciência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Moderna, 2008.</a:t>
            </a: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GOLLAPUDI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Devika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Java EE 6: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Tutorial: Basic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Concepts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4. ed. São Paulo: Prentice Hall. 2010.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PRESSMAN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Roger S. 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uma abordagem profissional. 7ª Edição. Ed: McGraw Hill, 2011.</a:t>
            </a:r>
          </a:p>
          <a:p>
            <a:pPr algn="just">
              <a:spcBef>
                <a:spcPts val="0"/>
              </a:spcBef>
            </a:pPr>
            <a:endParaRPr lang="pt-BR" sz="308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642794" y="17804329"/>
            <a:ext cx="6945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SzPct val="25000"/>
            </a:pPr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 Titulação:  Graduando em ADS Instituição atual: Faculdade Cesusc/l.henriquesantoss@gmail.com</a:t>
            </a:r>
          </a:p>
          <a:p>
            <a:pPr lvl="0" algn="r">
              <a:buSzPct val="25000"/>
            </a:pPr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Titulação:  Graduando em ADS Instituição atual: Faculdade </a:t>
            </a:r>
            <a:r>
              <a:rPr lang="pt-BR" sz="1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Cesusc</a:t>
            </a:r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/cintraa_@</a:t>
            </a:r>
            <a:r>
              <a:rPr lang="pt-BR" sz="10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hotmail.com</a:t>
            </a:r>
          </a:p>
          <a:p>
            <a:pPr lvl="0" algn="r">
              <a:buSzPct val="25000"/>
            </a:pPr>
            <a:r>
              <a:rPr lang="pt-BR" sz="10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3 Titulação: Mestre em Administração. Instituição atual: Faculdade </a:t>
            </a:r>
            <a:r>
              <a:rPr lang="pt-BR" sz="1000" dirty="0" err="1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Cesusc</a:t>
            </a:r>
            <a:r>
              <a:rPr lang="pt-BR" sz="10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/ibsem.dias@gmail.com</a:t>
            </a:r>
            <a:endParaRPr lang="pt-BR" sz="1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t="2460" b="4206"/>
          <a:stretch/>
        </p:blipFill>
        <p:spPr>
          <a:xfrm>
            <a:off x="794590" y="14868276"/>
            <a:ext cx="5959317" cy="2952328"/>
          </a:xfrm>
          <a:prstGeom prst="rect">
            <a:avLst/>
          </a:prstGeom>
        </p:spPr>
      </p:pic>
      <p:pic>
        <p:nvPicPr>
          <p:cNvPr id="13" name="Shape 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3017" y="13048524"/>
            <a:ext cx="4790100" cy="2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4" descr="trab.png"/>
          <p:cNvPicPr>
            <a:picLocks noChangeAspect="1"/>
          </p:cNvPicPr>
          <p:nvPr/>
        </p:nvPicPr>
        <p:blipFill rotWithShape="1">
          <a:blip r:embed="rId5"/>
          <a:srcRect l="2986" r="2586" b="13177"/>
          <a:stretch/>
        </p:blipFill>
        <p:spPr>
          <a:xfrm>
            <a:off x="7847707" y="8531572"/>
            <a:ext cx="6480720" cy="195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786</Words>
  <Application>Microsoft Office PowerPoint</Application>
  <PresentationFormat>Personalizar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Guia de Estudos Virtual  Luiz Henrique Santos1; Lucas Cintra2; Ibsem Agrello Dias3  2ª Jornada de Integração e Iniciação Científica – Faculdade Cesusc – Santa Catarina – SC – Brasil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on the Beach 2011</dc:title>
  <dc:creator>Tristao</dc:creator>
  <cp:lastModifiedBy>IBI100</cp:lastModifiedBy>
  <cp:revision>108</cp:revision>
  <dcterms:created xsi:type="dcterms:W3CDTF">2011-04-07T11:05:01Z</dcterms:created>
  <dcterms:modified xsi:type="dcterms:W3CDTF">2017-05-25T23:23:26Z</dcterms:modified>
</cp:coreProperties>
</file>