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5119350" cy="21383625"/>
  <p:notesSz cx="6858000" cy="9144000"/>
  <p:defaultTextStyle>
    <a:defPPr>
      <a:defRPr lang="pt-BR"/>
    </a:defPPr>
    <a:lvl1pPr marL="0" algn="l" defTabSz="2085525" rtl="0" eaLnBrk="1" latinLnBrk="0" hangingPunct="1">
      <a:defRPr sz="4103" kern="1200">
        <a:solidFill>
          <a:schemeClr val="tx1"/>
        </a:solidFill>
        <a:latin typeface="+mn-lt"/>
        <a:ea typeface="+mn-ea"/>
        <a:cs typeface="+mn-cs"/>
      </a:defRPr>
    </a:lvl1pPr>
    <a:lvl2pPr marL="1042762" algn="l" defTabSz="2085525" rtl="0" eaLnBrk="1" latinLnBrk="0" hangingPunct="1">
      <a:defRPr sz="4103" kern="1200">
        <a:solidFill>
          <a:schemeClr val="tx1"/>
        </a:solidFill>
        <a:latin typeface="+mn-lt"/>
        <a:ea typeface="+mn-ea"/>
        <a:cs typeface="+mn-cs"/>
      </a:defRPr>
    </a:lvl2pPr>
    <a:lvl3pPr marL="2085525" algn="l" defTabSz="2085525" rtl="0" eaLnBrk="1" latinLnBrk="0" hangingPunct="1">
      <a:defRPr sz="4103" kern="1200">
        <a:solidFill>
          <a:schemeClr val="tx1"/>
        </a:solidFill>
        <a:latin typeface="+mn-lt"/>
        <a:ea typeface="+mn-ea"/>
        <a:cs typeface="+mn-cs"/>
      </a:defRPr>
    </a:lvl3pPr>
    <a:lvl4pPr marL="3128287" algn="l" defTabSz="2085525" rtl="0" eaLnBrk="1" latinLnBrk="0" hangingPunct="1">
      <a:defRPr sz="4103" kern="1200">
        <a:solidFill>
          <a:schemeClr val="tx1"/>
        </a:solidFill>
        <a:latin typeface="+mn-lt"/>
        <a:ea typeface="+mn-ea"/>
        <a:cs typeface="+mn-cs"/>
      </a:defRPr>
    </a:lvl4pPr>
    <a:lvl5pPr marL="4171049" algn="l" defTabSz="2085525" rtl="0" eaLnBrk="1" latinLnBrk="0" hangingPunct="1">
      <a:defRPr sz="4103" kern="1200">
        <a:solidFill>
          <a:schemeClr val="tx1"/>
        </a:solidFill>
        <a:latin typeface="+mn-lt"/>
        <a:ea typeface="+mn-ea"/>
        <a:cs typeface="+mn-cs"/>
      </a:defRPr>
    </a:lvl5pPr>
    <a:lvl6pPr marL="5213812" algn="l" defTabSz="2085525" rtl="0" eaLnBrk="1" latinLnBrk="0" hangingPunct="1">
      <a:defRPr sz="4103" kern="1200">
        <a:solidFill>
          <a:schemeClr val="tx1"/>
        </a:solidFill>
        <a:latin typeface="+mn-lt"/>
        <a:ea typeface="+mn-ea"/>
        <a:cs typeface="+mn-cs"/>
      </a:defRPr>
    </a:lvl6pPr>
    <a:lvl7pPr marL="6256574" algn="l" defTabSz="2085525" rtl="0" eaLnBrk="1" latinLnBrk="0" hangingPunct="1">
      <a:defRPr sz="4103" kern="1200">
        <a:solidFill>
          <a:schemeClr val="tx1"/>
        </a:solidFill>
        <a:latin typeface="+mn-lt"/>
        <a:ea typeface="+mn-ea"/>
        <a:cs typeface="+mn-cs"/>
      </a:defRPr>
    </a:lvl7pPr>
    <a:lvl8pPr marL="7299336" algn="l" defTabSz="2085525" rtl="0" eaLnBrk="1" latinLnBrk="0" hangingPunct="1">
      <a:defRPr sz="4103" kern="1200">
        <a:solidFill>
          <a:schemeClr val="tx1"/>
        </a:solidFill>
        <a:latin typeface="+mn-lt"/>
        <a:ea typeface="+mn-ea"/>
        <a:cs typeface="+mn-cs"/>
      </a:defRPr>
    </a:lvl8pPr>
    <a:lvl9pPr marL="8342099" algn="l" defTabSz="2085525" rtl="0" eaLnBrk="1" latinLnBrk="0" hangingPunct="1">
      <a:defRPr sz="41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759" autoAdjust="0"/>
    <p:restoredTop sz="95287" autoAdjust="0"/>
  </p:normalViewPr>
  <p:slideViewPr>
    <p:cSldViewPr>
      <p:cViewPr>
        <p:scale>
          <a:sx n="53" d="100"/>
          <a:sy n="53" d="100"/>
        </p:scale>
        <p:origin x="1344" y="-2790"/>
      </p:cViewPr>
      <p:guideLst>
        <p:guide orient="horz" pos="6735"/>
        <p:guide pos="4762"/>
      </p:guideLst>
    </p:cSldViewPr>
  </p:slideViewPr>
  <p:outlineViewPr>
    <p:cViewPr>
      <p:scale>
        <a:sx n="33" d="100"/>
        <a:sy n="33" d="100"/>
      </p:scale>
      <p:origin x="0" y="11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ctrTitle"/>
          </p:nvPr>
        </p:nvSpPr>
        <p:spPr>
          <a:xfrm>
            <a:off x="1133951" y="6642785"/>
            <a:ext cx="12851448" cy="4583620"/>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2267903" y="12117388"/>
            <a:ext cx="10583545" cy="5464704"/>
          </a:xfrm>
        </p:spPr>
        <p:txBody>
          <a:bodyPr/>
          <a:lstStyle>
            <a:lvl1pPr marL="0" indent="0" algn="ctr">
              <a:buNone/>
              <a:defRPr>
                <a:solidFill>
                  <a:schemeClr val="tx1">
                    <a:tint val="75000"/>
                  </a:schemeClr>
                </a:solidFill>
              </a:defRPr>
            </a:lvl1pPr>
            <a:lvl2pPr marL="1007982" indent="0" algn="ctr">
              <a:buNone/>
              <a:defRPr>
                <a:solidFill>
                  <a:schemeClr val="tx1">
                    <a:tint val="75000"/>
                  </a:schemeClr>
                </a:solidFill>
              </a:defRPr>
            </a:lvl2pPr>
            <a:lvl3pPr marL="2015964" indent="0" algn="ctr">
              <a:buNone/>
              <a:defRPr>
                <a:solidFill>
                  <a:schemeClr val="tx1">
                    <a:tint val="75000"/>
                  </a:schemeClr>
                </a:solidFill>
              </a:defRPr>
            </a:lvl3pPr>
            <a:lvl4pPr marL="3023946" indent="0" algn="ctr">
              <a:buNone/>
              <a:defRPr>
                <a:solidFill>
                  <a:schemeClr val="tx1">
                    <a:tint val="75000"/>
                  </a:schemeClr>
                </a:solidFill>
              </a:defRPr>
            </a:lvl4pPr>
            <a:lvl5pPr marL="4031928" indent="0" algn="ctr">
              <a:buNone/>
              <a:defRPr>
                <a:solidFill>
                  <a:schemeClr val="tx1">
                    <a:tint val="75000"/>
                  </a:schemeClr>
                </a:solidFill>
              </a:defRPr>
            </a:lvl5pPr>
            <a:lvl6pPr marL="5039910" indent="0" algn="ctr">
              <a:buNone/>
              <a:defRPr>
                <a:solidFill>
                  <a:schemeClr val="tx1">
                    <a:tint val="75000"/>
                  </a:schemeClr>
                </a:solidFill>
              </a:defRPr>
            </a:lvl6pPr>
            <a:lvl7pPr marL="6047892" indent="0" algn="ctr">
              <a:buNone/>
              <a:defRPr>
                <a:solidFill>
                  <a:schemeClr val="tx1">
                    <a:tint val="75000"/>
                  </a:schemeClr>
                </a:solidFill>
              </a:defRPr>
            </a:lvl7pPr>
            <a:lvl8pPr marL="7055874" indent="0" algn="ctr">
              <a:buNone/>
              <a:defRPr>
                <a:solidFill>
                  <a:schemeClr val="tx1">
                    <a:tint val="75000"/>
                  </a:schemeClr>
                </a:solidFill>
              </a:defRPr>
            </a:lvl8pPr>
            <a:lvl9pPr marL="8063856"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34088D9-6F99-4774-8F18-D88D64460132}" type="datetimeFigureOut">
              <a:rPr lang="pt-BR" smtClean="0"/>
              <a:pPr/>
              <a:t>17/05/2017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3A5AF6-92C6-4656-8B3D-FE2340DD8210}"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alpha val="24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755968" y="856336"/>
            <a:ext cx="13607415" cy="3563938"/>
          </a:xfrm>
          <a:prstGeom prst="rect">
            <a:avLst/>
          </a:prstGeom>
        </p:spPr>
        <p:txBody>
          <a:bodyPr vert="horz" lIns="432054" tIns="216027" rIns="432054" bIns="216027"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55968" y="4989514"/>
            <a:ext cx="13607415" cy="14112204"/>
          </a:xfrm>
          <a:prstGeom prst="rect">
            <a:avLst/>
          </a:prstGeom>
        </p:spPr>
        <p:txBody>
          <a:bodyPr vert="horz" lIns="432054" tIns="216027" rIns="432054" bIns="216027"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755968" y="19819454"/>
            <a:ext cx="3527848" cy="1138480"/>
          </a:xfrm>
          <a:prstGeom prst="rect">
            <a:avLst/>
          </a:prstGeom>
        </p:spPr>
        <p:txBody>
          <a:bodyPr vert="horz" lIns="432054" tIns="216027" rIns="432054" bIns="216027" rtlCol="0" anchor="ctr"/>
          <a:lstStyle>
            <a:lvl1pPr algn="l">
              <a:defRPr sz="2660">
                <a:solidFill>
                  <a:schemeClr val="tx1">
                    <a:tint val="75000"/>
                  </a:schemeClr>
                </a:solidFill>
              </a:defRPr>
            </a:lvl1pPr>
          </a:lstStyle>
          <a:p>
            <a:fld id="{B34088D9-6F99-4774-8F18-D88D64460132}" type="datetimeFigureOut">
              <a:rPr lang="pt-BR" smtClean="0"/>
              <a:pPr/>
              <a:t>17/05/2017</a:t>
            </a:fld>
            <a:endParaRPr lang="pt-BR"/>
          </a:p>
        </p:txBody>
      </p:sp>
      <p:sp>
        <p:nvSpPr>
          <p:cNvPr id="5" name="Espaço Reservado para Rodapé 4"/>
          <p:cNvSpPr>
            <a:spLocks noGrp="1"/>
          </p:cNvSpPr>
          <p:nvPr>
            <p:ph type="ftr" sz="quarter" idx="3"/>
          </p:nvPr>
        </p:nvSpPr>
        <p:spPr>
          <a:xfrm>
            <a:off x="5165778" y="19819454"/>
            <a:ext cx="4787794" cy="1138480"/>
          </a:xfrm>
          <a:prstGeom prst="rect">
            <a:avLst/>
          </a:prstGeom>
        </p:spPr>
        <p:txBody>
          <a:bodyPr vert="horz" lIns="432054" tIns="216027" rIns="432054" bIns="216027" rtlCol="0" anchor="ctr"/>
          <a:lstStyle>
            <a:lvl1pPr algn="ctr">
              <a:defRPr sz="266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10835535" y="19819454"/>
            <a:ext cx="3527848" cy="1138480"/>
          </a:xfrm>
          <a:prstGeom prst="rect">
            <a:avLst/>
          </a:prstGeom>
        </p:spPr>
        <p:txBody>
          <a:bodyPr vert="horz" lIns="432054" tIns="216027" rIns="432054" bIns="216027" rtlCol="0" anchor="ctr"/>
          <a:lstStyle>
            <a:lvl1pPr algn="r">
              <a:defRPr sz="2660">
                <a:solidFill>
                  <a:schemeClr val="tx1">
                    <a:tint val="75000"/>
                  </a:schemeClr>
                </a:solidFill>
              </a:defRPr>
            </a:lvl1pPr>
          </a:lstStyle>
          <a:p>
            <a:fld id="{A43A5AF6-92C6-4656-8B3D-FE2340DD8210}"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15964" rtl="0" eaLnBrk="1" latinLnBrk="0" hangingPunct="1">
        <a:spcBef>
          <a:spcPct val="0"/>
        </a:spcBef>
        <a:buNone/>
        <a:defRPr sz="9705" kern="1200">
          <a:solidFill>
            <a:schemeClr val="tx1"/>
          </a:solidFill>
          <a:latin typeface="+mj-lt"/>
          <a:ea typeface="+mj-ea"/>
          <a:cs typeface="+mj-cs"/>
        </a:defRPr>
      </a:lvl1pPr>
    </p:titleStyle>
    <p:bodyStyle>
      <a:lvl1pPr marL="755987" indent="-755987" algn="l" defTabSz="2015964" rtl="0" eaLnBrk="1" latinLnBrk="0" hangingPunct="1">
        <a:spcBef>
          <a:spcPct val="20000"/>
        </a:spcBef>
        <a:buFont typeface="Arial" pitchFamily="34" charset="0"/>
        <a:buChar char="•"/>
        <a:defRPr sz="7046" kern="1200">
          <a:solidFill>
            <a:schemeClr val="tx1"/>
          </a:solidFill>
          <a:latin typeface="+mn-lt"/>
          <a:ea typeface="+mn-ea"/>
          <a:cs typeface="+mn-cs"/>
        </a:defRPr>
      </a:lvl1pPr>
      <a:lvl2pPr marL="1637971" indent="-629989" algn="l" defTabSz="2015964" rtl="0" eaLnBrk="1" latinLnBrk="0" hangingPunct="1">
        <a:spcBef>
          <a:spcPct val="20000"/>
        </a:spcBef>
        <a:buFont typeface="Arial" pitchFamily="34" charset="0"/>
        <a:buChar char="–"/>
        <a:defRPr sz="6159" kern="1200">
          <a:solidFill>
            <a:schemeClr val="tx1"/>
          </a:solidFill>
          <a:latin typeface="+mn-lt"/>
          <a:ea typeface="+mn-ea"/>
          <a:cs typeface="+mn-cs"/>
        </a:defRPr>
      </a:lvl2pPr>
      <a:lvl3pPr marL="2519955" indent="-503991" algn="l" defTabSz="2015964" rtl="0" eaLnBrk="1" latinLnBrk="0" hangingPunct="1">
        <a:spcBef>
          <a:spcPct val="20000"/>
        </a:spcBef>
        <a:buFont typeface="Arial" pitchFamily="34" charset="0"/>
        <a:buChar char="•"/>
        <a:defRPr sz="5273" kern="1200">
          <a:solidFill>
            <a:schemeClr val="tx1"/>
          </a:solidFill>
          <a:latin typeface="+mn-lt"/>
          <a:ea typeface="+mn-ea"/>
          <a:cs typeface="+mn-cs"/>
        </a:defRPr>
      </a:lvl3pPr>
      <a:lvl4pPr marL="3527937"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4pPr>
      <a:lvl5pPr marL="4535919"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5pPr>
      <a:lvl6pPr marL="5543901"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6pPr>
      <a:lvl7pPr marL="6551883"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7pPr>
      <a:lvl8pPr marL="7559865"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8pPr>
      <a:lvl9pPr marL="8567847" indent="-503991" algn="l" defTabSz="2015964" rtl="0" eaLnBrk="1" latinLnBrk="0" hangingPunct="1">
        <a:spcBef>
          <a:spcPct val="20000"/>
        </a:spcBef>
        <a:buFont typeface="Arial" pitchFamily="34" charset="0"/>
        <a:buChar char="•"/>
        <a:defRPr sz="4433" kern="1200">
          <a:solidFill>
            <a:schemeClr val="tx1"/>
          </a:solidFill>
          <a:latin typeface="+mn-lt"/>
          <a:ea typeface="+mn-ea"/>
          <a:cs typeface="+mn-cs"/>
        </a:defRPr>
      </a:lvl9pPr>
    </p:bodyStyle>
    <p:otherStyle>
      <a:defPPr>
        <a:defRPr lang="pt-BR"/>
      </a:defPPr>
      <a:lvl1pPr marL="0" algn="l" defTabSz="2015964" rtl="0" eaLnBrk="1" latinLnBrk="0" hangingPunct="1">
        <a:defRPr sz="3966" kern="1200">
          <a:solidFill>
            <a:schemeClr val="tx1"/>
          </a:solidFill>
          <a:latin typeface="+mn-lt"/>
          <a:ea typeface="+mn-ea"/>
          <a:cs typeface="+mn-cs"/>
        </a:defRPr>
      </a:lvl1pPr>
      <a:lvl2pPr marL="1007982" algn="l" defTabSz="2015964" rtl="0" eaLnBrk="1" latinLnBrk="0" hangingPunct="1">
        <a:defRPr sz="3966" kern="1200">
          <a:solidFill>
            <a:schemeClr val="tx1"/>
          </a:solidFill>
          <a:latin typeface="+mn-lt"/>
          <a:ea typeface="+mn-ea"/>
          <a:cs typeface="+mn-cs"/>
        </a:defRPr>
      </a:lvl2pPr>
      <a:lvl3pPr marL="2015964" algn="l" defTabSz="2015964" rtl="0" eaLnBrk="1" latinLnBrk="0" hangingPunct="1">
        <a:defRPr sz="3966" kern="1200">
          <a:solidFill>
            <a:schemeClr val="tx1"/>
          </a:solidFill>
          <a:latin typeface="+mn-lt"/>
          <a:ea typeface="+mn-ea"/>
          <a:cs typeface="+mn-cs"/>
        </a:defRPr>
      </a:lvl3pPr>
      <a:lvl4pPr marL="3023946" algn="l" defTabSz="2015964" rtl="0" eaLnBrk="1" latinLnBrk="0" hangingPunct="1">
        <a:defRPr sz="3966" kern="1200">
          <a:solidFill>
            <a:schemeClr val="tx1"/>
          </a:solidFill>
          <a:latin typeface="+mn-lt"/>
          <a:ea typeface="+mn-ea"/>
          <a:cs typeface="+mn-cs"/>
        </a:defRPr>
      </a:lvl4pPr>
      <a:lvl5pPr marL="4031928" algn="l" defTabSz="2015964" rtl="0" eaLnBrk="1" latinLnBrk="0" hangingPunct="1">
        <a:defRPr sz="3966" kern="1200">
          <a:solidFill>
            <a:schemeClr val="tx1"/>
          </a:solidFill>
          <a:latin typeface="+mn-lt"/>
          <a:ea typeface="+mn-ea"/>
          <a:cs typeface="+mn-cs"/>
        </a:defRPr>
      </a:lvl5pPr>
      <a:lvl6pPr marL="5039910" algn="l" defTabSz="2015964" rtl="0" eaLnBrk="1" latinLnBrk="0" hangingPunct="1">
        <a:defRPr sz="3966" kern="1200">
          <a:solidFill>
            <a:schemeClr val="tx1"/>
          </a:solidFill>
          <a:latin typeface="+mn-lt"/>
          <a:ea typeface="+mn-ea"/>
          <a:cs typeface="+mn-cs"/>
        </a:defRPr>
      </a:lvl6pPr>
      <a:lvl7pPr marL="6047892" algn="l" defTabSz="2015964" rtl="0" eaLnBrk="1" latinLnBrk="0" hangingPunct="1">
        <a:defRPr sz="3966" kern="1200">
          <a:solidFill>
            <a:schemeClr val="tx1"/>
          </a:solidFill>
          <a:latin typeface="+mn-lt"/>
          <a:ea typeface="+mn-ea"/>
          <a:cs typeface="+mn-cs"/>
        </a:defRPr>
      </a:lvl7pPr>
      <a:lvl8pPr marL="7055874" algn="l" defTabSz="2015964" rtl="0" eaLnBrk="1" latinLnBrk="0" hangingPunct="1">
        <a:defRPr sz="3966" kern="1200">
          <a:solidFill>
            <a:schemeClr val="tx1"/>
          </a:solidFill>
          <a:latin typeface="+mn-lt"/>
          <a:ea typeface="+mn-ea"/>
          <a:cs typeface="+mn-cs"/>
        </a:defRPr>
      </a:lvl8pPr>
      <a:lvl9pPr marL="8063856" algn="l" defTabSz="2015964" rtl="0" eaLnBrk="1" latinLnBrk="0" hangingPunct="1">
        <a:defRPr sz="3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02109" y="3165358"/>
            <a:ext cx="14347558" cy="2701918"/>
          </a:xfrm>
        </p:spPr>
        <p:txBody>
          <a:bodyPr>
            <a:normAutofit/>
          </a:bodyPr>
          <a:lstStyle/>
          <a:p>
            <a:pPr lvl="0" hangingPunct="0"/>
            <a:r>
              <a:rPr lang="pt-BR" sz="2800" b="1" dirty="0">
                <a:latin typeface="Arial" panose="020B0604020202020204" pitchFamily="34" charset="0"/>
                <a:cs typeface="Arial" panose="020B0604020202020204" pitchFamily="34" charset="0"/>
              </a:rPr>
              <a:t>TÍTULO DO TRABALHO E SUBTÍTULO EM ARIAL 60 NEGRITO</a:t>
            </a:r>
            <a:br>
              <a:rPr lang="pt-BR" sz="2800" b="1" dirty="0">
                <a:latin typeface="Arial" panose="020B0604020202020204" pitchFamily="34" charset="0"/>
                <a:cs typeface="Arial" panose="020B0604020202020204" pitchFamily="34" charset="0"/>
              </a:rPr>
            </a:br>
            <a:r>
              <a:rPr lang="pt-BR" sz="2800" dirty="0">
                <a:latin typeface="Arial" panose="020B0604020202020204" pitchFamily="34" charset="0"/>
                <a:cs typeface="Arial" panose="020B0604020202020204" pitchFamily="34" charset="0"/>
              </a:rPr>
              <a:t/>
            </a:r>
            <a:br>
              <a:rPr lang="pt-BR" sz="2800" dirty="0">
                <a:latin typeface="Arial" panose="020B0604020202020204" pitchFamily="34" charset="0"/>
                <a:cs typeface="Arial" panose="020B0604020202020204" pitchFamily="34" charset="0"/>
              </a:rPr>
            </a:br>
            <a:r>
              <a:rPr lang="pt-BR" sz="2053" b="1" dirty="0">
                <a:latin typeface="Arial" panose="020B0604020202020204" pitchFamily="34" charset="0"/>
                <a:cs typeface="Arial" panose="020B0604020202020204" pitchFamily="34" charset="0"/>
              </a:rPr>
              <a:t>Primeiro </a:t>
            </a:r>
            <a:r>
              <a:rPr lang="pt-BR" sz="2053" b="1" dirty="0" smtClean="0">
                <a:latin typeface="Arial" panose="020B0604020202020204" pitchFamily="34" charset="0"/>
                <a:cs typeface="Arial" panose="020B0604020202020204" pitchFamily="34" charset="0"/>
              </a:rPr>
              <a:t>Autor; </a:t>
            </a:r>
            <a:r>
              <a:rPr lang="pt-BR" sz="2053" b="1" dirty="0">
                <a:latin typeface="Arial" panose="020B0604020202020204" pitchFamily="34" charset="0"/>
                <a:cs typeface="Arial" panose="020B0604020202020204" pitchFamily="34" charset="0"/>
              </a:rPr>
              <a:t>Segundo </a:t>
            </a:r>
            <a:r>
              <a:rPr lang="pt-BR" sz="2053" b="1" dirty="0" smtClean="0">
                <a:latin typeface="Arial" panose="020B0604020202020204" pitchFamily="34" charset="0"/>
                <a:cs typeface="Arial" panose="020B0604020202020204" pitchFamily="34" charset="0"/>
              </a:rPr>
              <a:t>Autor; </a:t>
            </a:r>
            <a:r>
              <a:rPr lang="pt-BR" sz="2053" b="1" dirty="0">
                <a:latin typeface="Arial" panose="020B0604020202020204" pitchFamily="34" charset="0"/>
                <a:cs typeface="Arial" panose="020B0604020202020204" pitchFamily="34" charset="0"/>
              </a:rPr>
              <a:t>Terceiro </a:t>
            </a:r>
            <a:r>
              <a:rPr lang="pt-BR" sz="2053" b="1" dirty="0" smtClean="0">
                <a:latin typeface="Arial" panose="020B0604020202020204" pitchFamily="34" charset="0"/>
                <a:cs typeface="Arial" panose="020B0604020202020204" pitchFamily="34" charset="0"/>
              </a:rPr>
              <a:t>Autor; Quarto Autor.</a:t>
            </a:r>
            <a:r>
              <a:rPr lang="pt-BR" sz="2053" b="1" dirty="0">
                <a:latin typeface="Arial" panose="020B0604020202020204" pitchFamily="34" charset="0"/>
                <a:cs typeface="Arial" panose="020B0604020202020204" pitchFamily="34" charset="0"/>
              </a:rPr>
              <a:t/>
            </a:r>
            <a:br>
              <a:rPr lang="pt-BR" sz="2053" b="1" dirty="0">
                <a:latin typeface="Arial" panose="020B0604020202020204" pitchFamily="34" charset="0"/>
                <a:cs typeface="Arial" panose="020B0604020202020204" pitchFamily="34" charset="0"/>
              </a:rPr>
            </a:br>
            <a:r>
              <a:rPr lang="pt-BR" sz="2053" b="1" dirty="0">
                <a:latin typeface="Arial" panose="020B0604020202020204" pitchFamily="34" charset="0"/>
                <a:cs typeface="Arial" panose="020B0604020202020204" pitchFamily="34" charset="0"/>
              </a:rPr>
              <a:t/>
            </a:r>
            <a:br>
              <a:rPr lang="pt-BR" sz="2053" b="1" dirty="0">
                <a:latin typeface="Arial" panose="020B0604020202020204" pitchFamily="34" charset="0"/>
                <a:cs typeface="Arial" panose="020B0604020202020204" pitchFamily="34" charset="0"/>
              </a:rPr>
            </a:br>
            <a:r>
              <a:rPr lang="pt-BR" sz="2053" b="1" dirty="0">
                <a:latin typeface="Arial" panose="020B0604020202020204" pitchFamily="34" charset="0"/>
                <a:cs typeface="Arial" panose="020B0604020202020204" pitchFamily="34" charset="0"/>
              </a:rPr>
              <a:t>2ª Jornada de Integração e Iniciação Científica </a:t>
            </a:r>
            <a:r>
              <a:rPr lang="pt-BR" sz="2053" dirty="0">
                <a:latin typeface="Arial" panose="020B0604020202020204" pitchFamily="34" charset="0"/>
                <a:cs typeface="Arial" panose="020B0604020202020204" pitchFamily="34" charset="0"/>
              </a:rPr>
              <a:t>– Faculdade Cesusc – Santa Catarina – SC – Brasil</a:t>
            </a:r>
            <a:br>
              <a:rPr lang="pt-BR" sz="2053" dirty="0">
                <a:latin typeface="Arial" panose="020B0604020202020204" pitchFamily="34" charset="0"/>
                <a:cs typeface="Arial" panose="020B0604020202020204" pitchFamily="34" charset="0"/>
              </a:rPr>
            </a:br>
            <a:endParaRPr lang="pt-BR" sz="2053"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324864" y="5579604"/>
            <a:ext cx="6898771" cy="11448912"/>
          </a:xfrm>
          <a:ln>
            <a:noFill/>
          </a:ln>
        </p:spPr>
        <p:txBody>
          <a:bodyPr>
            <a:noAutofit/>
          </a:bodyPr>
          <a:lstStyle/>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INTRODUÇÃO</a:t>
            </a:r>
            <a:r>
              <a:rPr lang="pt-BR" sz="3499" b="1" dirty="0">
                <a:solidFill>
                  <a:schemeClr val="tx1"/>
                </a:solidFill>
                <a:latin typeface="Arial" panose="020B0604020202020204" pitchFamily="34" charset="0"/>
                <a:cs typeface="Arial" panose="020B0604020202020204" pitchFamily="34" charset="0"/>
              </a:rPr>
              <a:t> </a:t>
            </a:r>
            <a:r>
              <a:rPr lang="pt-BR" sz="1400" dirty="0" smtClean="0">
                <a:solidFill>
                  <a:schemeClr val="tx1"/>
                </a:solidFill>
                <a:latin typeface="Arial" panose="020B0604020202020204" pitchFamily="34" charset="0"/>
                <a:cs typeface="Arial" panose="020B0604020202020204" pitchFamily="34" charset="0"/>
              </a:rPr>
              <a:t>(obrigatório</a:t>
            </a:r>
            <a:r>
              <a:rPr lang="pt-BR" sz="1400" dirty="0">
                <a:solidFill>
                  <a:schemeClr val="tx1"/>
                </a:solidFill>
                <a:latin typeface="Arial" panose="020B0604020202020204" pitchFamily="34" charset="0"/>
                <a:cs typeface="Arial" panose="020B0604020202020204" pitchFamily="34" charset="0"/>
              </a:rPr>
              <a:t>).</a:t>
            </a:r>
          </a:p>
          <a:p>
            <a:pPr algn="just">
              <a:spcBef>
                <a:spcPts val="0"/>
              </a:spcBef>
            </a:pPr>
            <a:r>
              <a:rPr lang="pt-BR" sz="1400" dirty="0">
                <a:solidFill>
                  <a:schemeClr val="tx1"/>
                </a:solidFill>
                <a:latin typeface="Arial" panose="020B0604020202020204" pitchFamily="34" charset="0"/>
                <a:cs typeface="Arial" panose="020B0604020202020204" pitchFamily="34" charset="0"/>
              </a:rPr>
              <a:t>Ao necessitarmos de um serviço nossa primeira ação hoje é abrir um navegador em um dispositivo móvel ou computador. Para encontrar o que queremos basta entrar em uma </a:t>
            </a:r>
            <a:r>
              <a:rPr lang="pt-BR" sz="1400" dirty="0" err="1">
                <a:solidFill>
                  <a:schemeClr val="tx1"/>
                </a:solidFill>
                <a:latin typeface="Arial" panose="020B0604020202020204" pitchFamily="34" charset="0"/>
                <a:cs typeface="Arial" panose="020B0604020202020204" pitchFamily="34" charset="0"/>
              </a:rPr>
              <a:t>engine</a:t>
            </a:r>
            <a:r>
              <a:rPr lang="pt-BR" sz="1400" dirty="0">
                <a:solidFill>
                  <a:schemeClr val="tx1"/>
                </a:solidFill>
                <a:latin typeface="Arial" panose="020B0604020202020204" pitchFamily="34" charset="0"/>
                <a:cs typeface="Arial" panose="020B0604020202020204" pitchFamily="34" charset="0"/>
              </a:rPr>
              <a:t> de busca. O </a:t>
            </a:r>
            <a:r>
              <a:rPr lang="pt-BR" sz="1400" dirty="0" err="1">
                <a:solidFill>
                  <a:schemeClr val="tx1"/>
                </a:solidFill>
                <a:latin typeface="Arial" panose="020B0604020202020204" pitchFamily="34" charset="0"/>
                <a:cs typeface="Arial" panose="020B0604020202020204" pitchFamily="34" charset="0"/>
              </a:rPr>
              <a:t>google</a:t>
            </a:r>
            <a:r>
              <a:rPr lang="pt-BR" sz="1400" dirty="0">
                <a:solidFill>
                  <a:schemeClr val="tx1"/>
                </a:solidFill>
                <a:latin typeface="Arial" panose="020B0604020202020204" pitchFamily="34" charset="0"/>
                <a:cs typeface="Arial" panose="020B0604020202020204" pitchFamily="34" charset="0"/>
              </a:rPr>
              <a:t>, por exemplo, encontra as respostas para quase tudo que precisamos, porém exige do usuário algum conhecimento mais avançado quando há necessidade de respostas mais precisas. Para suprir essas necessidades de busca em situações específicas, inúmeras soluções do tipo plataforma de negócios tem sido construídas para aproximar clientes e fornecedores. </a:t>
            </a:r>
            <a:r>
              <a:rPr lang="pt-BR" sz="1400" dirty="0" err="1">
                <a:solidFill>
                  <a:schemeClr val="tx1"/>
                </a:solidFill>
                <a:latin typeface="Arial" panose="020B0604020202020204" pitchFamily="34" charset="0"/>
                <a:cs typeface="Arial" panose="020B0604020202020204" pitchFamily="34" charset="0"/>
              </a:rPr>
              <a:t>AirBNB</a:t>
            </a:r>
            <a:r>
              <a:rPr lang="pt-BR" sz="1400" dirty="0">
                <a:solidFill>
                  <a:schemeClr val="tx1"/>
                </a:solidFill>
                <a:latin typeface="Arial" panose="020B0604020202020204" pitchFamily="34" charset="0"/>
                <a:cs typeface="Arial" panose="020B0604020202020204" pitchFamily="34" charset="0"/>
              </a:rPr>
              <a:t>, para quem quer encontrar casas e quartos para alugar; a Estante Virtual para encontrar livros usados, o OLX para compradores e vendedores de quase tudo que se imagina. Este trabalho propõe um sistema que implemente um framework para o desenvolvimento de uma plataforma de serviços independente do modelo de negócios  a ser implementado. </a:t>
            </a: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OBJETIVO</a:t>
            </a:r>
            <a:r>
              <a:rPr lang="pt-BR" sz="3499" b="1" dirty="0">
                <a:solidFill>
                  <a:schemeClr val="tx1"/>
                </a:solidFill>
                <a:latin typeface="Arial" panose="020B0604020202020204" pitchFamily="34" charset="0"/>
                <a:cs typeface="Arial" panose="020B0604020202020204" pitchFamily="34" charset="0"/>
              </a:rPr>
              <a:t> </a:t>
            </a:r>
            <a:r>
              <a:rPr lang="pt-BR" sz="1400" dirty="0" smtClean="0">
                <a:solidFill>
                  <a:schemeClr val="tx1"/>
                </a:solidFill>
                <a:latin typeface="Arial" panose="020B0604020202020204" pitchFamily="34" charset="0"/>
                <a:cs typeface="Arial" panose="020B0604020202020204" pitchFamily="34" charset="0"/>
              </a:rPr>
              <a:t>(obrigatório</a:t>
            </a:r>
            <a:r>
              <a:rPr lang="pt-BR" sz="1400" dirty="0">
                <a:solidFill>
                  <a:schemeClr val="tx1"/>
                </a:solidFill>
                <a:latin typeface="Arial" panose="020B0604020202020204" pitchFamily="34" charset="0"/>
                <a:cs typeface="Arial" panose="020B0604020202020204" pitchFamily="34" charset="0"/>
              </a:rPr>
              <a:t>).</a:t>
            </a:r>
          </a:p>
          <a:p>
            <a:pPr algn="just">
              <a:spcBef>
                <a:spcPts val="0"/>
              </a:spcBef>
            </a:pPr>
            <a:r>
              <a:rPr lang="pt-BR" sz="1400" dirty="0">
                <a:solidFill>
                  <a:schemeClr val="tx1"/>
                </a:solidFill>
                <a:latin typeface="Arial" panose="020B0604020202020204" pitchFamily="34" charset="0"/>
                <a:cs typeface="Arial" panose="020B0604020202020204" pitchFamily="34" charset="0"/>
              </a:rPr>
              <a:t>A  plataforma de serviços web tem por missão facilitar o encontro entre prestadores e demandantes de serviços priorizando a localidade e as avaliações dos clientes. </a:t>
            </a: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r>
              <a:rPr lang="pt-BR" sz="3080" b="1" dirty="0" smtClean="0">
                <a:solidFill>
                  <a:schemeClr val="tx1"/>
                </a:solidFill>
                <a:latin typeface="Arial" panose="020B0604020202020204" pitchFamily="34" charset="0"/>
                <a:cs typeface="Arial" panose="020B0604020202020204" pitchFamily="34" charset="0"/>
              </a:rPr>
              <a:t>DESENVOLVIMENTO PESQUISA</a:t>
            </a:r>
            <a:r>
              <a:rPr lang="pt-BR" sz="3499" b="1" dirty="0">
                <a:solidFill>
                  <a:schemeClr val="tx1"/>
                </a:solidFill>
                <a:latin typeface="Arial" panose="020B0604020202020204" pitchFamily="34" charset="0"/>
                <a:cs typeface="Arial" panose="020B0604020202020204" pitchFamily="34" charset="0"/>
              </a:rPr>
              <a:t> </a:t>
            </a:r>
            <a:r>
              <a:rPr lang="pt-BR" sz="1400" dirty="0" smtClean="0">
                <a:solidFill>
                  <a:schemeClr val="tx1"/>
                </a:solidFill>
                <a:latin typeface="Arial" panose="020B0604020202020204" pitchFamily="34" charset="0"/>
                <a:cs typeface="Arial" panose="020B0604020202020204" pitchFamily="34" charset="0"/>
              </a:rPr>
              <a:t>(obrigatório</a:t>
            </a:r>
            <a:r>
              <a:rPr lang="pt-BR" sz="1400" dirty="0">
                <a:solidFill>
                  <a:schemeClr val="tx1"/>
                </a:solidFill>
                <a:latin typeface="Arial" panose="020B0604020202020204" pitchFamily="34" charset="0"/>
                <a:cs typeface="Arial" panose="020B0604020202020204" pitchFamily="34" charset="0"/>
              </a:rPr>
              <a:t>).</a:t>
            </a: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Escrever sobre alguns atributos e métodos das classes. (Explicar o </a:t>
            </a:r>
            <a:r>
              <a:rPr lang="pt-BR" sz="1400" dirty="0" err="1" smtClean="0">
                <a:solidFill>
                  <a:schemeClr val="tx1"/>
                </a:solidFill>
                <a:latin typeface="Arial" panose="020B0604020202020204" pitchFamily="34" charset="0"/>
                <a:cs typeface="Arial" panose="020B0604020202020204" pitchFamily="34" charset="0"/>
              </a:rPr>
              <a:t>diagram</a:t>
            </a:r>
            <a:r>
              <a:rPr lang="pt-BR" sz="1400" dirty="0" smtClean="0">
                <a:solidFill>
                  <a:schemeClr val="tx1"/>
                </a:solidFill>
                <a:latin typeface="Arial" panose="020B0604020202020204" pitchFamily="34" charset="0"/>
                <a:cs typeface="Arial" panose="020B0604020202020204" pitchFamily="34" charset="0"/>
              </a:rPr>
              <a:t> de classes.</a:t>
            </a: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(colocar a figura do </a:t>
            </a:r>
            <a:r>
              <a:rPr lang="pt-BR" sz="1400" dirty="0" err="1" smtClean="0">
                <a:solidFill>
                  <a:schemeClr val="tx1"/>
                </a:solidFill>
                <a:latin typeface="Arial" panose="020B0604020202020204" pitchFamily="34" charset="0"/>
                <a:cs typeface="Arial" panose="020B0604020202020204" pitchFamily="34" charset="0"/>
              </a:rPr>
              <a:t>diagram</a:t>
            </a:r>
            <a:r>
              <a:rPr lang="pt-BR" sz="1400" dirty="0" smtClean="0">
                <a:solidFill>
                  <a:schemeClr val="tx1"/>
                </a:solidFill>
                <a:latin typeface="Arial" panose="020B0604020202020204" pitchFamily="34" charset="0"/>
                <a:cs typeface="Arial" panose="020B0604020202020204" pitchFamily="34" charset="0"/>
              </a:rPr>
              <a:t> de classes)</a:t>
            </a: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smtClean="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Descrever os </a:t>
            </a:r>
            <a:r>
              <a:rPr lang="pt-BR" sz="1400" dirty="0" err="1" smtClean="0">
                <a:solidFill>
                  <a:schemeClr val="tx1"/>
                </a:solidFill>
                <a:latin typeface="Arial" panose="020B0604020202020204" pitchFamily="34" charset="0"/>
                <a:cs typeface="Arial" panose="020B0604020202020204" pitchFamily="34" charset="0"/>
              </a:rPr>
              <a:t>wireframes</a:t>
            </a:r>
            <a:r>
              <a:rPr lang="pt-BR" sz="1400" dirty="0" smtClean="0">
                <a:solidFill>
                  <a:schemeClr val="tx1"/>
                </a:solidFill>
                <a:latin typeface="Arial" panose="020B0604020202020204" pitchFamily="34" charset="0"/>
                <a:cs typeface="Arial" panose="020B0604020202020204" pitchFamily="34" charset="0"/>
              </a:rPr>
              <a:t> e mostrar os dois principais.</a:t>
            </a: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a:p>
            <a:pPr algn="just">
              <a:spcBef>
                <a:spcPts val="0"/>
              </a:spcBef>
            </a:pPr>
            <a:endParaRPr lang="pt-BR" sz="1400" dirty="0">
              <a:solidFill>
                <a:schemeClr val="tx1"/>
              </a:solidFill>
              <a:latin typeface="Arial" panose="020B0604020202020204" pitchFamily="34" charset="0"/>
              <a:cs typeface="Arial" panose="020B0604020202020204" pitchFamily="34" charset="0"/>
            </a:endParaRPr>
          </a:p>
        </p:txBody>
      </p:sp>
      <p:sp>
        <p:nvSpPr>
          <p:cNvPr id="15" name="Subtítulo 2"/>
          <p:cNvSpPr txBox="1">
            <a:spLocks/>
          </p:cNvSpPr>
          <p:nvPr/>
        </p:nvSpPr>
        <p:spPr>
          <a:xfrm>
            <a:off x="7481805" y="5963464"/>
            <a:ext cx="7267861" cy="11353084"/>
          </a:xfrm>
          <a:prstGeom prst="rect">
            <a:avLst/>
          </a:prstGeom>
          <a:noFill/>
          <a:ln>
            <a:noFill/>
          </a:ln>
        </p:spPr>
        <p:txBody>
          <a:bodyPr vert="horz" lIns="201591" tIns="100796" rIns="201591" bIns="100796" rtlCol="0">
            <a:noAutofit/>
          </a:bodyPr>
          <a:lstStyle/>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endParaRPr lang="pt-BR" sz="1400" dirty="0" smtClean="0">
              <a:latin typeface="Arial" panose="020B0604020202020204" pitchFamily="34" charset="0"/>
              <a:cs typeface="Arial" panose="020B0604020202020204" pitchFamily="34" charset="0"/>
            </a:endParaRPr>
          </a:p>
          <a:p>
            <a:pPr algn="just">
              <a:spcBef>
                <a:spcPts val="0"/>
              </a:spcBef>
            </a:pPr>
            <a:endParaRPr lang="pt-BR" sz="1400" dirty="0">
              <a:latin typeface="Arial" panose="020B0604020202020204" pitchFamily="34" charset="0"/>
              <a:cs typeface="Arial" panose="020B0604020202020204" pitchFamily="34" charset="0"/>
            </a:endParaRPr>
          </a:p>
          <a:p>
            <a:pPr algn="just">
              <a:spcBef>
                <a:spcPts val="0"/>
              </a:spcBef>
            </a:pPr>
            <a:r>
              <a:rPr lang="pt-BR" sz="1400" dirty="0" smtClean="0">
                <a:latin typeface="Arial" panose="020B0604020202020204" pitchFamily="34" charset="0"/>
                <a:cs typeface="Arial" panose="020B0604020202020204" pitchFamily="34" charset="0"/>
              </a:rPr>
              <a:t>A </a:t>
            </a:r>
            <a:r>
              <a:rPr lang="pt-BR" sz="1400" dirty="0">
                <a:latin typeface="Arial" panose="020B0604020202020204" pitchFamily="34" charset="0"/>
                <a:cs typeface="Arial" panose="020B0604020202020204" pitchFamily="34" charset="0"/>
              </a:rPr>
              <a:t>infra estrutura tecnológica adotada para desenvolver a aplicação é composta por:</a:t>
            </a:r>
          </a:p>
          <a:p>
            <a:pPr marL="285750" indent="-285750" algn="just">
              <a:spcBef>
                <a:spcPts val="0"/>
              </a:spcBef>
              <a:buFontTx/>
              <a:buChar char="-"/>
            </a:pPr>
            <a:r>
              <a:rPr lang="pt-BR" sz="1400" dirty="0" err="1">
                <a:latin typeface="Arial" panose="020B0604020202020204" pitchFamily="34" charset="0"/>
                <a:cs typeface="Arial" panose="020B0604020202020204" pitchFamily="34" charset="0"/>
              </a:rPr>
              <a:t>JavaEE</a:t>
            </a:r>
            <a:r>
              <a:rPr lang="pt-BR" sz="1400" dirty="0">
                <a:latin typeface="Arial" panose="020B0604020202020204" pitchFamily="34" charset="0"/>
                <a:cs typeface="Arial" panose="020B0604020202020204" pitchFamily="34" charset="0"/>
              </a:rPr>
              <a:t> 6, como arquitetura de aplicação conforme demonstrado na Figura 2, complementada por três frameworks open </a:t>
            </a:r>
            <a:r>
              <a:rPr lang="pt-BR" sz="1400" dirty="0" err="1">
                <a:latin typeface="Arial" panose="020B0604020202020204" pitchFamily="34" charset="0"/>
                <a:cs typeface="Arial" panose="020B0604020202020204" pitchFamily="34" charset="0"/>
              </a:rPr>
              <a:t>source</a:t>
            </a:r>
            <a:r>
              <a:rPr lang="pt-BR" sz="1400" dirty="0">
                <a:latin typeface="Arial" panose="020B0604020202020204" pitchFamily="34" charset="0"/>
                <a:cs typeface="Arial" panose="020B0604020202020204" pitchFamily="34" charset="0"/>
              </a:rPr>
              <a:t> : </a:t>
            </a:r>
            <a:r>
              <a:rPr lang="pt-BR" sz="1400" dirty="0" err="1">
                <a:latin typeface="Arial" panose="020B0604020202020204" pitchFamily="34" charset="0"/>
                <a:cs typeface="Arial" panose="020B0604020202020204" pitchFamily="34" charset="0"/>
              </a:rPr>
              <a:t>Hibernate</a:t>
            </a:r>
            <a:r>
              <a:rPr lang="pt-BR" sz="1400" dirty="0">
                <a:latin typeface="Arial" panose="020B0604020202020204" pitchFamily="34" charset="0"/>
                <a:cs typeface="Arial" panose="020B0604020202020204" pitchFamily="34" charset="0"/>
              </a:rPr>
              <a:t> (</a:t>
            </a:r>
            <a:r>
              <a:rPr lang="pt-BR" sz="1400" dirty="0" err="1">
                <a:latin typeface="Arial" panose="020B0604020202020204" pitchFamily="34" charset="0"/>
                <a:cs typeface="Arial" panose="020B0604020202020204" pitchFamily="34" charset="0"/>
              </a:rPr>
              <a:t>Model</a:t>
            </a:r>
            <a:r>
              <a:rPr lang="pt-BR" sz="1400" dirty="0">
                <a:latin typeface="Arial" panose="020B0604020202020204" pitchFamily="34" charset="0"/>
                <a:cs typeface="Arial" panose="020B0604020202020204" pitchFamily="34" charset="0"/>
              </a:rPr>
              <a:t>), Spring (</a:t>
            </a:r>
            <a:r>
              <a:rPr lang="pt-BR" sz="1400" dirty="0" err="1">
                <a:latin typeface="Arial" panose="020B0604020202020204" pitchFamily="34" charset="0"/>
                <a:cs typeface="Arial" panose="020B0604020202020204" pitchFamily="34" charset="0"/>
              </a:rPr>
              <a:t>Controller</a:t>
            </a:r>
            <a:r>
              <a:rPr lang="pt-BR" sz="1400" dirty="0">
                <a:latin typeface="Arial" panose="020B0604020202020204" pitchFamily="34" charset="0"/>
                <a:cs typeface="Arial" panose="020B0604020202020204" pitchFamily="34" charset="0"/>
              </a:rPr>
              <a:t>), JSF com </a:t>
            </a:r>
            <a:r>
              <a:rPr lang="pt-BR" sz="1400" dirty="0" err="1">
                <a:latin typeface="Arial" panose="020B0604020202020204" pitchFamily="34" charset="0"/>
                <a:cs typeface="Arial" panose="020B0604020202020204" pitchFamily="34" charset="0"/>
              </a:rPr>
              <a:t>Primefaces</a:t>
            </a:r>
            <a:r>
              <a:rPr lang="pt-BR" sz="1400" dirty="0">
                <a:latin typeface="Arial" panose="020B0604020202020204" pitchFamily="34" charset="0"/>
                <a:cs typeface="Arial" panose="020B0604020202020204" pitchFamily="34" charset="0"/>
              </a:rPr>
              <a:t> (</a:t>
            </a:r>
            <a:r>
              <a:rPr lang="pt-BR" sz="1400" dirty="0" err="1">
                <a:latin typeface="Arial" panose="020B0604020202020204" pitchFamily="34" charset="0"/>
                <a:cs typeface="Arial" panose="020B0604020202020204" pitchFamily="34" charset="0"/>
              </a:rPr>
              <a:t>View</a:t>
            </a:r>
            <a:r>
              <a:rPr lang="pt-BR" sz="1400" dirty="0">
                <a:latin typeface="Arial" panose="020B0604020202020204" pitchFamily="34" charset="0"/>
                <a:cs typeface="Arial" panose="020B0604020202020204" pitchFamily="34" charset="0"/>
              </a:rPr>
              <a:t>);</a:t>
            </a:r>
          </a:p>
          <a:p>
            <a:pPr marL="285750" indent="-285750" algn="just">
              <a:spcBef>
                <a:spcPts val="0"/>
              </a:spcBef>
              <a:buFontTx/>
              <a:buChar char="-"/>
            </a:pPr>
            <a:r>
              <a:rPr lang="pt-BR" sz="1400" dirty="0">
                <a:latin typeface="Arial" panose="020B0604020202020204" pitchFamily="34" charset="0"/>
                <a:cs typeface="Arial" panose="020B0604020202020204" pitchFamily="34" charset="0"/>
              </a:rPr>
              <a:t>MySQL 5.5, para o armazenamento dos dados;</a:t>
            </a:r>
          </a:p>
          <a:p>
            <a:pPr marL="285750" indent="-285750" algn="just">
              <a:spcBef>
                <a:spcPts val="0"/>
              </a:spcBef>
              <a:buFontTx/>
              <a:buChar char="-"/>
            </a:pPr>
            <a:r>
              <a:rPr lang="pt-BR" sz="1400" dirty="0" err="1">
                <a:latin typeface="Arial" panose="020B0604020202020204" pitchFamily="34" charset="0"/>
                <a:cs typeface="Arial" panose="020B0604020202020204" pitchFamily="34" charset="0"/>
              </a:rPr>
              <a:t>Maven</a:t>
            </a:r>
            <a:r>
              <a:rPr lang="pt-BR" sz="1400" dirty="0">
                <a:latin typeface="Arial" panose="020B0604020202020204" pitchFamily="34" charset="0"/>
                <a:cs typeface="Arial" panose="020B0604020202020204" pitchFamily="34" charset="0"/>
              </a:rPr>
              <a:t>, para gerenciar as dependências da aplicação;</a:t>
            </a:r>
          </a:p>
          <a:p>
            <a:pPr marL="285750" indent="-285750" algn="just">
              <a:spcBef>
                <a:spcPts val="0"/>
              </a:spcBef>
              <a:buFontTx/>
              <a:buChar char="-"/>
            </a:pPr>
            <a:r>
              <a:rPr lang="pt-BR" sz="1400" dirty="0" err="1">
                <a:latin typeface="Arial" panose="020B0604020202020204" pitchFamily="34" charset="0"/>
                <a:cs typeface="Arial" panose="020B0604020202020204" pitchFamily="34" charset="0"/>
              </a:rPr>
              <a:t>Git</a:t>
            </a:r>
            <a:r>
              <a:rPr lang="pt-BR" sz="1400" dirty="0">
                <a:latin typeface="Arial" panose="020B0604020202020204" pitchFamily="34" charset="0"/>
                <a:cs typeface="Arial" panose="020B0604020202020204" pitchFamily="34" charset="0"/>
              </a:rPr>
              <a:t> e </a:t>
            </a:r>
            <a:r>
              <a:rPr lang="pt-BR" sz="1400" dirty="0" err="1">
                <a:latin typeface="Arial" panose="020B0604020202020204" pitchFamily="34" charset="0"/>
                <a:cs typeface="Arial" panose="020B0604020202020204" pitchFamily="34" charset="0"/>
              </a:rPr>
              <a:t>Github</a:t>
            </a:r>
            <a:r>
              <a:rPr lang="pt-BR" sz="1400" dirty="0">
                <a:latin typeface="Arial" panose="020B0604020202020204" pitchFamily="34" charset="0"/>
                <a:cs typeface="Arial" panose="020B0604020202020204" pitchFamily="34" charset="0"/>
              </a:rPr>
              <a:t>, como repositório de versionamento do sistema;</a:t>
            </a:r>
          </a:p>
          <a:p>
            <a:pPr marL="285750" indent="-285750" algn="just">
              <a:spcBef>
                <a:spcPts val="0"/>
              </a:spcBef>
              <a:buFontTx/>
              <a:buChar char="-"/>
            </a:pPr>
            <a:r>
              <a:rPr lang="pt-BR" sz="1400" dirty="0">
                <a:latin typeface="Arial" panose="020B0604020202020204" pitchFamily="34" charset="0"/>
                <a:cs typeface="Arial" panose="020B0604020202020204" pitchFamily="34" charset="0"/>
              </a:rPr>
              <a:t>Apache </a:t>
            </a:r>
            <a:r>
              <a:rPr lang="pt-BR" sz="1400" dirty="0" err="1">
                <a:latin typeface="Arial" panose="020B0604020202020204" pitchFamily="34" charset="0"/>
                <a:cs typeface="Arial" panose="020B0604020202020204" pitchFamily="34" charset="0"/>
              </a:rPr>
              <a:t>TomEE</a:t>
            </a:r>
            <a:r>
              <a:rPr lang="pt-BR" sz="1400" dirty="0">
                <a:latin typeface="Arial" panose="020B0604020202020204" pitchFamily="34" charset="0"/>
                <a:cs typeface="Arial" panose="020B0604020202020204" pitchFamily="34" charset="0"/>
              </a:rPr>
              <a:t>, como servidor de aplicação Web que implementa o </a:t>
            </a:r>
            <a:r>
              <a:rPr lang="pt-BR" sz="1400" dirty="0" err="1">
                <a:latin typeface="Arial" panose="020B0604020202020204" pitchFamily="34" charset="0"/>
                <a:cs typeface="Arial" panose="020B0604020202020204" pitchFamily="34" charset="0"/>
              </a:rPr>
              <a:t>JavaEE</a:t>
            </a:r>
            <a:r>
              <a:rPr lang="pt-BR" sz="1400" dirty="0">
                <a:latin typeface="Arial" panose="020B0604020202020204" pitchFamily="34" charset="0"/>
                <a:cs typeface="Arial" panose="020B0604020202020204" pitchFamily="34" charset="0"/>
              </a:rPr>
              <a:t>;  </a:t>
            </a:r>
          </a:p>
          <a:p>
            <a:pPr marL="285750" indent="-285750" algn="just">
              <a:spcBef>
                <a:spcPts val="0"/>
              </a:spcBef>
              <a:buFontTx/>
              <a:buChar char="-"/>
            </a:pPr>
            <a:r>
              <a:rPr lang="pt-BR" sz="1400" dirty="0">
                <a:latin typeface="Arial" panose="020B0604020202020204" pitchFamily="34" charset="0"/>
                <a:cs typeface="Arial" panose="020B0604020202020204" pitchFamily="34" charset="0"/>
              </a:rPr>
              <a:t>Eclipse, como ambiente de desenvolvimento integrando todas as tecnologias .</a:t>
            </a:r>
          </a:p>
          <a:p>
            <a:pPr algn="just"/>
            <a:endParaRPr lang="pt-BR" sz="1400" b="1" dirty="0">
              <a:latin typeface="Arial" panose="020B0604020202020204" pitchFamily="34" charset="0"/>
              <a:cs typeface="Arial" panose="020B0604020202020204" pitchFamily="34" charset="0"/>
            </a:endParaRPr>
          </a:p>
          <a:p>
            <a:pPr algn="ctr"/>
            <a:r>
              <a:rPr lang="pt-BR" sz="1400" b="1" dirty="0">
                <a:latin typeface="Arial" panose="020B0604020202020204" pitchFamily="34" charset="0"/>
                <a:cs typeface="Arial" panose="020B0604020202020204" pitchFamily="34" charset="0"/>
              </a:rPr>
              <a:t>Figura 2 – Arquitetura de Aplicação Java EE</a:t>
            </a: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endParaRPr lang="pt-BR" sz="1400" b="1" dirty="0">
              <a:latin typeface="Arial" panose="020B0604020202020204" pitchFamily="34" charset="0"/>
              <a:cs typeface="Arial" panose="020B0604020202020204" pitchFamily="34" charset="0"/>
            </a:endParaRPr>
          </a:p>
          <a:p>
            <a:pPr algn="ctr"/>
            <a:r>
              <a:rPr lang="pt-BR" sz="1400" dirty="0">
                <a:latin typeface="Arial" panose="020B0604020202020204" pitchFamily="34" charset="0"/>
                <a:cs typeface="Arial" panose="020B0604020202020204" pitchFamily="34" charset="0"/>
              </a:rPr>
              <a:t>Fonte: dados preliminares</a:t>
            </a:r>
          </a:p>
          <a:p>
            <a:pPr algn="just"/>
            <a:endParaRPr lang="pt-BR" sz="1400" b="1" dirty="0">
              <a:latin typeface="Arial" panose="020B0604020202020204" pitchFamily="34" charset="0"/>
              <a:cs typeface="Arial" panose="020B0604020202020204" pitchFamily="34" charset="0"/>
            </a:endParaRPr>
          </a:p>
          <a:p>
            <a:pPr algn="just"/>
            <a:r>
              <a:rPr lang="pt-BR" sz="3080" b="1" dirty="0">
                <a:latin typeface="Arial" panose="020B0604020202020204" pitchFamily="34" charset="0"/>
                <a:cs typeface="Arial" panose="020B0604020202020204" pitchFamily="34" charset="0"/>
              </a:rPr>
              <a:t>CONSIDERAÇÕES </a:t>
            </a:r>
            <a:r>
              <a:rPr lang="pt-BR" sz="3080" b="1" dirty="0" smtClean="0">
                <a:latin typeface="Arial" panose="020B0604020202020204" pitchFamily="34" charset="0"/>
                <a:cs typeface="Arial" panose="020B0604020202020204" pitchFamily="34" charset="0"/>
              </a:rPr>
              <a:t>FINAIS</a:t>
            </a:r>
            <a:r>
              <a:rPr lang="pt-BR" sz="4479" b="1" dirty="0">
                <a:latin typeface="Arial" panose="020B0604020202020204" pitchFamily="34" charset="0"/>
                <a:cs typeface="Arial" panose="020B0604020202020204" pitchFamily="34" charset="0"/>
              </a:rPr>
              <a:t> </a:t>
            </a:r>
            <a:r>
              <a:rPr lang="pt-BR" sz="1400" dirty="0" smtClean="0">
                <a:latin typeface="Arial" panose="020B0604020202020204" pitchFamily="34" charset="0"/>
                <a:cs typeface="Arial" panose="020B0604020202020204" pitchFamily="34" charset="0"/>
              </a:rPr>
              <a:t>(obrigatório</a:t>
            </a:r>
            <a:r>
              <a:rPr lang="pt-BR" sz="1400" dirty="0">
                <a:latin typeface="Arial" panose="020B0604020202020204" pitchFamily="34" charset="0"/>
                <a:cs typeface="Arial" panose="020B0604020202020204" pitchFamily="34" charset="0"/>
              </a:rPr>
              <a:t>)</a:t>
            </a:r>
          </a:p>
          <a:p>
            <a:pPr algn="just"/>
            <a:r>
              <a:rPr lang="pt-BR" sz="1400" dirty="0">
                <a:latin typeface="Arial" panose="020B0604020202020204" pitchFamily="34" charset="0"/>
                <a:cs typeface="Arial" panose="020B0604020202020204" pitchFamily="34" charset="0"/>
              </a:rPr>
              <a:t>O corpo do texto deve ser escrito em Arial 14 Normal, espaçamento Simples entre linhas. O corpo do texto deve ser escrito em Arial 14 Normal, espaçamento Simples entre linhas</a:t>
            </a:r>
            <a:r>
              <a:rPr lang="pt-BR" sz="1400" dirty="0" smtClean="0">
                <a:latin typeface="Arial" panose="020B0604020202020204" pitchFamily="34" charset="0"/>
                <a:cs typeface="Arial" panose="020B0604020202020204" pitchFamily="34" charset="0"/>
              </a:rPr>
              <a:t>.</a:t>
            </a:r>
            <a:r>
              <a:rPr lang="pt-BR" sz="1400" dirty="0">
                <a:latin typeface="Arial" panose="020B0604020202020204" pitchFamily="34" charset="0"/>
                <a:cs typeface="Arial" panose="020B0604020202020204" pitchFamily="34" charset="0"/>
              </a:rPr>
              <a:t> O corpo do texto deve ser escrito em Arial 14 Normal, espaçamento Simples entre linhas. O corpo do texto deve ser escrito em Arial 14 Normal, espaçamento Simples entre linhas</a:t>
            </a:r>
            <a:r>
              <a:rPr lang="pt-BR" sz="1400" dirty="0" smtClean="0">
                <a:latin typeface="Arial" panose="020B0604020202020204" pitchFamily="34" charset="0"/>
                <a:cs typeface="Arial" panose="020B0604020202020204" pitchFamily="34" charset="0"/>
              </a:rPr>
              <a:t>.</a:t>
            </a:r>
            <a:r>
              <a:rPr lang="pt-BR" sz="1400" dirty="0">
                <a:latin typeface="Arial" panose="020B0604020202020204" pitchFamily="34" charset="0"/>
                <a:cs typeface="Arial" panose="020B0604020202020204" pitchFamily="34" charset="0"/>
              </a:rPr>
              <a:t> O corpo do texto deve ser escrito em Arial 14 Normal, espaçamento Simples entre linhas. O corpo do texto deve ser escrito em Arial 14 Normal, espaçamento Simples entre linhas</a:t>
            </a:r>
            <a:r>
              <a:rPr lang="pt-BR" sz="1400" dirty="0" smtClean="0">
                <a:latin typeface="Arial" panose="020B0604020202020204" pitchFamily="34" charset="0"/>
                <a:cs typeface="Arial" panose="020B0604020202020204" pitchFamily="34" charset="0"/>
              </a:rPr>
              <a:t>.</a:t>
            </a:r>
            <a:r>
              <a:rPr lang="pt-BR" sz="1400" dirty="0">
                <a:latin typeface="Arial" panose="020B0604020202020204" pitchFamily="34" charset="0"/>
                <a:cs typeface="Arial" panose="020B0604020202020204" pitchFamily="34" charset="0"/>
              </a:rPr>
              <a:t> O corpo do texto deve ser escrito em Arial 14 Normal, espaçamento Simples entre linhas. O corpo do texto deve ser escrito em Arial 14 Normal, espaçamento Simples entre linhas.</a:t>
            </a:r>
            <a:r>
              <a:rPr lang="pt-BR" sz="1400" dirty="0" smtClean="0">
                <a:latin typeface="Arial" panose="020B0604020202020204" pitchFamily="34" charset="0"/>
                <a:cs typeface="Arial" panose="020B0604020202020204" pitchFamily="34" charset="0"/>
              </a:rPr>
              <a:t>.</a:t>
            </a:r>
            <a:endParaRPr lang="pt-BR" sz="1400" b="1" dirty="0">
              <a:latin typeface="Arial" panose="020B0604020202020204" pitchFamily="34" charset="0"/>
              <a:cs typeface="Arial" panose="020B0604020202020204" pitchFamily="34" charset="0"/>
            </a:endParaRPr>
          </a:p>
          <a:p>
            <a:pPr algn="just"/>
            <a:endParaRPr lang="pt-BR" sz="1400" b="1" dirty="0">
              <a:latin typeface="Arial" panose="020B0604020202020204" pitchFamily="34" charset="0"/>
              <a:cs typeface="Arial" panose="020B0604020202020204" pitchFamily="34" charset="0"/>
            </a:endParaRPr>
          </a:p>
          <a:p>
            <a:pPr algn="just"/>
            <a:endParaRPr lang="pt-BR" sz="1306" dirty="0">
              <a:latin typeface="Arial" panose="020B0604020202020204" pitchFamily="34" charset="0"/>
              <a:cs typeface="Arial" panose="020B0604020202020204" pitchFamily="34" charset="0"/>
            </a:endParaRPr>
          </a:p>
          <a:p>
            <a:pPr algn="just"/>
            <a:endParaRPr lang="pt-BR" sz="1306" dirty="0">
              <a:latin typeface="Arial" panose="020B0604020202020204" pitchFamily="34" charset="0"/>
              <a:cs typeface="Arial" panose="020B0604020202020204" pitchFamily="34" charset="0"/>
            </a:endParaRPr>
          </a:p>
        </p:txBody>
      </p:sp>
      <p:sp>
        <p:nvSpPr>
          <p:cNvPr id="17" name="Subtítulo 2"/>
          <p:cNvSpPr txBox="1">
            <a:spLocks/>
          </p:cNvSpPr>
          <p:nvPr/>
        </p:nvSpPr>
        <p:spPr>
          <a:xfrm>
            <a:off x="402108" y="17822218"/>
            <a:ext cx="14347558" cy="2518666"/>
          </a:xfrm>
          <a:prstGeom prst="rect">
            <a:avLst/>
          </a:prstGeom>
          <a:ln>
            <a:noFill/>
          </a:ln>
        </p:spPr>
        <p:txBody>
          <a:bodyPr vert="horz" lIns="201591" tIns="100796" rIns="201591" bIns="100796" rtlCol="0">
            <a:noAutofit/>
          </a:bodyPr>
          <a:lstStyle>
            <a:lvl1pPr marL="0" indent="0" algn="ctr" defTabSz="4320540" rtl="0" eaLnBrk="1" latinLnBrk="0" hangingPunct="1">
              <a:spcBef>
                <a:spcPct val="20000"/>
              </a:spcBef>
              <a:buFont typeface="Arial" pitchFamily="34" charset="0"/>
              <a:buNone/>
              <a:defRPr sz="15100" kern="1200">
                <a:solidFill>
                  <a:schemeClr val="tx1">
                    <a:tint val="75000"/>
                  </a:schemeClr>
                </a:solidFill>
                <a:latin typeface="+mn-lt"/>
                <a:ea typeface="+mn-ea"/>
                <a:cs typeface="+mn-cs"/>
              </a:defRPr>
            </a:lvl1pPr>
            <a:lvl2pPr marL="2160270" indent="0" algn="ctr" defTabSz="4320540" rtl="0" eaLnBrk="1" latinLnBrk="0" hangingPunct="1">
              <a:spcBef>
                <a:spcPct val="20000"/>
              </a:spcBef>
              <a:buFont typeface="Arial" pitchFamily="34" charset="0"/>
              <a:buNone/>
              <a:defRPr sz="13200" kern="1200">
                <a:solidFill>
                  <a:schemeClr val="tx1">
                    <a:tint val="75000"/>
                  </a:schemeClr>
                </a:solidFill>
                <a:latin typeface="+mn-lt"/>
                <a:ea typeface="+mn-ea"/>
                <a:cs typeface="+mn-cs"/>
              </a:defRPr>
            </a:lvl2pPr>
            <a:lvl3pPr marL="4320540" indent="0" algn="ctr" defTabSz="4320540" rtl="0" eaLnBrk="1" latinLnBrk="0" hangingPunct="1">
              <a:spcBef>
                <a:spcPct val="20000"/>
              </a:spcBef>
              <a:buFont typeface="Arial" pitchFamily="34" charset="0"/>
              <a:buNone/>
              <a:defRPr sz="11300" kern="1200">
                <a:solidFill>
                  <a:schemeClr val="tx1">
                    <a:tint val="75000"/>
                  </a:schemeClr>
                </a:solidFill>
                <a:latin typeface="+mn-lt"/>
                <a:ea typeface="+mn-ea"/>
                <a:cs typeface="+mn-cs"/>
              </a:defRPr>
            </a:lvl3pPr>
            <a:lvl4pPr marL="648081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4pPr>
            <a:lvl5pPr marL="864108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5pPr>
            <a:lvl6pPr marL="1080135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6pPr>
            <a:lvl7pPr marL="1296162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7pPr>
            <a:lvl8pPr marL="1512189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8pPr>
            <a:lvl9pPr marL="17282160" indent="0" algn="ctr" defTabSz="4320540" rtl="0" eaLnBrk="1" latinLnBrk="0" hangingPunct="1">
              <a:spcBef>
                <a:spcPct val="20000"/>
              </a:spcBef>
              <a:buFont typeface="Arial" pitchFamily="34" charset="0"/>
              <a:buNone/>
              <a:defRPr sz="9500" kern="1200">
                <a:solidFill>
                  <a:schemeClr val="tx1">
                    <a:tint val="75000"/>
                  </a:schemeClr>
                </a:solidFill>
                <a:latin typeface="+mn-lt"/>
                <a:ea typeface="+mn-ea"/>
                <a:cs typeface="+mn-cs"/>
              </a:defRPr>
            </a:lvl9pPr>
          </a:lstStyle>
          <a:p>
            <a:pPr algn="just">
              <a:spcBef>
                <a:spcPts val="0"/>
              </a:spcBef>
            </a:pPr>
            <a:r>
              <a:rPr lang="pt-BR" sz="3080" b="1" dirty="0">
                <a:solidFill>
                  <a:schemeClr val="tx1"/>
                </a:solidFill>
                <a:latin typeface="Arial" panose="020B0604020202020204" pitchFamily="34" charset="0"/>
                <a:cs typeface="Arial" panose="020B0604020202020204" pitchFamily="34" charset="0"/>
              </a:rPr>
              <a:t>REFERÊNCIAS BIBLIOGRÁFICAS</a:t>
            </a:r>
          </a:p>
          <a:p>
            <a:pPr algn="just">
              <a:spcBef>
                <a:spcPts val="0"/>
              </a:spcBef>
            </a:pPr>
            <a:endParaRPr lang="pt-BR" sz="1306" b="1" dirty="0">
              <a:solidFill>
                <a:schemeClr val="tx1"/>
              </a:solidFill>
              <a:latin typeface="Arial" panose="020B0604020202020204" pitchFamily="34" charset="0"/>
              <a:cs typeface="Arial" panose="020B0604020202020204" pitchFamily="34" charset="0"/>
            </a:endParaRPr>
          </a:p>
          <a:p>
            <a:pPr algn="just">
              <a:spcBef>
                <a:spcPts val="0"/>
              </a:spcBef>
            </a:pPr>
            <a:r>
              <a:rPr lang="pt-BR" sz="1306" b="1" dirty="0">
                <a:solidFill>
                  <a:schemeClr val="tx1"/>
                </a:solidFill>
                <a:latin typeface="Arial" panose="020B0604020202020204" pitchFamily="34" charset="0"/>
                <a:cs typeface="Arial" panose="020B0604020202020204" pitchFamily="34" charset="0"/>
              </a:rPr>
              <a:t>[Exemplo de referência de livro]</a:t>
            </a: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GIL</a:t>
            </a:r>
            <a:r>
              <a:rPr lang="pt-BR" sz="1400" dirty="0">
                <a:solidFill>
                  <a:schemeClr val="tx1"/>
                </a:solidFill>
                <a:latin typeface="Arial" panose="020B0604020202020204" pitchFamily="34" charset="0"/>
                <a:cs typeface="Arial" panose="020B0604020202020204" pitchFamily="34" charset="0"/>
              </a:rPr>
              <a:t>, Antônio Carlos. </a:t>
            </a:r>
            <a:r>
              <a:rPr lang="pt-BR" sz="1400" b="1" dirty="0">
                <a:solidFill>
                  <a:schemeClr val="tx1"/>
                </a:solidFill>
                <a:latin typeface="Arial" panose="020B0604020202020204" pitchFamily="34" charset="0"/>
                <a:cs typeface="Arial" panose="020B0604020202020204" pitchFamily="34" charset="0"/>
              </a:rPr>
              <a:t>Como elaborar projetos de pesquisa</a:t>
            </a:r>
            <a:r>
              <a:rPr lang="pt-BR" sz="1400" dirty="0">
                <a:solidFill>
                  <a:schemeClr val="tx1"/>
                </a:solidFill>
                <a:latin typeface="Arial" panose="020B0604020202020204" pitchFamily="34" charset="0"/>
                <a:cs typeface="Arial" panose="020B0604020202020204" pitchFamily="34" charset="0"/>
              </a:rPr>
              <a:t>. 4. ed. São Paulo: Atlas, 2002.</a:t>
            </a:r>
          </a:p>
          <a:p>
            <a:pPr algn="just">
              <a:spcBef>
                <a:spcPts val="0"/>
              </a:spcBef>
            </a:pPr>
            <a:r>
              <a:rPr lang="pt-BR" sz="1400" dirty="0" smtClean="0">
                <a:solidFill>
                  <a:schemeClr val="tx1"/>
                </a:solidFill>
                <a:latin typeface="Arial" panose="020B0604020202020204" pitchFamily="34" charset="0"/>
                <a:cs typeface="Arial" panose="020B0604020202020204" pitchFamily="34" charset="0"/>
              </a:rPr>
              <a:t>MARCONI</a:t>
            </a:r>
            <a:r>
              <a:rPr lang="pt-BR" sz="1400" dirty="0">
                <a:solidFill>
                  <a:schemeClr val="tx1"/>
                </a:solidFill>
                <a:latin typeface="Arial" panose="020B0604020202020204" pitchFamily="34" charset="0"/>
                <a:cs typeface="Arial" panose="020B0604020202020204" pitchFamily="34" charset="0"/>
              </a:rPr>
              <a:t>, Marina de Andrade; LAKATOS, Eva Maria. </a:t>
            </a:r>
            <a:r>
              <a:rPr lang="pt-BR" sz="1400" b="1" dirty="0">
                <a:solidFill>
                  <a:schemeClr val="tx1"/>
                </a:solidFill>
                <a:latin typeface="Arial" panose="020B0604020202020204" pitchFamily="34" charset="0"/>
                <a:cs typeface="Arial" panose="020B0604020202020204" pitchFamily="34" charset="0"/>
              </a:rPr>
              <a:t>Técnicas de Pesquisa</a:t>
            </a:r>
            <a:r>
              <a:rPr lang="pt-BR" sz="1400" dirty="0">
                <a:solidFill>
                  <a:schemeClr val="tx1"/>
                </a:solidFill>
                <a:latin typeface="Arial" panose="020B0604020202020204" pitchFamily="34" charset="0"/>
                <a:cs typeface="Arial" panose="020B0604020202020204" pitchFamily="34" charset="0"/>
              </a:rPr>
              <a:t>: planejamento e execução de pesquisas, amostragens e técnicas de pesquisas, elaboração, análise e interpretação de dados. 6. ed. São Paulo: Atlas, 2007.</a:t>
            </a:r>
          </a:p>
          <a:p>
            <a:pPr algn="just">
              <a:spcBef>
                <a:spcPts val="0"/>
              </a:spcBef>
            </a:pPr>
            <a:endParaRPr lang="pt-BR" sz="3080" b="1" dirty="0">
              <a:solidFill>
                <a:schemeClr val="tx1"/>
              </a:solidFill>
              <a:latin typeface="Arial" panose="020B0604020202020204" pitchFamily="34" charset="0"/>
              <a:cs typeface="Arial" panose="020B0604020202020204" pitchFamily="34" charset="0"/>
            </a:endParaRPr>
          </a:p>
        </p:txBody>
      </p:sp>
      <p:sp>
        <p:nvSpPr>
          <p:cNvPr id="4" name="Retângulo 3"/>
          <p:cNvSpPr/>
          <p:nvPr/>
        </p:nvSpPr>
        <p:spPr>
          <a:xfrm>
            <a:off x="7642794" y="17244540"/>
            <a:ext cx="6945882" cy="707886"/>
          </a:xfrm>
          <a:prstGeom prst="rect">
            <a:avLst/>
          </a:prstGeom>
        </p:spPr>
        <p:txBody>
          <a:bodyPr wrap="square">
            <a:spAutoFit/>
          </a:bodyPr>
          <a:lstStyle/>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1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Graduando em Administração).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a:t>
            </a:r>
          </a:p>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2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Mestre em Direito).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a:t>
            </a:r>
          </a:p>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3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Especialista em Administração).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a:t>
            </a:r>
          </a:p>
          <a:p>
            <a:pPr algn="r">
              <a:spcAft>
                <a:spcPts val="0"/>
              </a:spcAft>
            </a:pPr>
            <a:r>
              <a:rPr lang="pt-BR" sz="1000" dirty="0" smtClean="0">
                <a:latin typeface="Arial" panose="020B0604020202020204" pitchFamily="34" charset="0"/>
                <a:ea typeface="Calibri" panose="020F0502020204030204" pitchFamily="34" charset="0"/>
                <a:cs typeface="Arial" panose="020B0604020202020204" pitchFamily="34" charset="0"/>
              </a:rPr>
              <a:t>4 Titulação</a:t>
            </a:r>
            <a:r>
              <a:rPr lang="pt-BR" sz="1000" dirty="0">
                <a:latin typeface="Arial" panose="020B0604020202020204" pitchFamily="34" charset="0"/>
                <a:ea typeface="Calibri" panose="020F0502020204030204" pitchFamily="34" charset="0"/>
                <a:cs typeface="Arial" panose="020B0604020202020204" pitchFamily="34" charset="0"/>
              </a:rPr>
              <a:t>: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Doutor em Engenharia). Instituição atual: (</a:t>
            </a:r>
            <a:r>
              <a:rPr lang="pt-BR" sz="1000" dirty="0" err="1">
                <a:latin typeface="Arial" panose="020B0604020202020204" pitchFamily="34" charset="0"/>
                <a:ea typeface="Calibri" panose="020F0502020204030204" pitchFamily="34" charset="0"/>
                <a:cs typeface="Arial" panose="020B0604020202020204" pitchFamily="34" charset="0"/>
              </a:rPr>
              <a:t>ex</a:t>
            </a:r>
            <a:r>
              <a:rPr lang="pt-BR" sz="1000" dirty="0">
                <a:latin typeface="Arial" panose="020B0604020202020204" pitchFamily="34" charset="0"/>
                <a:ea typeface="Calibri" panose="020F0502020204030204" pitchFamily="34" charset="0"/>
                <a:cs typeface="Arial" panose="020B0604020202020204" pitchFamily="34" charset="0"/>
              </a:rPr>
              <a:t>: Faculdade Cesusc) /e-mail </a:t>
            </a:r>
            <a:endParaRPr lang="pt-BR" sz="1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9" name="Imagem 8"/>
          <p:cNvPicPr>
            <a:picLocks noChangeAspect="1"/>
          </p:cNvPicPr>
          <p:nvPr/>
        </p:nvPicPr>
        <p:blipFill>
          <a:blip r:embed="rId3"/>
          <a:stretch>
            <a:fillRect/>
          </a:stretch>
        </p:blipFill>
        <p:spPr>
          <a:xfrm>
            <a:off x="8720675" y="11483900"/>
            <a:ext cx="4790119" cy="2251674"/>
          </a:xfrm>
          <a:prstGeom prst="rect">
            <a:avLst/>
          </a:prstGeom>
        </p:spPr>
      </p:pic>
      <p:pic>
        <p:nvPicPr>
          <p:cNvPr id="5" name="Imagem 4"/>
          <p:cNvPicPr>
            <a:picLocks noChangeAspect="1"/>
          </p:cNvPicPr>
          <p:nvPr/>
        </p:nvPicPr>
        <p:blipFill>
          <a:blip r:embed="rId4"/>
          <a:stretch>
            <a:fillRect/>
          </a:stretch>
        </p:blipFill>
        <p:spPr>
          <a:xfrm>
            <a:off x="1294979" y="12780044"/>
            <a:ext cx="4300585" cy="2376264"/>
          </a:xfrm>
          <a:prstGeom prst="rect">
            <a:avLst/>
          </a:prstGeom>
        </p:spPr>
      </p:pic>
      <p:pic>
        <p:nvPicPr>
          <p:cNvPr id="7" name="Image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6073" y="6372946"/>
            <a:ext cx="3941156" cy="258732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645</Words>
  <Application>Microsoft Office PowerPoint</Application>
  <PresentationFormat>Personalizar</PresentationFormat>
  <Paragraphs>77</Paragraphs>
  <Slides>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TÍTULO DO TRABALHO E SUBTÍTULO EM ARIAL 60 NEGRITO  Primeiro Autor; Segundo Autor; Terceiro Autor; Quarto Autor.  2ª Jornada de Integração e Iniciação Científica – Faculdade Cesusc – Santa Catarina – SC – Brasil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on the Beach 2011</dc:title>
  <dc:creator>Tristao</dc:creator>
  <cp:lastModifiedBy>IBI100</cp:lastModifiedBy>
  <cp:revision>90</cp:revision>
  <dcterms:created xsi:type="dcterms:W3CDTF">2011-04-07T11:05:01Z</dcterms:created>
  <dcterms:modified xsi:type="dcterms:W3CDTF">2017-05-17T23:05:55Z</dcterms:modified>
</cp:coreProperties>
</file>