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5119350" cy="21383625"/>
  <p:notesSz cx="6858000" cy="9144000"/>
  <p:defaultTextStyle>
    <a:defPPr>
      <a:defRPr lang="pt-BR"/>
    </a:defPPr>
    <a:lvl1pPr marL="0" algn="l" defTabSz="2085525" rtl="0" eaLnBrk="1" latinLnBrk="0" hangingPunct="1">
      <a:defRPr sz="4103" kern="1200">
        <a:solidFill>
          <a:schemeClr val="tx1"/>
        </a:solidFill>
        <a:latin typeface="+mn-lt"/>
        <a:ea typeface="+mn-ea"/>
        <a:cs typeface="+mn-cs"/>
      </a:defRPr>
    </a:lvl1pPr>
    <a:lvl2pPr marL="1042762" algn="l" defTabSz="2085525" rtl="0" eaLnBrk="1" latinLnBrk="0" hangingPunct="1">
      <a:defRPr sz="4103" kern="1200">
        <a:solidFill>
          <a:schemeClr val="tx1"/>
        </a:solidFill>
        <a:latin typeface="+mn-lt"/>
        <a:ea typeface="+mn-ea"/>
        <a:cs typeface="+mn-cs"/>
      </a:defRPr>
    </a:lvl2pPr>
    <a:lvl3pPr marL="2085525" algn="l" defTabSz="2085525" rtl="0" eaLnBrk="1" latinLnBrk="0" hangingPunct="1">
      <a:defRPr sz="4103" kern="1200">
        <a:solidFill>
          <a:schemeClr val="tx1"/>
        </a:solidFill>
        <a:latin typeface="+mn-lt"/>
        <a:ea typeface="+mn-ea"/>
        <a:cs typeface="+mn-cs"/>
      </a:defRPr>
    </a:lvl3pPr>
    <a:lvl4pPr marL="3128287" algn="l" defTabSz="2085525" rtl="0" eaLnBrk="1" latinLnBrk="0" hangingPunct="1">
      <a:defRPr sz="4103" kern="1200">
        <a:solidFill>
          <a:schemeClr val="tx1"/>
        </a:solidFill>
        <a:latin typeface="+mn-lt"/>
        <a:ea typeface="+mn-ea"/>
        <a:cs typeface="+mn-cs"/>
      </a:defRPr>
    </a:lvl4pPr>
    <a:lvl5pPr marL="4171049" algn="l" defTabSz="2085525" rtl="0" eaLnBrk="1" latinLnBrk="0" hangingPunct="1">
      <a:defRPr sz="4103" kern="1200">
        <a:solidFill>
          <a:schemeClr val="tx1"/>
        </a:solidFill>
        <a:latin typeface="+mn-lt"/>
        <a:ea typeface="+mn-ea"/>
        <a:cs typeface="+mn-cs"/>
      </a:defRPr>
    </a:lvl5pPr>
    <a:lvl6pPr marL="5213812" algn="l" defTabSz="2085525" rtl="0" eaLnBrk="1" latinLnBrk="0" hangingPunct="1">
      <a:defRPr sz="4103" kern="1200">
        <a:solidFill>
          <a:schemeClr val="tx1"/>
        </a:solidFill>
        <a:latin typeface="+mn-lt"/>
        <a:ea typeface="+mn-ea"/>
        <a:cs typeface="+mn-cs"/>
      </a:defRPr>
    </a:lvl6pPr>
    <a:lvl7pPr marL="6256574" algn="l" defTabSz="2085525" rtl="0" eaLnBrk="1" latinLnBrk="0" hangingPunct="1">
      <a:defRPr sz="4103" kern="1200">
        <a:solidFill>
          <a:schemeClr val="tx1"/>
        </a:solidFill>
        <a:latin typeface="+mn-lt"/>
        <a:ea typeface="+mn-ea"/>
        <a:cs typeface="+mn-cs"/>
      </a:defRPr>
    </a:lvl7pPr>
    <a:lvl8pPr marL="7299336" algn="l" defTabSz="2085525" rtl="0" eaLnBrk="1" latinLnBrk="0" hangingPunct="1">
      <a:defRPr sz="4103" kern="1200">
        <a:solidFill>
          <a:schemeClr val="tx1"/>
        </a:solidFill>
        <a:latin typeface="+mn-lt"/>
        <a:ea typeface="+mn-ea"/>
        <a:cs typeface="+mn-cs"/>
      </a:defRPr>
    </a:lvl8pPr>
    <a:lvl9pPr marL="8342099" algn="l" defTabSz="2085525" rtl="0" eaLnBrk="1" latinLnBrk="0" hangingPunct="1">
      <a:defRPr sz="41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3186" autoAdjust="0"/>
  </p:normalViewPr>
  <p:slideViewPr>
    <p:cSldViewPr>
      <p:cViewPr>
        <p:scale>
          <a:sx n="50" d="100"/>
          <a:sy n="50" d="100"/>
        </p:scale>
        <p:origin x="1338" y="-2862"/>
      </p:cViewPr>
      <p:guideLst>
        <p:guide orient="horz" pos="6735"/>
        <p:guide pos="4762"/>
      </p:guideLst>
    </p:cSldViewPr>
  </p:slideViewPr>
  <p:outlineViewPr>
    <p:cViewPr>
      <p:scale>
        <a:sx n="33" d="100"/>
        <a:sy n="33" d="100"/>
      </p:scale>
      <p:origin x="0" y="11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89B-44F5-9024-4A9B43A45D3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89B-44F5-9024-4A9B43A45D3A}"/>
              </c:ext>
            </c:extLst>
          </c:dPt>
          <c:cat>
            <c:strRef>
              <c:f>Plan1!$D$4:$D$5</c:f>
              <c:strCache>
                <c:ptCount val="2"/>
                <c:pt idx="0">
                  <c:v>Total de sim</c:v>
                </c:pt>
                <c:pt idx="1">
                  <c:v>Total de não</c:v>
                </c:pt>
              </c:strCache>
            </c:strRef>
          </c:cat>
          <c:val>
            <c:numRef>
              <c:f>Plan1!$E$4:$E$5</c:f>
              <c:numCache>
                <c:formatCode>General</c:formatCode>
                <c:ptCount val="2"/>
                <c:pt idx="0">
                  <c:v>48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89B-44F5-9024-4A9B43A45D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3951" y="6642785"/>
            <a:ext cx="12851448" cy="458362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67903" y="12117388"/>
            <a:ext cx="10583545" cy="54647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0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1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23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031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039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047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05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063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88D9-6F99-4774-8F18-D88D64460132}" type="datetimeFigureOut">
              <a:rPr lang="pt-BR" smtClean="0"/>
              <a:pPr/>
              <a:t>01/11/2018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A5AF6-92C6-4656-8B3D-FE2340DD82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2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55968" y="856336"/>
            <a:ext cx="13607415" cy="3563938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5968" y="4989514"/>
            <a:ext cx="13607415" cy="14112204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55968" y="19819454"/>
            <a:ext cx="3527848" cy="1138480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2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088D9-6F99-4774-8F18-D88D64460132}" type="datetimeFigureOut">
              <a:rPr lang="pt-BR" smtClean="0"/>
              <a:pPr/>
              <a:t>01/11/2018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165778" y="19819454"/>
            <a:ext cx="4787794" cy="1138480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2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835535" y="19819454"/>
            <a:ext cx="3527848" cy="1138480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2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A5AF6-92C6-4656-8B3D-FE2340DD82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015964" rtl="0" eaLnBrk="1" latinLnBrk="0" hangingPunct="1">
        <a:spcBef>
          <a:spcPct val="0"/>
        </a:spcBef>
        <a:buNone/>
        <a:defRPr sz="97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5987" indent="-755987" algn="l" defTabSz="2015964" rtl="0" eaLnBrk="1" latinLnBrk="0" hangingPunct="1">
        <a:spcBef>
          <a:spcPct val="20000"/>
        </a:spcBef>
        <a:buFont typeface="Arial" pitchFamily="34" charset="0"/>
        <a:buChar char="•"/>
        <a:defRPr sz="7046" kern="1200">
          <a:solidFill>
            <a:schemeClr val="tx1"/>
          </a:solidFill>
          <a:latin typeface="+mn-lt"/>
          <a:ea typeface="+mn-ea"/>
          <a:cs typeface="+mn-cs"/>
        </a:defRPr>
      </a:lvl1pPr>
      <a:lvl2pPr marL="1637971" indent="-629989" algn="l" defTabSz="2015964" rtl="0" eaLnBrk="1" latinLnBrk="0" hangingPunct="1">
        <a:spcBef>
          <a:spcPct val="20000"/>
        </a:spcBef>
        <a:buFont typeface="Arial" pitchFamily="34" charset="0"/>
        <a:buChar char="–"/>
        <a:defRPr sz="6159" kern="1200">
          <a:solidFill>
            <a:schemeClr val="tx1"/>
          </a:solidFill>
          <a:latin typeface="+mn-lt"/>
          <a:ea typeface="+mn-ea"/>
          <a:cs typeface="+mn-cs"/>
        </a:defRPr>
      </a:lvl2pPr>
      <a:lvl3pPr marL="2519955" indent="-503991" algn="l" defTabSz="2015964" rtl="0" eaLnBrk="1" latinLnBrk="0" hangingPunct="1">
        <a:spcBef>
          <a:spcPct val="20000"/>
        </a:spcBef>
        <a:buFont typeface="Arial" pitchFamily="34" charset="0"/>
        <a:buChar char="•"/>
        <a:defRPr sz="5273" kern="1200">
          <a:solidFill>
            <a:schemeClr val="tx1"/>
          </a:solidFill>
          <a:latin typeface="+mn-lt"/>
          <a:ea typeface="+mn-ea"/>
          <a:cs typeface="+mn-cs"/>
        </a:defRPr>
      </a:lvl3pPr>
      <a:lvl4pPr marL="3527937" indent="-503991" algn="l" defTabSz="2015964" rtl="0" eaLnBrk="1" latinLnBrk="0" hangingPunct="1">
        <a:spcBef>
          <a:spcPct val="20000"/>
        </a:spcBef>
        <a:buFont typeface="Arial" pitchFamily="34" charset="0"/>
        <a:buChar char="–"/>
        <a:defRPr sz="4433" kern="1200">
          <a:solidFill>
            <a:schemeClr val="tx1"/>
          </a:solidFill>
          <a:latin typeface="+mn-lt"/>
          <a:ea typeface="+mn-ea"/>
          <a:cs typeface="+mn-cs"/>
        </a:defRPr>
      </a:lvl4pPr>
      <a:lvl5pPr marL="4535919" indent="-503991" algn="l" defTabSz="2015964" rtl="0" eaLnBrk="1" latinLnBrk="0" hangingPunct="1">
        <a:spcBef>
          <a:spcPct val="20000"/>
        </a:spcBef>
        <a:buFont typeface="Arial" pitchFamily="34" charset="0"/>
        <a:buChar char="»"/>
        <a:defRPr sz="4433" kern="1200">
          <a:solidFill>
            <a:schemeClr val="tx1"/>
          </a:solidFill>
          <a:latin typeface="+mn-lt"/>
          <a:ea typeface="+mn-ea"/>
          <a:cs typeface="+mn-cs"/>
        </a:defRPr>
      </a:lvl5pPr>
      <a:lvl6pPr marL="5543901" indent="-503991" algn="l" defTabSz="2015964" rtl="0" eaLnBrk="1" latinLnBrk="0" hangingPunct="1">
        <a:spcBef>
          <a:spcPct val="20000"/>
        </a:spcBef>
        <a:buFont typeface="Arial" pitchFamily="34" charset="0"/>
        <a:buChar char="•"/>
        <a:defRPr sz="4433" kern="1200">
          <a:solidFill>
            <a:schemeClr val="tx1"/>
          </a:solidFill>
          <a:latin typeface="+mn-lt"/>
          <a:ea typeface="+mn-ea"/>
          <a:cs typeface="+mn-cs"/>
        </a:defRPr>
      </a:lvl6pPr>
      <a:lvl7pPr marL="6551883" indent="-503991" algn="l" defTabSz="2015964" rtl="0" eaLnBrk="1" latinLnBrk="0" hangingPunct="1">
        <a:spcBef>
          <a:spcPct val="20000"/>
        </a:spcBef>
        <a:buFont typeface="Arial" pitchFamily="34" charset="0"/>
        <a:buChar char="•"/>
        <a:defRPr sz="4433" kern="1200">
          <a:solidFill>
            <a:schemeClr val="tx1"/>
          </a:solidFill>
          <a:latin typeface="+mn-lt"/>
          <a:ea typeface="+mn-ea"/>
          <a:cs typeface="+mn-cs"/>
        </a:defRPr>
      </a:lvl7pPr>
      <a:lvl8pPr marL="7559865" indent="-503991" algn="l" defTabSz="2015964" rtl="0" eaLnBrk="1" latinLnBrk="0" hangingPunct="1">
        <a:spcBef>
          <a:spcPct val="20000"/>
        </a:spcBef>
        <a:buFont typeface="Arial" pitchFamily="34" charset="0"/>
        <a:buChar char="•"/>
        <a:defRPr sz="4433" kern="1200">
          <a:solidFill>
            <a:schemeClr val="tx1"/>
          </a:solidFill>
          <a:latin typeface="+mn-lt"/>
          <a:ea typeface="+mn-ea"/>
          <a:cs typeface="+mn-cs"/>
        </a:defRPr>
      </a:lvl8pPr>
      <a:lvl9pPr marL="8567847" indent="-503991" algn="l" defTabSz="2015964" rtl="0" eaLnBrk="1" latinLnBrk="0" hangingPunct="1">
        <a:spcBef>
          <a:spcPct val="20000"/>
        </a:spcBef>
        <a:buFont typeface="Arial" pitchFamily="34" charset="0"/>
        <a:buChar char="•"/>
        <a:defRPr sz="44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2015964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1pPr>
      <a:lvl2pPr marL="1007982" algn="l" defTabSz="2015964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2pPr>
      <a:lvl3pPr marL="2015964" algn="l" defTabSz="2015964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3pPr>
      <a:lvl4pPr marL="3023946" algn="l" defTabSz="2015964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4pPr>
      <a:lvl5pPr marL="4031928" algn="l" defTabSz="2015964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5pPr>
      <a:lvl6pPr marL="5039910" algn="l" defTabSz="2015964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6pPr>
      <a:lvl7pPr marL="6047892" algn="l" defTabSz="2015964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7pPr>
      <a:lvl8pPr marL="7055874" algn="l" defTabSz="2015964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8pPr>
      <a:lvl9pPr marL="8063856" algn="l" defTabSz="2015964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bertofabiano.Fernandes@gmail.com" TargetMode="External"/><Relationship Id="rId2" Type="http://schemas.openxmlformats.org/officeDocument/2006/relationships/hyperlink" Target="mailto:l.henriquesantoss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/>
          <p:cNvSpPr>
            <a:spLocks noGrp="1"/>
          </p:cNvSpPr>
          <p:nvPr>
            <p:ph type="ctrTitle"/>
          </p:nvPr>
        </p:nvSpPr>
        <p:spPr>
          <a:xfrm>
            <a:off x="1133951" y="3274988"/>
            <a:ext cx="12851448" cy="1800200"/>
          </a:xfrm>
        </p:spPr>
        <p:txBody>
          <a:bodyPr>
            <a:no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GUIA DE ESTUDOS VIRTUAL</a:t>
            </a:r>
            <a:endParaRPr lang="pt-BR" sz="3200" dirty="0"/>
          </a:p>
        </p:txBody>
      </p:sp>
      <p:sp>
        <p:nvSpPr>
          <p:cNvPr id="2" name="Retângulo 1"/>
          <p:cNvSpPr/>
          <p:nvPr/>
        </p:nvSpPr>
        <p:spPr>
          <a:xfrm>
            <a:off x="574899" y="6202599"/>
            <a:ext cx="6832066" cy="1104194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educação a distância - EAD. Deste tema surgiu a ideia de criar um guia de estudos virtual. necessidad</a:t>
            </a:r>
            <a:r>
              <a:rPr lang="pt-B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evolução profissional unida as dificuldades de tempo e agenda para deslocar-se fisicamente para Instituições que promovam o aprender são alguns dos fatores que  fomentaram o crescimento exponencial do ensino na modalidade  Para fundamentar a proposta, realizou-se pesquisa sobre plataformas de ensino EAD buscando identificar a ausência de funcionalidades entendidas como essenciais para tornar o ambiente mais atrativo para o estudante. Um dos diferenciais propostos para o Guia de Estudo Virtual é a implementação de um espaço comentários do estudante junto ao conteúdo, interagindo com o educador no andamento da leitura do material apresentado. Outra função de destaque no guia viabiliza o educador a  implementar na disciplina o uso de diferentes tipos de mídias: vídeos, textos, imagens e gravações. A projeto proposto conta com os alunos e o professor como recursos para o levantamento dos requisitos, criação dos diagramas UML essências para a documentação e o desenvolvimento do código. A proposta é de implementar um sistema que apresente um </a:t>
            </a:r>
            <a:r>
              <a:rPr lang="pt-BR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o desenvolvimento de uma aplicação de guia de estudos de plataforma aberta e disponível para qualquer tipo de disciplina.</a:t>
            </a:r>
          </a:p>
          <a:p>
            <a:pPr algn="just">
              <a:spcBef>
                <a:spcPts val="0"/>
              </a:spcBef>
            </a:pP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pt-BR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 propiciando a participação ativa entre os alunos e educadores. plataforma guia de estudos virtual tem por objetivo principal melhorar a interação  aluno e educador de cursos a distância com recursos para diferentes tipos de mídias,  melhorando a experiência de ensino e aprendizagem </a:t>
            </a:r>
          </a:p>
          <a:p>
            <a:pPr algn="just">
              <a:spcBef>
                <a:spcPts val="0"/>
              </a:spcBef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pt-BR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 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As etapas metodológicas deste trabalho foram definidas da seguinte forma:</a:t>
            </a:r>
          </a:p>
          <a:p>
            <a:pPr marL="342900" indent="-342900" algn="just">
              <a:buAutoNum type="alphaLcParenR"/>
            </a:pPr>
            <a:r>
              <a:rPr lang="pt-BR" sz="1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Realizou-se o  o levantamento bibliográfico, abordando as áreas XXXXXXX. Para isso, realizou-se pesquisas na base de dados computadorizada Google Acadêmico®. O Google Acadêmico® para </a:t>
            </a:r>
            <a:r>
              <a:rPr lang="pt-BR" sz="14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Creswell</a:t>
            </a:r>
            <a:r>
              <a:rPr lang="pt-BR" sz="1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(2010) é uma base de dados gratuita que proporciona amplitude na busca na literatura de várias fontes, como teses, resumos e artigos, com a vantagem de poder obtê-los de forma integral.</a:t>
            </a:r>
          </a:p>
          <a:p>
            <a:pPr marL="342900" indent="-342900" algn="just">
              <a:buAutoNum type="alphaLcParenR"/>
            </a:pPr>
            <a:r>
              <a:rPr lang="pt-BR" sz="1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Posteriormente, criou-se com base na literatura pesquisada sobre o assunto um roteiro de entrevista que foi </a:t>
            </a:r>
            <a:r>
              <a:rPr lang="pt-BR" sz="14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pré-testado</a:t>
            </a:r>
            <a:r>
              <a:rPr lang="pt-BR" sz="1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visando corrigir arestas . </a:t>
            </a:r>
          </a:p>
          <a:p>
            <a:pPr marL="342900" indent="-342900" algn="just">
              <a:buAutoNum type="alphaLcParenR"/>
            </a:pPr>
            <a:r>
              <a:rPr lang="pt-BR" sz="1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 partir do pré-teste, o roteiro enviado para 55 respondentes com o intuito de  validar a proposta de um protótipo, e a partir disso poder então formular as conclusões e trabalhos futuros para os  próximos </a:t>
            </a:r>
            <a:r>
              <a:rPr lang="pt-BR" sz="14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PMIs</a:t>
            </a:r>
            <a:r>
              <a:rPr lang="pt-BR" sz="1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algn="just">
              <a:spcBef>
                <a:spcPts val="0"/>
              </a:spcBef>
            </a:pP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Ressalta-se que utilizou-se para a construção deste trabalho toda a pesquisa bibliográfica realizada na disciplina PMI I. Utilizou-se como instrumento de coleta o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Goole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Forms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Também foram definidos um conjunto de seis respondentes como amostra da coleta. Na análise de dados utilizou-se a análise descritiva dos dados</a:t>
            </a:r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Retângulo 2"/>
          <p:cNvSpPr/>
          <p:nvPr/>
        </p:nvSpPr>
        <p:spPr>
          <a:xfrm>
            <a:off x="7703691" y="6198065"/>
            <a:ext cx="6872708" cy="9989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pesquisa de campo foi realizada para identificar informações que confirmem a necessidade do sistema, bem como permitam a identificação de requisitos que possibilitem o desenvolvimento de suas funcionalidades. Assim, o roteiro de entrevista foi composto por dez perguntas, as quais foram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pré-testadas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sala de aula para verificar a adequação semântica e técnica. Em seguida, o roteiro foi enviado a um conjunto de possíveis clientes ou usuários do sistema proposto.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Destaca-se como uma das respostas significativas a que corresponde a pergunta Adotaria o método como plataforma alternativa de estudos? -  a qual teve o seguinte resultado:</a:t>
            </a:r>
          </a:p>
          <a:p>
            <a:pPr algn="just"/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pt-BR" dirty="0">
                <a:solidFill>
                  <a:schemeClr val="tx1"/>
                </a:solidFill>
              </a:rPr>
              <a:t>Gráfico 1 – Questão 10</a:t>
            </a:r>
          </a:p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pt-BR" dirty="0">
                <a:solidFill>
                  <a:schemeClr val="tx1"/>
                </a:solidFill>
              </a:rPr>
              <a:t>Adotaria o método como plataforma alternativa de estudos?</a:t>
            </a:r>
          </a:p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endParaRPr lang="pt-BR" dirty="0">
              <a:solidFill>
                <a:schemeClr val="tx1"/>
              </a:solidFill>
            </a:endParaRPr>
          </a:p>
          <a:p>
            <a:pPr algn="just"/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Dados da pesquisa.</a:t>
            </a: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endParaRPr lang="pt-BR" sz="131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CONSIDERAÇÕES FINAIS </a:t>
            </a:r>
            <a:endParaRPr lang="pt-BR" sz="131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trabalho é parte integrante do Projeto Multidisciplinar Integrador II. Nele orientou-se pelo objetivo de desenvolver competências textuais e discursivas com vistas à continuação do desenvolvimento do Projeto Multidisciplinar Integrador I, com especial atenção ao desenvolvimento de instrumentos de pesquisa e de coleta de dados para a produção de resultados preliminares. Obteve-se como principais resultados um total de cinquenta e cinco pessoas avaliando as perguntas, qual quarenta e oito adotariam a plataforma. A pesquisa teve alto índice de aprovação entre alunos de instituições particulares, grande parte dos alunos trabalharam durante o dia e estudam a noite. O resultado demostra grande dificuldade entre estudos e conciliação com professores, plataforma acaba com os problemas de comunicação e esclarece duvidas de estudantes fora do horário da instituição de ensino.</a:t>
            </a:r>
            <a:endParaRPr lang="pt-BR" sz="131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310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703690" y="4976537"/>
            <a:ext cx="6872709" cy="9541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pPr algn="r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Luiz Henrique dos Santos 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r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Roberto Fabiano Fernandes 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algn="r"/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Ibsem</a:t>
            </a: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Agrello</a:t>
            </a: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Dias 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Sérgio Murilo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Schütz</a:t>
            </a: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3" name="Subtítulo 2"/>
          <p:cNvSpPr txBox="1">
            <a:spLocks/>
          </p:cNvSpPr>
          <p:nvPr/>
        </p:nvSpPr>
        <p:spPr>
          <a:xfrm>
            <a:off x="574899" y="18006544"/>
            <a:ext cx="14001500" cy="2166250"/>
          </a:xfrm>
          <a:prstGeom prst="rect">
            <a:avLst/>
          </a:prstGeom>
          <a:ln>
            <a:noFill/>
          </a:ln>
        </p:spPr>
        <p:txBody>
          <a:bodyPr vert="horz" lIns="201591" tIns="100796" rIns="201591" bIns="100796" rtlCol="0">
            <a:noAutofit/>
          </a:bodyPr>
          <a:lstStyle>
            <a:lvl1pPr marL="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15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6027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1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2054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1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48081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4108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80135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6162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12189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28216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pt-BR" sz="2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 BIBLIOGRÁFICAS</a:t>
            </a:r>
          </a:p>
          <a:p>
            <a:pPr algn="just">
              <a:spcBef>
                <a:spcPts val="0"/>
              </a:spcBef>
            </a:pPr>
            <a:endParaRPr lang="pt-B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pt-BR" sz="12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CRESWELL, John W. Projeto de pesquisa métodos qualitativo, quantitativo e misto. In: </a:t>
            </a:r>
            <a:r>
              <a:rPr lang="pt-BR" sz="1200" b="1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Projeto de pesquisa métodos qualitativo, quantitativo e misto</a:t>
            </a:r>
            <a:r>
              <a:rPr lang="pt-BR" sz="12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 2010.</a:t>
            </a:r>
            <a:endParaRPr lang="pt-B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pt-B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7519032" y="17265472"/>
            <a:ext cx="69458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0"/>
              </a:spcAft>
            </a:pPr>
            <a:endParaRPr lang="pt-BR" sz="1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>
              <a:spcAft>
                <a:spcPts val="0"/>
              </a:spcAft>
            </a:pPr>
            <a:endParaRPr lang="pt-BR" sz="1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703690" y="16375419"/>
            <a:ext cx="6872709" cy="86177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Graduando em ADS. Instituição atual: Faculdade </a:t>
            </a:r>
            <a:r>
              <a:rPr lang="pt-BR" sz="10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Cesusc</a:t>
            </a:r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/ </a:t>
            </a:r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l.henriquesantoss@gmail.com</a:t>
            </a:r>
            <a:b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 Doutor em Engenharia do Conhecimento. Instituição atual: Faculdade </a:t>
            </a:r>
            <a:r>
              <a:rPr lang="pt-BR" sz="10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Cesusc</a:t>
            </a:r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/r</a:t>
            </a:r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obertofabiano.Fernandes@gmail.com</a:t>
            </a:r>
            <a:endParaRPr lang="pt-BR" sz="10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 Mestre em Administração. Instituição atual: Faculdade </a:t>
            </a:r>
            <a:r>
              <a:rPr lang="pt-BR" sz="10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Cesusc</a:t>
            </a:r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/ ibsem.dias@gmail.com</a:t>
            </a:r>
          </a:p>
          <a:p>
            <a:pPr>
              <a:spcAft>
                <a:spcPts val="0"/>
              </a:spcAft>
            </a:pPr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 Mestre em Ciência da Informação. Instituição atual: Faculdade </a:t>
            </a:r>
            <a:r>
              <a:rPr lang="pt-BR" sz="10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Cesusc</a:t>
            </a:r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/ sergio.schutz@cesusc.edu.br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332122A6-2353-4EB7-990C-09C7F38D828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5" y="40580"/>
            <a:ext cx="15120515" cy="3234408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70A826A-ED9B-4E7C-9F4D-6C70771E8E5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88" y="19871447"/>
            <a:ext cx="15120514" cy="1471598"/>
          </a:xfrm>
          <a:prstGeom prst="rect">
            <a:avLst/>
          </a:prstGeom>
        </p:spPr>
      </p:pic>
      <p:graphicFrame>
        <p:nvGraphicFramePr>
          <p:cNvPr id="19" name="Gráfico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933268"/>
              </p:ext>
            </p:extLst>
          </p:nvPr>
        </p:nvGraphicFramePr>
        <p:xfrm>
          <a:off x="8854044" y="954297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932054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</TotalTime>
  <Words>787</Words>
  <Application>Microsoft Office PowerPoint</Application>
  <PresentationFormat>Personalizar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GUIA DE ESTUDOS VIRTUAL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on the Beach 2011</dc:title>
  <dc:creator>Tristao</dc:creator>
  <cp:lastModifiedBy>Roberto Fabiano Fernandes</cp:lastModifiedBy>
  <cp:revision>135</cp:revision>
  <dcterms:created xsi:type="dcterms:W3CDTF">2011-04-07T11:05:01Z</dcterms:created>
  <dcterms:modified xsi:type="dcterms:W3CDTF">2018-11-01T22:59:23Z</dcterms:modified>
</cp:coreProperties>
</file>