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16" autoAdjust="0"/>
    <p:restoredTop sz="99278" autoAdjust="0"/>
  </p:normalViewPr>
  <p:slideViewPr>
    <p:cSldViewPr snapToGrid="0" snapToObjects="1">
      <p:cViewPr varScale="1">
        <p:scale>
          <a:sx n="62" d="100"/>
          <a:sy n="62" d="100"/>
        </p:scale>
        <p:origin x="102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6C8-2BCD-864B-A07F-71299E7559EB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B5DB-ADFB-9A45-9934-D2EA34D450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92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6C8-2BCD-864B-A07F-71299E7559EB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B5DB-ADFB-9A45-9934-D2EA34D450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1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6C8-2BCD-864B-A07F-71299E7559EB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B5DB-ADFB-9A45-9934-D2EA34D450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1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6C8-2BCD-864B-A07F-71299E7559EB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B5DB-ADFB-9A45-9934-D2EA34D450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68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6C8-2BCD-864B-A07F-71299E7559EB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B5DB-ADFB-9A45-9934-D2EA34D450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75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a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90283887"/>
              </p:ext>
            </p:extLst>
          </p:nvPr>
        </p:nvGraphicFramePr>
        <p:xfrm>
          <a:off x="127000" y="181428"/>
          <a:ext cx="8890000" cy="64334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8000"/>
                <a:gridCol w="1778000"/>
                <a:gridCol w="889000"/>
                <a:gridCol w="889000"/>
                <a:gridCol w="1778000"/>
                <a:gridCol w="1778000"/>
              </a:tblGrid>
              <a:tr h="2345465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Parcerias principais</a:t>
                      </a:r>
                    </a:p>
                    <a:p>
                      <a:r>
                        <a:rPr lang="pt-BR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Fornecedores</a:t>
                      </a:r>
                      <a:r>
                        <a:rPr lang="pt-BR" sz="1400" b="1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e Parceiros que põem Modelo de Negócios para funcionar</a:t>
                      </a:r>
                      <a:r>
                        <a:rPr lang="pt-BR" sz="1400" b="1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</a:t>
                      </a:r>
                      <a:endParaRPr lang="pt-BR" sz="14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AC</a:t>
                      </a:r>
                      <a:r>
                        <a:rPr lang="pt-BR" sz="14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pt-BR" sz="1400" b="0" dirty="0" smtClean="0">
                        <a:solidFill>
                          <a:srgbClr val="D9D9D9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1" dirty="0" smtClean="0">
                          <a:solidFill>
                            <a:srgbClr val="D9D9D9"/>
                          </a:solidFill>
                          <a:latin typeface="Arial" pitchFamily="34" charset="0"/>
                          <a:cs typeface="Arial" pitchFamily="34" charset="0"/>
                        </a:rPr>
                        <a:t>Atividades Chave</a:t>
                      </a:r>
                      <a:endParaRPr lang="pt-BR" sz="1400" b="0" i="1" dirty="0" smtClean="0">
                        <a:solidFill>
                          <a:srgbClr val="D9D9D9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pt-BR" sz="1400" b="1" dirty="0" smtClean="0">
                          <a:solidFill>
                            <a:srgbClr val="D9D9D9"/>
                          </a:solidFill>
                        </a:rPr>
                        <a:t>Ações mais</a:t>
                      </a:r>
                      <a:r>
                        <a:rPr lang="pt-BR" sz="1400" b="1" baseline="0" dirty="0" smtClean="0">
                          <a:solidFill>
                            <a:srgbClr val="D9D9D9"/>
                          </a:solidFill>
                        </a:rPr>
                        <a:t> importantes para fazer o modelo de negócios funcionar.</a:t>
                      </a:r>
                      <a:endParaRPr lang="pt-BR" sz="1400" b="1" dirty="0">
                        <a:solidFill>
                          <a:srgbClr val="D9D9D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PV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1" dirty="0" smtClean="0">
                          <a:solidFill>
                            <a:srgbClr val="D9D9D9"/>
                          </a:solidFill>
                          <a:latin typeface="Arial" pitchFamily="34" charset="0"/>
                          <a:cs typeface="Arial" pitchFamily="34" charset="0"/>
                        </a:rPr>
                        <a:t>Proposta de Valor</a:t>
                      </a:r>
                      <a:endParaRPr lang="pt-BR" sz="1400" b="0" i="1" dirty="0" smtClean="0">
                        <a:solidFill>
                          <a:srgbClr val="D9D9D9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pt-BR" sz="1400" b="1" dirty="0" smtClean="0">
                          <a:solidFill>
                            <a:srgbClr val="D9D9D9"/>
                          </a:solidFill>
                        </a:rPr>
                        <a:t>Pacote</a:t>
                      </a:r>
                      <a:r>
                        <a:rPr lang="pt-BR" sz="1400" b="1" baseline="0" dirty="0" smtClean="0">
                          <a:solidFill>
                            <a:srgbClr val="D9D9D9"/>
                          </a:solidFill>
                        </a:rPr>
                        <a:t> de produtos e serviços que criam valor para um segmento de clientes.</a:t>
                      </a:r>
                      <a:endParaRPr lang="pt-BR" sz="1400" b="1" dirty="0">
                        <a:solidFill>
                          <a:srgbClr val="D9D9D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RC</a:t>
                      </a:r>
                      <a:r>
                        <a:rPr lang="pt-BR" sz="14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1" dirty="0" smtClean="0">
                          <a:solidFill>
                            <a:srgbClr val="D9D9D9"/>
                          </a:solidFill>
                          <a:latin typeface="Arial" pitchFamily="34" charset="0"/>
                          <a:cs typeface="Arial" pitchFamily="34" charset="0"/>
                        </a:rPr>
                        <a:t>Relacionamento com Clientes</a:t>
                      </a:r>
                      <a:endParaRPr lang="pt-BR" sz="1400" b="0" i="1" dirty="0" smtClean="0">
                        <a:solidFill>
                          <a:srgbClr val="D9D9D9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pt-BR" sz="1400" b="1" dirty="0" smtClean="0">
                          <a:solidFill>
                            <a:srgbClr val="D9D9D9"/>
                          </a:solidFill>
                        </a:rPr>
                        <a:t>Tipos de relação que a empresa estabelece com os segmentos de clientes.</a:t>
                      </a:r>
                      <a:endParaRPr lang="pt-BR" sz="1400" b="1" dirty="0">
                        <a:solidFill>
                          <a:srgbClr val="D9D9D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SC </a:t>
                      </a:r>
                      <a:r>
                        <a:rPr lang="pt-BR" sz="14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1" dirty="0" smtClean="0">
                          <a:solidFill>
                            <a:srgbClr val="D9D9D9"/>
                          </a:solidFill>
                          <a:latin typeface="Arial" pitchFamily="34" charset="0"/>
                          <a:cs typeface="Arial" pitchFamily="34" charset="0"/>
                        </a:rPr>
                        <a:t>Segmentos de Clientes</a:t>
                      </a:r>
                      <a:endParaRPr lang="pt-BR" sz="1400" b="0" i="1" dirty="0" smtClean="0">
                        <a:solidFill>
                          <a:srgbClr val="D9D9D9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pt-BR" sz="1400" b="1" dirty="0" smtClean="0">
                          <a:solidFill>
                            <a:srgbClr val="D9D9D9"/>
                          </a:solidFill>
                        </a:rPr>
                        <a:t>Diferentes</a:t>
                      </a:r>
                      <a:r>
                        <a:rPr lang="pt-BR" sz="1400" b="1" baseline="0" dirty="0" smtClean="0">
                          <a:solidFill>
                            <a:srgbClr val="D9D9D9"/>
                          </a:solidFill>
                        </a:rPr>
                        <a:t> grupos de pessoas ou organizações que uma empresa busca alcançar e servir.</a:t>
                      </a:r>
                      <a:endParaRPr lang="pt-BR" sz="1400" b="1" dirty="0">
                        <a:solidFill>
                          <a:srgbClr val="D9D9D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856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RP</a:t>
                      </a:r>
                      <a:r>
                        <a:rPr lang="pt-BR" sz="1400" b="0" i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1" dirty="0" smtClean="0">
                          <a:solidFill>
                            <a:srgbClr val="D9D9D9"/>
                          </a:solidFill>
                          <a:latin typeface="Arial" pitchFamily="34" charset="0"/>
                          <a:cs typeface="Arial" pitchFamily="34" charset="0"/>
                        </a:rPr>
                        <a:t>Recursos Principais</a:t>
                      </a:r>
                      <a:endParaRPr lang="pt-BR" sz="1400" b="0" i="1" dirty="0" smtClean="0">
                        <a:solidFill>
                          <a:srgbClr val="D9D9D9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pt-BR" sz="1400" b="1" dirty="0" smtClean="0">
                          <a:solidFill>
                            <a:srgbClr val="D9D9D9"/>
                          </a:solidFill>
                        </a:rPr>
                        <a:t>Os recursos mais importantes para fazer o modelo de negócios funcionar.</a:t>
                      </a:r>
                      <a:endParaRPr lang="pt-BR" sz="1400" b="1" dirty="0">
                        <a:solidFill>
                          <a:srgbClr val="D9D9D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CN </a:t>
                      </a:r>
                      <a:r>
                        <a:rPr lang="pt-BR" sz="14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1" dirty="0" smtClean="0">
                          <a:solidFill>
                            <a:srgbClr val="D9D9D9"/>
                          </a:solidFill>
                          <a:latin typeface="Arial" pitchFamily="34" charset="0"/>
                          <a:cs typeface="Arial" pitchFamily="34" charset="0"/>
                        </a:rPr>
                        <a:t>Canais</a:t>
                      </a:r>
                      <a:endParaRPr lang="pt-BR" sz="1400" b="0" i="1" dirty="0" smtClean="0">
                        <a:solidFill>
                          <a:srgbClr val="D9D9D9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pt-BR" sz="1400" b="1" dirty="0" smtClean="0">
                          <a:solidFill>
                            <a:srgbClr val="D9D9D9"/>
                          </a:solidFill>
                        </a:rPr>
                        <a:t>Como a empresa se comunica e alcança seus segmentos de clientes para entregar a proposta de valor.</a:t>
                      </a:r>
                      <a:endParaRPr lang="pt-BR" sz="1400" b="1" dirty="0">
                        <a:solidFill>
                          <a:srgbClr val="D9D9D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02359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C$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1" dirty="0" smtClean="0">
                          <a:solidFill>
                            <a:srgbClr val="D9D9D9"/>
                          </a:solidFill>
                          <a:latin typeface="Arial" pitchFamily="34" charset="0"/>
                          <a:cs typeface="Arial" pitchFamily="34" charset="0"/>
                        </a:rPr>
                        <a:t>Estrutura de Custo</a:t>
                      </a:r>
                      <a:endParaRPr lang="pt-BR" sz="1400" b="0" i="1" dirty="0" smtClean="0">
                        <a:solidFill>
                          <a:srgbClr val="D9D9D9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pt-BR" sz="1400" b="1" dirty="0" smtClean="0">
                          <a:solidFill>
                            <a:srgbClr val="D9D9D9"/>
                          </a:solidFill>
                        </a:rPr>
                        <a:t>Custos envolvidos na operação de um modelo de negócios.</a:t>
                      </a:r>
                      <a:endParaRPr lang="pt-BR" sz="1400" b="1" dirty="0">
                        <a:solidFill>
                          <a:srgbClr val="D9D9D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R$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1" dirty="0" smtClean="0">
                          <a:solidFill>
                            <a:srgbClr val="D9D9D9"/>
                          </a:solidFill>
                          <a:latin typeface="Arial" pitchFamily="34" charset="0"/>
                          <a:cs typeface="Arial" pitchFamily="34" charset="0"/>
                        </a:rPr>
                        <a:t>Fontes de Receita</a:t>
                      </a:r>
                    </a:p>
                    <a:p>
                      <a:r>
                        <a:rPr lang="pt-BR" sz="1400" b="1" dirty="0" smtClean="0">
                          <a:solidFill>
                            <a:srgbClr val="D9D9D9"/>
                          </a:solidFill>
                        </a:rPr>
                        <a:t>O dinheiro que a empresa gera a partir de cada segmento</a:t>
                      </a:r>
                      <a:r>
                        <a:rPr lang="pt-BR" sz="1400" b="1" baseline="0" dirty="0" smtClean="0">
                          <a:solidFill>
                            <a:srgbClr val="D9D9D9"/>
                          </a:solidFill>
                        </a:rPr>
                        <a:t> de clientes.</a:t>
                      </a:r>
                      <a:endParaRPr lang="pt-BR" sz="1400" b="1" dirty="0">
                        <a:solidFill>
                          <a:srgbClr val="D9D9D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Conector reto 13"/>
          <p:cNvCxnSpPr/>
          <p:nvPr userDrawn="1"/>
        </p:nvCxnSpPr>
        <p:spPr>
          <a:xfrm>
            <a:off x="4499673" y="311106"/>
            <a:ext cx="1780" cy="473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15"/>
          <p:cNvSpPr/>
          <p:nvPr userDrawn="1"/>
        </p:nvSpPr>
        <p:spPr>
          <a:xfrm>
            <a:off x="2211331" y="6558611"/>
            <a:ext cx="8273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A6A6A6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lógica</a:t>
            </a:r>
            <a:endParaRPr kumimoji="0" lang="pt-BR" b="1" i="0" u="none" strike="noStrike" cap="none" normalizeH="0" baseline="0" dirty="0" smtClean="0">
              <a:ln>
                <a:noFill/>
              </a:ln>
              <a:solidFill>
                <a:srgbClr val="A6A6A6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1" name="Retângulo 16"/>
          <p:cNvSpPr/>
          <p:nvPr userDrawn="1"/>
        </p:nvSpPr>
        <p:spPr>
          <a:xfrm>
            <a:off x="6111979" y="6558611"/>
            <a:ext cx="1057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A6A6A6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emoção</a:t>
            </a:r>
          </a:p>
        </p:txBody>
      </p:sp>
    </p:spTree>
    <p:extLst>
      <p:ext uri="{BB962C8B-B14F-4D97-AF65-F5344CB8AC3E}">
        <p14:creationId xmlns:p14="http://schemas.microsoft.com/office/powerpoint/2010/main" val="87898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6C8-2BCD-864B-A07F-71299E7559EB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B5DB-ADFB-9A45-9934-D2EA34D450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36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6C8-2BCD-864B-A07F-71299E7559EB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B5DB-ADFB-9A45-9934-D2EA34D450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3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6C8-2BCD-864B-A07F-71299E7559EB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B5DB-ADFB-9A45-9934-D2EA34D450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7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6C8-2BCD-864B-A07F-71299E7559EB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B5DB-ADFB-9A45-9934-D2EA34D450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40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6C8-2BCD-864B-A07F-71299E7559EB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B5DB-ADFB-9A45-9934-D2EA34D450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6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9D6C8-2BCD-864B-A07F-71299E7559EB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1B5DB-ADFB-9A45-9934-D2EA34D450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19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17358" y="566678"/>
            <a:ext cx="15065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- </a:t>
            </a:r>
            <a:r>
              <a:rPr lang="pt-BR" sz="1200" dirty="0" err="1" smtClean="0"/>
              <a:t>Amazon</a:t>
            </a:r>
            <a:r>
              <a:rPr lang="pt-BR" sz="1200" dirty="0" smtClean="0"/>
              <a:t> web </a:t>
            </a:r>
            <a:r>
              <a:rPr lang="pt-BR" sz="1200" dirty="0" err="1" smtClean="0"/>
              <a:t>services</a:t>
            </a:r>
            <a:endParaRPr lang="pt-BR" sz="1200" dirty="0" smtClean="0"/>
          </a:p>
          <a:p>
            <a:r>
              <a:rPr lang="pt-BR" sz="1200" dirty="0" smtClean="0"/>
              <a:t>- Prestadores de serviços dos segmentos escolhidos</a:t>
            </a:r>
            <a:endParaRPr lang="pt-BR" sz="1200" dirty="0"/>
          </a:p>
        </p:txBody>
      </p:sp>
      <p:sp>
        <p:nvSpPr>
          <p:cNvPr id="3" name="Retângulo 2"/>
          <p:cNvSpPr/>
          <p:nvPr/>
        </p:nvSpPr>
        <p:spPr>
          <a:xfrm>
            <a:off x="1859280" y="566678"/>
            <a:ext cx="17068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- Prospectar cadastros dos prestadores para atender segmentos específicos de clientes</a:t>
            </a:r>
          </a:p>
          <a:p>
            <a:r>
              <a:rPr lang="pt-BR" sz="1200" dirty="0" smtClean="0"/>
              <a:t>- Divulgar a plataforma para clientes potenciais de cada segmento</a:t>
            </a:r>
          </a:p>
          <a:p>
            <a:r>
              <a:rPr lang="pt-BR" sz="1200" dirty="0" smtClean="0"/>
              <a:t>- Mediação dos cadastros de serviços</a:t>
            </a:r>
            <a:endParaRPr lang="pt-BR" sz="1200" dirty="0"/>
          </a:p>
        </p:txBody>
      </p:sp>
      <p:sp>
        <p:nvSpPr>
          <p:cNvPr id="4" name="Retângulo 3"/>
          <p:cNvSpPr/>
          <p:nvPr/>
        </p:nvSpPr>
        <p:spPr>
          <a:xfrm>
            <a:off x="217358" y="544877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buFontTx/>
              <a:buChar char="-"/>
            </a:pPr>
            <a:r>
              <a:rPr lang="pt-BR" sz="1200" dirty="0" smtClean="0"/>
              <a:t>Desenvolvimento do aplicativo</a:t>
            </a:r>
          </a:p>
          <a:p>
            <a:pPr marL="171450" indent="-171450">
              <a:buFontTx/>
              <a:buChar char="-"/>
            </a:pPr>
            <a:r>
              <a:rPr lang="pt-BR" sz="1200" dirty="0" smtClean="0"/>
              <a:t>Servidor de web na nuvem</a:t>
            </a:r>
          </a:p>
          <a:p>
            <a:pPr marL="171450" indent="-171450">
              <a:buFontTx/>
              <a:buChar char="-"/>
            </a:pPr>
            <a:r>
              <a:rPr lang="pt-BR" sz="1200" dirty="0" smtClean="0"/>
              <a:t>Vendas e cadastramento dos serviços</a:t>
            </a:r>
            <a:endParaRPr lang="pt-BR" sz="1200" dirty="0"/>
          </a:p>
        </p:txBody>
      </p:sp>
      <p:sp>
        <p:nvSpPr>
          <p:cNvPr id="5" name="Retângulo 4"/>
          <p:cNvSpPr/>
          <p:nvPr/>
        </p:nvSpPr>
        <p:spPr>
          <a:xfrm>
            <a:off x="1859280" y="2863453"/>
            <a:ext cx="17068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- Site</a:t>
            </a:r>
          </a:p>
          <a:p>
            <a:r>
              <a:rPr lang="pt-BR" sz="1200" dirty="0" smtClean="0"/>
              <a:t>- Telefone Suporte</a:t>
            </a:r>
          </a:p>
          <a:p>
            <a:r>
              <a:rPr lang="pt-BR" sz="1200" dirty="0" smtClean="0"/>
              <a:t>- Servidor WEB na nuvem</a:t>
            </a:r>
          </a:p>
          <a:p>
            <a:r>
              <a:rPr lang="pt-BR" sz="1200" dirty="0" smtClean="0"/>
              <a:t>-  Servidor de Bando de Dados na nuve</a:t>
            </a:r>
            <a:r>
              <a:rPr lang="pt-BR" sz="1200" dirty="0"/>
              <a:t>m</a:t>
            </a:r>
            <a:endParaRPr lang="pt-BR" sz="1200" dirty="0"/>
          </a:p>
        </p:txBody>
      </p:sp>
      <p:sp>
        <p:nvSpPr>
          <p:cNvPr id="6" name="Retângulo 5"/>
          <p:cNvSpPr/>
          <p:nvPr/>
        </p:nvSpPr>
        <p:spPr>
          <a:xfrm>
            <a:off x="3747291" y="534531"/>
            <a:ext cx="164766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- Oferecer serviços organizados por categorias especializadas;</a:t>
            </a:r>
          </a:p>
          <a:p>
            <a:r>
              <a:rPr lang="pt-BR" sz="1200" dirty="0" smtClean="0"/>
              <a:t>- Respostas das buscas considerando proximidade geográfica;</a:t>
            </a:r>
          </a:p>
          <a:p>
            <a:r>
              <a:rPr lang="pt-BR" sz="1200" dirty="0" smtClean="0"/>
              <a:t>- Avaliação dos melhores serviços;</a:t>
            </a:r>
          </a:p>
          <a:p>
            <a:r>
              <a:rPr lang="pt-BR" sz="1200" dirty="0" smtClean="0"/>
              <a:t>- </a:t>
            </a:r>
            <a:r>
              <a:rPr lang="pt-BR" sz="1200" dirty="0" err="1" smtClean="0"/>
              <a:t>Checklist</a:t>
            </a:r>
            <a:r>
              <a:rPr lang="pt-BR" sz="1200" dirty="0" smtClean="0"/>
              <a:t> com serviços e produtos complementares para as categorias de busca escolhidas pelo cliente.</a:t>
            </a:r>
            <a:endParaRPr lang="pt-BR" sz="1200" dirty="0"/>
          </a:p>
        </p:txBody>
      </p:sp>
      <p:sp>
        <p:nvSpPr>
          <p:cNvPr id="7" name="Retângulo 6"/>
          <p:cNvSpPr/>
          <p:nvPr/>
        </p:nvSpPr>
        <p:spPr>
          <a:xfrm>
            <a:off x="5589582" y="534531"/>
            <a:ext cx="145129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- Utilização das avaliações dos clientes para os prestadores de serviços;</a:t>
            </a:r>
            <a:endParaRPr lang="pt-BR" sz="1200" dirty="0"/>
          </a:p>
        </p:txBody>
      </p:sp>
      <p:sp>
        <p:nvSpPr>
          <p:cNvPr id="8" name="Retângulo 7"/>
          <p:cNvSpPr/>
          <p:nvPr/>
        </p:nvSpPr>
        <p:spPr>
          <a:xfrm>
            <a:off x="5491706" y="2863453"/>
            <a:ext cx="1686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- Internet e mobile (responsivo)</a:t>
            </a:r>
            <a:endParaRPr lang="pt-BR" sz="1200" dirty="0"/>
          </a:p>
        </p:txBody>
      </p:sp>
      <p:sp>
        <p:nvSpPr>
          <p:cNvPr id="9" name="Retângulo 8"/>
          <p:cNvSpPr/>
          <p:nvPr/>
        </p:nvSpPr>
        <p:spPr>
          <a:xfrm>
            <a:off x="7340892" y="532358"/>
            <a:ext cx="15444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- Casamentos</a:t>
            </a:r>
          </a:p>
          <a:p>
            <a:r>
              <a:rPr lang="pt-BR" sz="1200" dirty="0" smtClean="0"/>
              <a:t>- Festas corporativas</a:t>
            </a:r>
          </a:p>
          <a:p>
            <a:r>
              <a:rPr lang="pt-BR" sz="1200" dirty="0" smtClean="0"/>
              <a:t>- Aniversários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665506" y="542493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 smtClean="0"/>
              <a:t>- Serviços patrocinados</a:t>
            </a:r>
            <a:endParaRPr lang="pt-BR" sz="1200" dirty="0"/>
          </a:p>
        </p:txBody>
      </p:sp>
      <p:sp>
        <p:nvSpPr>
          <p:cNvPr id="11" name="Retângulo 10"/>
          <p:cNvSpPr/>
          <p:nvPr/>
        </p:nvSpPr>
        <p:spPr>
          <a:xfrm>
            <a:off x="2285125" y="4794047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2000" b="1" dirty="0"/>
              <a:t> </a:t>
            </a:r>
            <a:r>
              <a:rPr lang="pt-BR" sz="2000" b="1" dirty="0" smtClean="0"/>
              <a:t>Plataforma de Serviços Virtual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3971860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</TotalTime>
  <Words>141</Words>
  <Application>Microsoft Office PowerPoint</Application>
  <PresentationFormat>Apresentação na tela (4:3)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Apresentação do PowerPoint</vt:lpstr>
    </vt:vector>
  </TitlesOfParts>
  <Company>BB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Pacote Standart Windsurf</dc:title>
  <dc:creator>Ibsem Dias</dc:creator>
  <cp:lastModifiedBy>LENOVO</cp:lastModifiedBy>
  <cp:revision>29</cp:revision>
  <dcterms:created xsi:type="dcterms:W3CDTF">2013-08-16T16:40:06Z</dcterms:created>
  <dcterms:modified xsi:type="dcterms:W3CDTF">2017-03-26T18:01:36Z</dcterms:modified>
</cp:coreProperties>
</file>