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5119350" cy="21383625"/>
  <p:notesSz cx="6858000" cy="9144000"/>
  <p:defaultTextStyle>
    <a:defPPr>
      <a:defRPr lang="pt-BR"/>
    </a:defPPr>
    <a:lvl1pPr marL="0" algn="l" defTabSz="2085525" rtl="0" eaLnBrk="1" latinLnBrk="0" hangingPunct="1">
      <a:defRPr sz="4103" kern="1200">
        <a:solidFill>
          <a:schemeClr val="tx1"/>
        </a:solidFill>
        <a:latin typeface="+mn-lt"/>
        <a:ea typeface="+mn-ea"/>
        <a:cs typeface="+mn-cs"/>
      </a:defRPr>
    </a:lvl1pPr>
    <a:lvl2pPr marL="1042762" algn="l" defTabSz="2085525" rtl="0" eaLnBrk="1" latinLnBrk="0" hangingPunct="1">
      <a:defRPr sz="4103" kern="1200">
        <a:solidFill>
          <a:schemeClr val="tx1"/>
        </a:solidFill>
        <a:latin typeface="+mn-lt"/>
        <a:ea typeface="+mn-ea"/>
        <a:cs typeface="+mn-cs"/>
      </a:defRPr>
    </a:lvl2pPr>
    <a:lvl3pPr marL="2085525" algn="l" defTabSz="2085525" rtl="0" eaLnBrk="1" latinLnBrk="0" hangingPunct="1">
      <a:defRPr sz="4103" kern="1200">
        <a:solidFill>
          <a:schemeClr val="tx1"/>
        </a:solidFill>
        <a:latin typeface="+mn-lt"/>
        <a:ea typeface="+mn-ea"/>
        <a:cs typeface="+mn-cs"/>
      </a:defRPr>
    </a:lvl3pPr>
    <a:lvl4pPr marL="3128287" algn="l" defTabSz="2085525" rtl="0" eaLnBrk="1" latinLnBrk="0" hangingPunct="1">
      <a:defRPr sz="4103" kern="1200">
        <a:solidFill>
          <a:schemeClr val="tx1"/>
        </a:solidFill>
        <a:latin typeface="+mn-lt"/>
        <a:ea typeface="+mn-ea"/>
        <a:cs typeface="+mn-cs"/>
      </a:defRPr>
    </a:lvl4pPr>
    <a:lvl5pPr marL="4171049" algn="l" defTabSz="2085525" rtl="0" eaLnBrk="1" latinLnBrk="0" hangingPunct="1">
      <a:defRPr sz="4103" kern="1200">
        <a:solidFill>
          <a:schemeClr val="tx1"/>
        </a:solidFill>
        <a:latin typeface="+mn-lt"/>
        <a:ea typeface="+mn-ea"/>
        <a:cs typeface="+mn-cs"/>
      </a:defRPr>
    </a:lvl5pPr>
    <a:lvl6pPr marL="5213812" algn="l" defTabSz="2085525" rtl="0" eaLnBrk="1" latinLnBrk="0" hangingPunct="1">
      <a:defRPr sz="4103" kern="1200">
        <a:solidFill>
          <a:schemeClr val="tx1"/>
        </a:solidFill>
        <a:latin typeface="+mn-lt"/>
        <a:ea typeface="+mn-ea"/>
        <a:cs typeface="+mn-cs"/>
      </a:defRPr>
    </a:lvl6pPr>
    <a:lvl7pPr marL="6256574" algn="l" defTabSz="2085525" rtl="0" eaLnBrk="1" latinLnBrk="0" hangingPunct="1">
      <a:defRPr sz="4103" kern="1200">
        <a:solidFill>
          <a:schemeClr val="tx1"/>
        </a:solidFill>
        <a:latin typeface="+mn-lt"/>
        <a:ea typeface="+mn-ea"/>
        <a:cs typeface="+mn-cs"/>
      </a:defRPr>
    </a:lvl7pPr>
    <a:lvl8pPr marL="7299336" algn="l" defTabSz="2085525" rtl="0" eaLnBrk="1" latinLnBrk="0" hangingPunct="1">
      <a:defRPr sz="4103" kern="1200">
        <a:solidFill>
          <a:schemeClr val="tx1"/>
        </a:solidFill>
        <a:latin typeface="+mn-lt"/>
        <a:ea typeface="+mn-ea"/>
        <a:cs typeface="+mn-cs"/>
      </a:defRPr>
    </a:lvl8pPr>
    <a:lvl9pPr marL="8342099" algn="l" defTabSz="2085525" rtl="0" eaLnBrk="1" latinLnBrk="0" hangingPunct="1">
      <a:defRPr sz="41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759" autoAdjust="0"/>
    <p:restoredTop sz="95287" autoAdjust="0"/>
  </p:normalViewPr>
  <p:slideViewPr>
    <p:cSldViewPr>
      <p:cViewPr>
        <p:scale>
          <a:sx n="80" d="100"/>
          <a:sy n="80" d="100"/>
        </p:scale>
        <p:origin x="6" y="60"/>
      </p:cViewPr>
      <p:guideLst>
        <p:guide orient="horz" pos="6735"/>
        <p:guide pos="4762"/>
      </p:guideLst>
    </p:cSldViewPr>
  </p:slideViewPr>
  <p:outlineViewPr>
    <p:cViewPr>
      <p:scale>
        <a:sx n="33" d="100"/>
        <a:sy n="33" d="100"/>
      </p:scale>
      <p:origin x="0" y="11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2" name="Título 1"/>
          <p:cNvSpPr>
            <a:spLocks noGrp="1"/>
          </p:cNvSpPr>
          <p:nvPr>
            <p:ph type="ctrTitle"/>
          </p:nvPr>
        </p:nvSpPr>
        <p:spPr>
          <a:xfrm>
            <a:off x="1133951" y="6642785"/>
            <a:ext cx="12851448" cy="4583620"/>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2267903" y="12117388"/>
            <a:ext cx="10583545" cy="5464704"/>
          </a:xfrm>
        </p:spPr>
        <p:txBody>
          <a:bodyPr/>
          <a:lstStyle>
            <a:lvl1pPr marL="0" indent="0" algn="ctr">
              <a:buNone/>
              <a:defRPr>
                <a:solidFill>
                  <a:schemeClr val="tx1">
                    <a:tint val="75000"/>
                  </a:schemeClr>
                </a:solidFill>
              </a:defRPr>
            </a:lvl1pPr>
            <a:lvl2pPr marL="1007982" indent="0" algn="ctr">
              <a:buNone/>
              <a:defRPr>
                <a:solidFill>
                  <a:schemeClr val="tx1">
                    <a:tint val="75000"/>
                  </a:schemeClr>
                </a:solidFill>
              </a:defRPr>
            </a:lvl2pPr>
            <a:lvl3pPr marL="2015964" indent="0" algn="ctr">
              <a:buNone/>
              <a:defRPr>
                <a:solidFill>
                  <a:schemeClr val="tx1">
                    <a:tint val="75000"/>
                  </a:schemeClr>
                </a:solidFill>
              </a:defRPr>
            </a:lvl3pPr>
            <a:lvl4pPr marL="3023946" indent="0" algn="ctr">
              <a:buNone/>
              <a:defRPr>
                <a:solidFill>
                  <a:schemeClr val="tx1">
                    <a:tint val="75000"/>
                  </a:schemeClr>
                </a:solidFill>
              </a:defRPr>
            </a:lvl4pPr>
            <a:lvl5pPr marL="4031928" indent="0" algn="ctr">
              <a:buNone/>
              <a:defRPr>
                <a:solidFill>
                  <a:schemeClr val="tx1">
                    <a:tint val="75000"/>
                  </a:schemeClr>
                </a:solidFill>
              </a:defRPr>
            </a:lvl5pPr>
            <a:lvl6pPr marL="5039910" indent="0" algn="ctr">
              <a:buNone/>
              <a:defRPr>
                <a:solidFill>
                  <a:schemeClr val="tx1">
                    <a:tint val="75000"/>
                  </a:schemeClr>
                </a:solidFill>
              </a:defRPr>
            </a:lvl6pPr>
            <a:lvl7pPr marL="6047892" indent="0" algn="ctr">
              <a:buNone/>
              <a:defRPr>
                <a:solidFill>
                  <a:schemeClr val="tx1">
                    <a:tint val="75000"/>
                  </a:schemeClr>
                </a:solidFill>
              </a:defRPr>
            </a:lvl7pPr>
            <a:lvl8pPr marL="7055874" indent="0" algn="ctr">
              <a:buNone/>
              <a:defRPr>
                <a:solidFill>
                  <a:schemeClr val="tx1">
                    <a:tint val="75000"/>
                  </a:schemeClr>
                </a:solidFill>
              </a:defRPr>
            </a:lvl8pPr>
            <a:lvl9pPr marL="8063856"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34088D9-6F99-4774-8F18-D88D64460132}" type="datetimeFigureOut">
              <a:rPr lang="pt-BR" smtClean="0"/>
              <a:pPr/>
              <a:t>15/05/2017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43A5AF6-92C6-4656-8B3D-FE2340DD8210}"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alpha val="24000"/>
          </a:schemeClr>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755968" y="856336"/>
            <a:ext cx="13607415" cy="3563938"/>
          </a:xfrm>
          <a:prstGeom prst="rect">
            <a:avLst/>
          </a:prstGeom>
        </p:spPr>
        <p:txBody>
          <a:bodyPr vert="horz" lIns="432054" tIns="216027" rIns="432054" bIns="216027"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55968" y="4989514"/>
            <a:ext cx="13607415" cy="14112204"/>
          </a:xfrm>
          <a:prstGeom prst="rect">
            <a:avLst/>
          </a:prstGeom>
        </p:spPr>
        <p:txBody>
          <a:bodyPr vert="horz" lIns="432054" tIns="216027" rIns="432054" bIns="216027"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755968" y="19819454"/>
            <a:ext cx="3527848" cy="1138480"/>
          </a:xfrm>
          <a:prstGeom prst="rect">
            <a:avLst/>
          </a:prstGeom>
        </p:spPr>
        <p:txBody>
          <a:bodyPr vert="horz" lIns="432054" tIns="216027" rIns="432054" bIns="216027" rtlCol="0" anchor="ctr"/>
          <a:lstStyle>
            <a:lvl1pPr algn="l">
              <a:defRPr sz="2660">
                <a:solidFill>
                  <a:schemeClr val="tx1">
                    <a:tint val="75000"/>
                  </a:schemeClr>
                </a:solidFill>
              </a:defRPr>
            </a:lvl1pPr>
          </a:lstStyle>
          <a:p>
            <a:fld id="{B34088D9-6F99-4774-8F18-D88D64460132}" type="datetimeFigureOut">
              <a:rPr lang="pt-BR" smtClean="0"/>
              <a:pPr/>
              <a:t>15/05/2017</a:t>
            </a:fld>
            <a:endParaRPr lang="pt-BR"/>
          </a:p>
        </p:txBody>
      </p:sp>
      <p:sp>
        <p:nvSpPr>
          <p:cNvPr id="5" name="Espaço Reservado para Rodapé 4"/>
          <p:cNvSpPr>
            <a:spLocks noGrp="1"/>
          </p:cNvSpPr>
          <p:nvPr>
            <p:ph type="ftr" sz="quarter" idx="3"/>
          </p:nvPr>
        </p:nvSpPr>
        <p:spPr>
          <a:xfrm>
            <a:off x="5165778" y="19819454"/>
            <a:ext cx="4787794" cy="1138480"/>
          </a:xfrm>
          <a:prstGeom prst="rect">
            <a:avLst/>
          </a:prstGeom>
        </p:spPr>
        <p:txBody>
          <a:bodyPr vert="horz" lIns="432054" tIns="216027" rIns="432054" bIns="216027" rtlCol="0" anchor="ctr"/>
          <a:lstStyle>
            <a:lvl1pPr algn="ctr">
              <a:defRPr sz="266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10835535" y="19819454"/>
            <a:ext cx="3527848" cy="1138480"/>
          </a:xfrm>
          <a:prstGeom prst="rect">
            <a:avLst/>
          </a:prstGeom>
        </p:spPr>
        <p:txBody>
          <a:bodyPr vert="horz" lIns="432054" tIns="216027" rIns="432054" bIns="216027" rtlCol="0" anchor="ctr"/>
          <a:lstStyle>
            <a:lvl1pPr algn="r">
              <a:defRPr sz="2660">
                <a:solidFill>
                  <a:schemeClr val="tx1">
                    <a:tint val="75000"/>
                  </a:schemeClr>
                </a:solidFill>
              </a:defRPr>
            </a:lvl1pPr>
          </a:lstStyle>
          <a:p>
            <a:fld id="{A43A5AF6-92C6-4656-8B3D-FE2340DD8210}"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015964" rtl="0" eaLnBrk="1" latinLnBrk="0" hangingPunct="1">
        <a:spcBef>
          <a:spcPct val="0"/>
        </a:spcBef>
        <a:buNone/>
        <a:defRPr sz="9705" kern="1200">
          <a:solidFill>
            <a:schemeClr val="tx1"/>
          </a:solidFill>
          <a:latin typeface="+mj-lt"/>
          <a:ea typeface="+mj-ea"/>
          <a:cs typeface="+mj-cs"/>
        </a:defRPr>
      </a:lvl1pPr>
    </p:titleStyle>
    <p:bodyStyle>
      <a:lvl1pPr marL="755987" indent="-755987" algn="l" defTabSz="2015964" rtl="0" eaLnBrk="1" latinLnBrk="0" hangingPunct="1">
        <a:spcBef>
          <a:spcPct val="20000"/>
        </a:spcBef>
        <a:buFont typeface="Arial" pitchFamily="34" charset="0"/>
        <a:buChar char="•"/>
        <a:defRPr sz="7046" kern="1200">
          <a:solidFill>
            <a:schemeClr val="tx1"/>
          </a:solidFill>
          <a:latin typeface="+mn-lt"/>
          <a:ea typeface="+mn-ea"/>
          <a:cs typeface="+mn-cs"/>
        </a:defRPr>
      </a:lvl1pPr>
      <a:lvl2pPr marL="1637971" indent="-629989" algn="l" defTabSz="2015964" rtl="0" eaLnBrk="1" latinLnBrk="0" hangingPunct="1">
        <a:spcBef>
          <a:spcPct val="20000"/>
        </a:spcBef>
        <a:buFont typeface="Arial" pitchFamily="34" charset="0"/>
        <a:buChar char="–"/>
        <a:defRPr sz="6159" kern="1200">
          <a:solidFill>
            <a:schemeClr val="tx1"/>
          </a:solidFill>
          <a:latin typeface="+mn-lt"/>
          <a:ea typeface="+mn-ea"/>
          <a:cs typeface="+mn-cs"/>
        </a:defRPr>
      </a:lvl2pPr>
      <a:lvl3pPr marL="2519955" indent="-503991" algn="l" defTabSz="2015964" rtl="0" eaLnBrk="1" latinLnBrk="0" hangingPunct="1">
        <a:spcBef>
          <a:spcPct val="20000"/>
        </a:spcBef>
        <a:buFont typeface="Arial" pitchFamily="34" charset="0"/>
        <a:buChar char="•"/>
        <a:defRPr sz="5273" kern="1200">
          <a:solidFill>
            <a:schemeClr val="tx1"/>
          </a:solidFill>
          <a:latin typeface="+mn-lt"/>
          <a:ea typeface="+mn-ea"/>
          <a:cs typeface="+mn-cs"/>
        </a:defRPr>
      </a:lvl3pPr>
      <a:lvl4pPr marL="3527937" indent="-503991" algn="l" defTabSz="2015964" rtl="0" eaLnBrk="1" latinLnBrk="0" hangingPunct="1">
        <a:spcBef>
          <a:spcPct val="20000"/>
        </a:spcBef>
        <a:buFont typeface="Arial" pitchFamily="34" charset="0"/>
        <a:buChar char="–"/>
        <a:defRPr sz="4433" kern="1200">
          <a:solidFill>
            <a:schemeClr val="tx1"/>
          </a:solidFill>
          <a:latin typeface="+mn-lt"/>
          <a:ea typeface="+mn-ea"/>
          <a:cs typeface="+mn-cs"/>
        </a:defRPr>
      </a:lvl4pPr>
      <a:lvl5pPr marL="4535919" indent="-503991" algn="l" defTabSz="2015964" rtl="0" eaLnBrk="1" latinLnBrk="0" hangingPunct="1">
        <a:spcBef>
          <a:spcPct val="20000"/>
        </a:spcBef>
        <a:buFont typeface="Arial" pitchFamily="34" charset="0"/>
        <a:buChar char="»"/>
        <a:defRPr sz="4433" kern="1200">
          <a:solidFill>
            <a:schemeClr val="tx1"/>
          </a:solidFill>
          <a:latin typeface="+mn-lt"/>
          <a:ea typeface="+mn-ea"/>
          <a:cs typeface="+mn-cs"/>
        </a:defRPr>
      </a:lvl5pPr>
      <a:lvl6pPr marL="5543901" indent="-503991" algn="l" defTabSz="2015964" rtl="0" eaLnBrk="1" latinLnBrk="0" hangingPunct="1">
        <a:spcBef>
          <a:spcPct val="20000"/>
        </a:spcBef>
        <a:buFont typeface="Arial" pitchFamily="34" charset="0"/>
        <a:buChar char="•"/>
        <a:defRPr sz="4433" kern="1200">
          <a:solidFill>
            <a:schemeClr val="tx1"/>
          </a:solidFill>
          <a:latin typeface="+mn-lt"/>
          <a:ea typeface="+mn-ea"/>
          <a:cs typeface="+mn-cs"/>
        </a:defRPr>
      </a:lvl6pPr>
      <a:lvl7pPr marL="6551883" indent="-503991" algn="l" defTabSz="2015964" rtl="0" eaLnBrk="1" latinLnBrk="0" hangingPunct="1">
        <a:spcBef>
          <a:spcPct val="20000"/>
        </a:spcBef>
        <a:buFont typeface="Arial" pitchFamily="34" charset="0"/>
        <a:buChar char="•"/>
        <a:defRPr sz="4433" kern="1200">
          <a:solidFill>
            <a:schemeClr val="tx1"/>
          </a:solidFill>
          <a:latin typeface="+mn-lt"/>
          <a:ea typeface="+mn-ea"/>
          <a:cs typeface="+mn-cs"/>
        </a:defRPr>
      </a:lvl7pPr>
      <a:lvl8pPr marL="7559865" indent="-503991" algn="l" defTabSz="2015964" rtl="0" eaLnBrk="1" latinLnBrk="0" hangingPunct="1">
        <a:spcBef>
          <a:spcPct val="20000"/>
        </a:spcBef>
        <a:buFont typeface="Arial" pitchFamily="34" charset="0"/>
        <a:buChar char="•"/>
        <a:defRPr sz="4433" kern="1200">
          <a:solidFill>
            <a:schemeClr val="tx1"/>
          </a:solidFill>
          <a:latin typeface="+mn-lt"/>
          <a:ea typeface="+mn-ea"/>
          <a:cs typeface="+mn-cs"/>
        </a:defRPr>
      </a:lvl8pPr>
      <a:lvl9pPr marL="8567847" indent="-503991" algn="l" defTabSz="2015964" rtl="0" eaLnBrk="1" latinLnBrk="0" hangingPunct="1">
        <a:spcBef>
          <a:spcPct val="20000"/>
        </a:spcBef>
        <a:buFont typeface="Arial" pitchFamily="34" charset="0"/>
        <a:buChar char="•"/>
        <a:defRPr sz="4433" kern="1200">
          <a:solidFill>
            <a:schemeClr val="tx1"/>
          </a:solidFill>
          <a:latin typeface="+mn-lt"/>
          <a:ea typeface="+mn-ea"/>
          <a:cs typeface="+mn-cs"/>
        </a:defRPr>
      </a:lvl9pPr>
    </p:bodyStyle>
    <p:otherStyle>
      <a:defPPr>
        <a:defRPr lang="pt-BR"/>
      </a:defPPr>
      <a:lvl1pPr marL="0" algn="l" defTabSz="2015964" rtl="0" eaLnBrk="1" latinLnBrk="0" hangingPunct="1">
        <a:defRPr sz="3966" kern="1200">
          <a:solidFill>
            <a:schemeClr val="tx1"/>
          </a:solidFill>
          <a:latin typeface="+mn-lt"/>
          <a:ea typeface="+mn-ea"/>
          <a:cs typeface="+mn-cs"/>
        </a:defRPr>
      </a:lvl1pPr>
      <a:lvl2pPr marL="1007982" algn="l" defTabSz="2015964" rtl="0" eaLnBrk="1" latinLnBrk="0" hangingPunct="1">
        <a:defRPr sz="3966" kern="1200">
          <a:solidFill>
            <a:schemeClr val="tx1"/>
          </a:solidFill>
          <a:latin typeface="+mn-lt"/>
          <a:ea typeface="+mn-ea"/>
          <a:cs typeface="+mn-cs"/>
        </a:defRPr>
      </a:lvl2pPr>
      <a:lvl3pPr marL="2015964" algn="l" defTabSz="2015964" rtl="0" eaLnBrk="1" latinLnBrk="0" hangingPunct="1">
        <a:defRPr sz="3966" kern="1200">
          <a:solidFill>
            <a:schemeClr val="tx1"/>
          </a:solidFill>
          <a:latin typeface="+mn-lt"/>
          <a:ea typeface="+mn-ea"/>
          <a:cs typeface="+mn-cs"/>
        </a:defRPr>
      </a:lvl3pPr>
      <a:lvl4pPr marL="3023946" algn="l" defTabSz="2015964" rtl="0" eaLnBrk="1" latinLnBrk="0" hangingPunct="1">
        <a:defRPr sz="3966" kern="1200">
          <a:solidFill>
            <a:schemeClr val="tx1"/>
          </a:solidFill>
          <a:latin typeface="+mn-lt"/>
          <a:ea typeface="+mn-ea"/>
          <a:cs typeface="+mn-cs"/>
        </a:defRPr>
      </a:lvl4pPr>
      <a:lvl5pPr marL="4031928" algn="l" defTabSz="2015964" rtl="0" eaLnBrk="1" latinLnBrk="0" hangingPunct="1">
        <a:defRPr sz="3966" kern="1200">
          <a:solidFill>
            <a:schemeClr val="tx1"/>
          </a:solidFill>
          <a:latin typeface="+mn-lt"/>
          <a:ea typeface="+mn-ea"/>
          <a:cs typeface="+mn-cs"/>
        </a:defRPr>
      </a:lvl5pPr>
      <a:lvl6pPr marL="5039910" algn="l" defTabSz="2015964" rtl="0" eaLnBrk="1" latinLnBrk="0" hangingPunct="1">
        <a:defRPr sz="3966" kern="1200">
          <a:solidFill>
            <a:schemeClr val="tx1"/>
          </a:solidFill>
          <a:latin typeface="+mn-lt"/>
          <a:ea typeface="+mn-ea"/>
          <a:cs typeface="+mn-cs"/>
        </a:defRPr>
      </a:lvl6pPr>
      <a:lvl7pPr marL="6047892" algn="l" defTabSz="2015964" rtl="0" eaLnBrk="1" latinLnBrk="0" hangingPunct="1">
        <a:defRPr sz="3966" kern="1200">
          <a:solidFill>
            <a:schemeClr val="tx1"/>
          </a:solidFill>
          <a:latin typeface="+mn-lt"/>
          <a:ea typeface="+mn-ea"/>
          <a:cs typeface="+mn-cs"/>
        </a:defRPr>
      </a:lvl7pPr>
      <a:lvl8pPr marL="7055874" algn="l" defTabSz="2015964" rtl="0" eaLnBrk="1" latinLnBrk="0" hangingPunct="1">
        <a:defRPr sz="3966" kern="1200">
          <a:solidFill>
            <a:schemeClr val="tx1"/>
          </a:solidFill>
          <a:latin typeface="+mn-lt"/>
          <a:ea typeface="+mn-ea"/>
          <a:cs typeface="+mn-cs"/>
        </a:defRPr>
      </a:lvl8pPr>
      <a:lvl9pPr marL="8063856" algn="l" defTabSz="2015964" rtl="0" eaLnBrk="1" latinLnBrk="0" hangingPunct="1">
        <a:defRPr sz="39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02109" y="3165358"/>
            <a:ext cx="14347558" cy="2701918"/>
          </a:xfrm>
        </p:spPr>
        <p:txBody>
          <a:bodyPr>
            <a:normAutofit/>
          </a:bodyPr>
          <a:lstStyle/>
          <a:p>
            <a:pPr lvl="0" hangingPunct="0"/>
            <a:r>
              <a:rPr lang="pt-BR" sz="2800" b="1" dirty="0" smtClean="0">
                <a:latin typeface="Arial" panose="020B0604020202020204" pitchFamily="34" charset="0"/>
                <a:cs typeface="Arial" panose="020B0604020202020204" pitchFamily="34" charset="0"/>
              </a:rPr>
              <a:t>PLATAFORMA DE SERVIÇOS WEB</a:t>
            </a:r>
            <a:r>
              <a:rPr lang="pt-BR" sz="2800" b="1" dirty="0">
                <a:latin typeface="Arial" panose="020B0604020202020204" pitchFamily="34" charset="0"/>
                <a:cs typeface="Arial" panose="020B0604020202020204" pitchFamily="34" charset="0"/>
              </a:rPr>
              <a:t/>
            </a:r>
            <a:br>
              <a:rPr lang="pt-BR" sz="2800" b="1" dirty="0">
                <a:latin typeface="Arial" panose="020B0604020202020204" pitchFamily="34" charset="0"/>
                <a:cs typeface="Arial" panose="020B0604020202020204" pitchFamily="34" charset="0"/>
              </a:rPr>
            </a:br>
            <a:r>
              <a:rPr lang="pt-BR" sz="2800" dirty="0">
                <a:latin typeface="Arial" panose="020B0604020202020204" pitchFamily="34" charset="0"/>
                <a:cs typeface="Arial" panose="020B0604020202020204" pitchFamily="34" charset="0"/>
              </a:rPr>
              <a:t/>
            </a:r>
            <a:br>
              <a:rPr lang="pt-BR" sz="2800" dirty="0">
                <a:latin typeface="Arial" panose="020B0604020202020204" pitchFamily="34" charset="0"/>
                <a:cs typeface="Arial" panose="020B0604020202020204" pitchFamily="34" charset="0"/>
              </a:rPr>
            </a:br>
            <a:r>
              <a:rPr lang="pt-BR" sz="2053" b="1" dirty="0" smtClean="0">
                <a:latin typeface="Arial" panose="020B0604020202020204" pitchFamily="34" charset="0"/>
                <a:cs typeface="Arial" panose="020B0604020202020204" pitchFamily="34" charset="0"/>
              </a:rPr>
              <a:t>Patrick; Carlos Delfino; Juliana Cruz;  </a:t>
            </a:r>
            <a:r>
              <a:rPr lang="pt-BR" sz="2053" b="1" dirty="0" err="1" smtClean="0">
                <a:latin typeface="Arial" panose="020B0604020202020204" pitchFamily="34" charset="0"/>
                <a:cs typeface="Arial" panose="020B0604020202020204" pitchFamily="34" charset="0"/>
              </a:rPr>
              <a:t>Ibsem</a:t>
            </a:r>
            <a:r>
              <a:rPr lang="pt-BR" sz="2053" b="1" dirty="0" smtClean="0">
                <a:latin typeface="Arial" panose="020B0604020202020204" pitchFamily="34" charset="0"/>
                <a:cs typeface="Arial" panose="020B0604020202020204" pitchFamily="34" charset="0"/>
              </a:rPr>
              <a:t> Dias.</a:t>
            </a:r>
            <a:r>
              <a:rPr lang="pt-BR" sz="2053" b="1" dirty="0">
                <a:latin typeface="Arial" panose="020B0604020202020204" pitchFamily="34" charset="0"/>
                <a:cs typeface="Arial" panose="020B0604020202020204" pitchFamily="34" charset="0"/>
              </a:rPr>
              <a:t/>
            </a:r>
            <a:br>
              <a:rPr lang="pt-BR" sz="2053" b="1" dirty="0">
                <a:latin typeface="Arial" panose="020B0604020202020204" pitchFamily="34" charset="0"/>
                <a:cs typeface="Arial" panose="020B0604020202020204" pitchFamily="34" charset="0"/>
              </a:rPr>
            </a:br>
            <a:r>
              <a:rPr lang="pt-BR" sz="2053" b="1" dirty="0">
                <a:latin typeface="Arial" panose="020B0604020202020204" pitchFamily="34" charset="0"/>
                <a:cs typeface="Arial" panose="020B0604020202020204" pitchFamily="34" charset="0"/>
              </a:rPr>
              <a:t/>
            </a:r>
            <a:br>
              <a:rPr lang="pt-BR" sz="2053" b="1" dirty="0">
                <a:latin typeface="Arial" panose="020B0604020202020204" pitchFamily="34" charset="0"/>
                <a:cs typeface="Arial" panose="020B0604020202020204" pitchFamily="34" charset="0"/>
              </a:rPr>
            </a:br>
            <a:r>
              <a:rPr lang="pt-BR" sz="2053" b="1" dirty="0">
                <a:latin typeface="Arial" panose="020B0604020202020204" pitchFamily="34" charset="0"/>
                <a:cs typeface="Arial" panose="020B0604020202020204" pitchFamily="34" charset="0"/>
              </a:rPr>
              <a:t>2ª Jornada de Integração e Iniciação Científica </a:t>
            </a:r>
            <a:r>
              <a:rPr lang="pt-BR" sz="2053" dirty="0">
                <a:latin typeface="Arial" panose="020B0604020202020204" pitchFamily="34" charset="0"/>
                <a:cs typeface="Arial" panose="020B0604020202020204" pitchFamily="34" charset="0"/>
              </a:rPr>
              <a:t>– Faculdade Cesusc – Santa Catarina – SC – Brasil</a:t>
            </a:r>
            <a:br>
              <a:rPr lang="pt-BR" sz="2053" dirty="0">
                <a:latin typeface="Arial" panose="020B0604020202020204" pitchFamily="34" charset="0"/>
                <a:cs typeface="Arial" panose="020B0604020202020204" pitchFamily="34" charset="0"/>
              </a:rPr>
            </a:br>
            <a:endParaRPr lang="pt-BR" sz="2053"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324864" y="5579604"/>
            <a:ext cx="6898771" cy="11448912"/>
          </a:xfrm>
          <a:ln>
            <a:noFill/>
          </a:ln>
        </p:spPr>
        <p:txBody>
          <a:bodyPr>
            <a:noAutofit/>
          </a:bodyPr>
          <a:lstStyle/>
          <a:p>
            <a:pPr algn="just">
              <a:spcBef>
                <a:spcPts val="0"/>
              </a:spcBef>
            </a:pPr>
            <a:r>
              <a:rPr lang="pt-BR" sz="3080" b="1" dirty="0" smtClean="0">
                <a:solidFill>
                  <a:schemeClr val="tx1"/>
                </a:solidFill>
                <a:latin typeface="Arial" panose="020B0604020202020204" pitchFamily="34" charset="0"/>
                <a:cs typeface="Arial" panose="020B0604020202020204" pitchFamily="34" charset="0"/>
              </a:rPr>
              <a:t>INTRODUÇÃO</a:t>
            </a: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r>
              <a:rPr lang="pt-BR" sz="1400" dirty="0" smtClean="0">
                <a:solidFill>
                  <a:schemeClr val="tx1"/>
                </a:solidFill>
                <a:latin typeface="Arial" panose="020B0604020202020204" pitchFamily="34" charset="0"/>
                <a:cs typeface="Arial" panose="020B0604020202020204" pitchFamily="34" charset="0"/>
              </a:rPr>
              <a:t>Ao necessitarmos de um serviço nossa primeira ação hoje é abrir um navegador em um dispositivo móvel ou computador. Para encontrar o que queremos basta entrar em uma </a:t>
            </a:r>
            <a:r>
              <a:rPr lang="pt-BR" sz="1400" dirty="0" err="1" smtClean="0">
                <a:solidFill>
                  <a:schemeClr val="tx1"/>
                </a:solidFill>
                <a:latin typeface="Arial" panose="020B0604020202020204" pitchFamily="34" charset="0"/>
                <a:cs typeface="Arial" panose="020B0604020202020204" pitchFamily="34" charset="0"/>
              </a:rPr>
              <a:t>engine</a:t>
            </a:r>
            <a:r>
              <a:rPr lang="pt-BR" sz="1400" dirty="0" smtClean="0">
                <a:solidFill>
                  <a:schemeClr val="tx1"/>
                </a:solidFill>
                <a:latin typeface="Arial" panose="020B0604020202020204" pitchFamily="34" charset="0"/>
                <a:cs typeface="Arial" panose="020B0604020202020204" pitchFamily="34" charset="0"/>
              </a:rPr>
              <a:t> de busca. O </a:t>
            </a:r>
            <a:r>
              <a:rPr lang="pt-BR" sz="1400" dirty="0" err="1" smtClean="0">
                <a:solidFill>
                  <a:schemeClr val="tx1"/>
                </a:solidFill>
                <a:latin typeface="Arial" panose="020B0604020202020204" pitchFamily="34" charset="0"/>
                <a:cs typeface="Arial" panose="020B0604020202020204" pitchFamily="34" charset="0"/>
              </a:rPr>
              <a:t>google</a:t>
            </a:r>
            <a:r>
              <a:rPr lang="pt-BR" sz="1400" dirty="0" smtClean="0">
                <a:solidFill>
                  <a:schemeClr val="tx1"/>
                </a:solidFill>
                <a:latin typeface="Arial" panose="020B0604020202020204" pitchFamily="34" charset="0"/>
                <a:cs typeface="Arial" panose="020B0604020202020204" pitchFamily="34" charset="0"/>
              </a:rPr>
              <a:t>, por exemplo, encontra as respostas para quase tudo que precisamos, porém exige do usuário algum conhecimento mais avançado quando há necessidade de respostas mais precisas. Para suprir essas necessidades de busca em situações </a:t>
            </a:r>
            <a:r>
              <a:rPr lang="pt-BR" sz="1400" dirty="0" smtClean="0">
                <a:solidFill>
                  <a:schemeClr val="tx1"/>
                </a:solidFill>
                <a:latin typeface="Arial" panose="020B0604020202020204" pitchFamily="34" charset="0"/>
                <a:cs typeface="Arial" panose="020B0604020202020204" pitchFamily="34" charset="0"/>
              </a:rPr>
              <a:t>específicas, </a:t>
            </a:r>
            <a:r>
              <a:rPr lang="pt-BR" sz="1400" dirty="0" smtClean="0">
                <a:solidFill>
                  <a:schemeClr val="tx1"/>
                </a:solidFill>
                <a:latin typeface="Arial" panose="020B0604020202020204" pitchFamily="34" charset="0"/>
                <a:cs typeface="Arial" panose="020B0604020202020204" pitchFamily="34" charset="0"/>
              </a:rPr>
              <a:t>inúmeras soluções do tipo plataforma de negócios tem sido construídas para aproximar clientes e fornecedores. </a:t>
            </a:r>
            <a:r>
              <a:rPr lang="pt-BR" sz="1400" dirty="0" err="1" smtClean="0">
                <a:solidFill>
                  <a:schemeClr val="tx1"/>
                </a:solidFill>
                <a:latin typeface="Arial" panose="020B0604020202020204" pitchFamily="34" charset="0"/>
                <a:cs typeface="Arial" panose="020B0604020202020204" pitchFamily="34" charset="0"/>
              </a:rPr>
              <a:t>AirBNB</a:t>
            </a:r>
            <a:r>
              <a:rPr lang="pt-BR" sz="1400" dirty="0" smtClean="0">
                <a:solidFill>
                  <a:schemeClr val="tx1"/>
                </a:solidFill>
                <a:latin typeface="Arial" panose="020B0604020202020204" pitchFamily="34" charset="0"/>
                <a:cs typeface="Arial" panose="020B0604020202020204" pitchFamily="34" charset="0"/>
              </a:rPr>
              <a:t>, para quem quer encontrar casas e quartos para alugar; a Estante Virtual para encontrar livros usados, o OLX </a:t>
            </a:r>
            <a:r>
              <a:rPr lang="pt-BR" sz="1400" dirty="0">
                <a:solidFill>
                  <a:schemeClr val="tx1"/>
                </a:solidFill>
                <a:latin typeface="Arial" panose="020B0604020202020204" pitchFamily="34" charset="0"/>
                <a:cs typeface="Arial" panose="020B0604020202020204" pitchFamily="34" charset="0"/>
              </a:rPr>
              <a:t>para compradores e </a:t>
            </a:r>
            <a:r>
              <a:rPr lang="pt-BR" sz="1400" dirty="0" smtClean="0">
                <a:solidFill>
                  <a:schemeClr val="tx1"/>
                </a:solidFill>
                <a:latin typeface="Arial" panose="020B0604020202020204" pitchFamily="34" charset="0"/>
                <a:cs typeface="Arial" panose="020B0604020202020204" pitchFamily="34" charset="0"/>
              </a:rPr>
              <a:t>vendedores de quase tudo que se imagina. Este trabalho propõe um sistema que implemente um framework para o desenvolvimento de uma plataforma de serviços independente do modelo de negócios  a ser implementado. </a:t>
            </a: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endParaRPr lang="pt-BR" sz="1200" dirty="0">
              <a:solidFill>
                <a:schemeClr val="tx1"/>
              </a:solidFill>
              <a:latin typeface="Arial" panose="020B0604020202020204" pitchFamily="34" charset="0"/>
              <a:cs typeface="Arial" panose="020B0604020202020204" pitchFamily="34" charset="0"/>
            </a:endParaRPr>
          </a:p>
          <a:p>
            <a:pPr algn="just">
              <a:spcBef>
                <a:spcPts val="0"/>
              </a:spcBef>
            </a:pPr>
            <a:r>
              <a:rPr lang="pt-BR" sz="3080" b="1" dirty="0" smtClean="0">
                <a:solidFill>
                  <a:schemeClr val="tx1"/>
                </a:solidFill>
                <a:latin typeface="Arial" panose="020B0604020202020204" pitchFamily="34" charset="0"/>
                <a:cs typeface="Arial" panose="020B0604020202020204" pitchFamily="34" charset="0"/>
              </a:rPr>
              <a:t>OBJETIVO</a:t>
            </a:r>
            <a:r>
              <a:rPr lang="pt-BR" sz="3499" b="1" dirty="0">
                <a:solidFill>
                  <a:schemeClr val="tx1"/>
                </a:solidFill>
                <a:latin typeface="Arial" panose="020B0604020202020204" pitchFamily="34" charset="0"/>
                <a:cs typeface="Arial" panose="020B0604020202020204" pitchFamily="34" charset="0"/>
              </a:rPr>
              <a:t> </a:t>
            </a:r>
            <a:endParaRPr lang="pt-BR" sz="3499" b="1" dirty="0" smtClean="0">
              <a:solidFill>
                <a:schemeClr val="tx1"/>
              </a:solidFill>
              <a:latin typeface="Arial" panose="020B0604020202020204" pitchFamily="34" charset="0"/>
              <a:cs typeface="Arial" panose="020B0604020202020204" pitchFamily="34" charset="0"/>
            </a:endParaRPr>
          </a:p>
          <a:p>
            <a:pPr algn="just">
              <a:spcBef>
                <a:spcPts val="0"/>
              </a:spcBef>
            </a:pPr>
            <a:r>
              <a:rPr lang="pt-BR" sz="1400" dirty="0" smtClean="0">
                <a:solidFill>
                  <a:schemeClr val="tx1"/>
                </a:solidFill>
                <a:latin typeface="Arial" panose="020B0604020202020204" pitchFamily="34" charset="0"/>
                <a:cs typeface="Arial" panose="020B0604020202020204" pitchFamily="34" charset="0"/>
              </a:rPr>
              <a:t>A  plataforma de serviços web </a:t>
            </a:r>
            <a:r>
              <a:rPr lang="pt-BR" sz="1400" dirty="0">
                <a:solidFill>
                  <a:schemeClr val="tx1"/>
                </a:solidFill>
                <a:latin typeface="Arial" panose="020B0604020202020204" pitchFamily="34" charset="0"/>
                <a:cs typeface="Arial" panose="020B0604020202020204" pitchFamily="34" charset="0"/>
              </a:rPr>
              <a:t>tem por missão </a:t>
            </a:r>
            <a:r>
              <a:rPr lang="pt-BR" sz="1400" dirty="0" smtClean="0">
                <a:solidFill>
                  <a:schemeClr val="tx1"/>
                </a:solidFill>
                <a:latin typeface="Arial" panose="020B0604020202020204" pitchFamily="34" charset="0"/>
                <a:cs typeface="Arial" panose="020B0604020202020204" pitchFamily="34" charset="0"/>
              </a:rPr>
              <a:t>facilitar </a:t>
            </a:r>
            <a:r>
              <a:rPr lang="pt-BR" sz="1400" dirty="0">
                <a:solidFill>
                  <a:schemeClr val="tx1"/>
                </a:solidFill>
                <a:latin typeface="Arial" panose="020B0604020202020204" pitchFamily="34" charset="0"/>
                <a:cs typeface="Arial" panose="020B0604020202020204" pitchFamily="34" charset="0"/>
              </a:rPr>
              <a:t>o encontro entre prestadores e demandantes de serviços priorizando a localidade e </a:t>
            </a:r>
            <a:r>
              <a:rPr lang="pt-BR" sz="1400" dirty="0" smtClean="0">
                <a:solidFill>
                  <a:schemeClr val="tx1"/>
                </a:solidFill>
                <a:latin typeface="Arial" panose="020B0604020202020204" pitchFamily="34" charset="0"/>
                <a:cs typeface="Arial" panose="020B0604020202020204" pitchFamily="34" charset="0"/>
              </a:rPr>
              <a:t>as avaliações dos clientes. </a:t>
            </a: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endParaRPr lang="pt-BR" sz="1200" dirty="0">
              <a:solidFill>
                <a:schemeClr val="tx1"/>
              </a:solidFill>
              <a:latin typeface="Arial" panose="020B0604020202020204" pitchFamily="34" charset="0"/>
              <a:cs typeface="Arial" panose="020B0604020202020204" pitchFamily="34" charset="0"/>
            </a:endParaRPr>
          </a:p>
          <a:p>
            <a:pPr algn="just">
              <a:spcBef>
                <a:spcPts val="0"/>
              </a:spcBef>
            </a:pPr>
            <a:r>
              <a:rPr lang="pt-BR" sz="3080" b="1" dirty="0" smtClean="0">
                <a:solidFill>
                  <a:schemeClr val="tx1"/>
                </a:solidFill>
                <a:latin typeface="Arial" panose="020B0604020202020204" pitchFamily="34" charset="0"/>
                <a:cs typeface="Arial" panose="020B0604020202020204" pitchFamily="34" charset="0"/>
              </a:rPr>
              <a:t>METODOLOGIA</a:t>
            </a: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r>
              <a:rPr lang="pt-BR" sz="1400" dirty="0" smtClean="0">
                <a:solidFill>
                  <a:srgbClr val="FF0000"/>
                </a:solidFill>
                <a:latin typeface="Arial" panose="020B0604020202020204" pitchFamily="34" charset="0"/>
                <a:cs typeface="Arial" panose="020B0604020202020204" pitchFamily="34" charset="0"/>
              </a:rPr>
              <a:t>O corpo do texto deve ser escrito em Arial 14 Normal, espaçamento Simples entre linhas. O corpo do texto deve ser escrito em Arial 14 Normal, espaçamento Simples entre linhas. O corpo do texto deve ser escrito em Arial 14 Normal, espaçamento Simples entre linhas. O corpo do texto deve</a:t>
            </a:r>
          </a:p>
          <a:p>
            <a:pPr algn="just">
              <a:spcBef>
                <a:spcPts val="0"/>
              </a:spcBef>
            </a:pPr>
            <a:endParaRPr lang="pt-BR" sz="1200" dirty="0">
              <a:solidFill>
                <a:schemeClr val="tx1"/>
              </a:solidFill>
              <a:latin typeface="Arial" panose="020B0604020202020204" pitchFamily="34" charset="0"/>
              <a:cs typeface="Arial" panose="020B0604020202020204" pitchFamily="34" charset="0"/>
            </a:endParaRPr>
          </a:p>
          <a:p>
            <a:pPr algn="just">
              <a:spcBef>
                <a:spcPts val="0"/>
              </a:spcBef>
            </a:pPr>
            <a:r>
              <a:rPr lang="pt-BR" sz="3080" b="1" dirty="0" smtClean="0">
                <a:solidFill>
                  <a:schemeClr val="tx1"/>
                </a:solidFill>
                <a:latin typeface="Arial" panose="020B0604020202020204" pitchFamily="34" charset="0"/>
                <a:cs typeface="Arial" panose="020B0604020202020204" pitchFamily="34" charset="0"/>
              </a:rPr>
              <a:t>DESENVOLVIMENTO PESQUISA</a:t>
            </a:r>
            <a:r>
              <a:rPr lang="pt-BR" sz="3499" b="1" dirty="0" smtClean="0">
                <a:solidFill>
                  <a:schemeClr val="tx1"/>
                </a:solidFill>
                <a:latin typeface="Arial" panose="020B0604020202020204" pitchFamily="34" charset="0"/>
                <a:cs typeface="Arial" panose="020B0604020202020204" pitchFamily="34" charset="0"/>
              </a:rPr>
              <a:t> </a:t>
            </a:r>
            <a:r>
              <a:rPr lang="pt-BR" sz="1400" dirty="0">
                <a:solidFill>
                  <a:schemeClr val="tx1"/>
                </a:solidFill>
                <a:latin typeface="Arial" panose="020B0604020202020204" pitchFamily="34" charset="0"/>
                <a:cs typeface="Arial" panose="020B0604020202020204" pitchFamily="34" charset="0"/>
              </a:rPr>
              <a:t> </a:t>
            </a:r>
            <a:r>
              <a:rPr lang="pt-BR" sz="1400" dirty="0" smtClean="0">
                <a:solidFill>
                  <a:schemeClr val="tx1"/>
                </a:solidFill>
                <a:latin typeface="Arial" panose="020B0604020202020204" pitchFamily="34" charset="0"/>
                <a:cs typeface="Arial" panose="020B0604020202020204" pitchFamily="34" charset="0"/>
              </a:rPr>
              <a:t>  </a:t>
            </a:r>
          </a:p>
          <a:p>
            <a:pPr algn="just">
              <a:spcBef>
                <a:spcPts val="0"/>
              </a:spcBef>
            </a:pPr>
            <a:r>
              <a:rPr lang="pt-BR" sz="1400" dirty="0" smtClean="0">
                <a:solidFill>
                  <a:schemeClr val="tx1"/>
                </a:solidFill>
                <a:latin typeface="Arial" panose="020B0604020202020204" pitchFamily="34" charset="0"/>
                <a:cs typeface="Arial" panose="020B0604020202020204" pitchFamily="34" charset="0"/>
              </a:rPr>
              <a:t>Após dois encontros entre alunos e professor foi construído o modelo de negócios da Plataforma de Serviços Web representado pela Figura 1.</a:t>
            </a:r>
          </a:p>
          <a:p>
            <a:pPr algn="just">
              <a:spcBef>
                <a:spcPts val="0"/>
              </a:spcBef>
            </a:pPr>
            <a:endParaRPr lang="pt-BR" sz="1000" dirty="0" smtClean="0">
              <a:solidFill>
                <a:schemeClr val="tx1"/>
              </a:solidFill>
              <a:latin typeface="Arial" panose="020B0604020202020204" pitchFamily="34" charset="0"/>
              <a:cs typeface="Arial" panose="020B0604020202020204" pitchFamily="34" charset="0"/>
            </a:endParaRPr>
          </a:p>
          <a:p>
            <a:r>
              <a:rPr lang="pt-BR" sz="1400" b="1" dirty="0" smtClean="0">
                <a:latin typeface="Arial" panose="020B0604020202020204" pitchFamily="34" charset="0"/>
                <a:cs typeface="Arial" panose="020B0604020202020204" pitchFamily="34" charset="0"/>
              </a:rPr>
              <a:t>Figura </a:t>
            </a:r>
            <a:r>
              <a:rPr lang="pt-BR" sz="1400" b="1" dirty="0">
                <a:latin typeface="Arial" panose="020B0604020202020204" pitchFamily="34" charset="0"/>
                <a:cs typeface="Arial" panose="020B0604020202020204" pitchFamily="34" charset="0"/>
              </a:rPr>
              <a:t>1 – </a:t>
            </a:r>
            <a:r>
              <a:rPr lang="pt-BR" sz="1400" b="1" dirty="0" smtClean="0">
                <a:latin typeface="Arial" panose="020B0604020202020204" pitchFamily="34" charset="0"/>
                <a:cs typeface="Arial" panose="020B0604020202020204" pitchFamily="34" charset="0"/>
              </a:rPr>
              <a:t>Modelo de Negócios Plataforma de Serviços Web</a:t>
            </a:r>
            <a:endParaRPr lang="pt-BR" sz="1400" b="1" dirty="0">
              <a:latin typeface="Arial" panose="020B0604020202020204" pitchFamily="34" charset="0"/>
              <a:cs typeface="Arial" panose="020B0604020202020204" pitchFamily="34" charset="0"/>
            </a:endParaRPr>
          </a:p>
          <a:p>
            <a:endParaRPr lang="pt-BR" sz="1400" b="1" dirty="0">
              <a:latin typeface="Arial" panose="020B0604020202020204" pitchFamily="34" charset="0"/>
              <a:cs typeface="Arial" panose="020B0604020202020204" pitchFamily="34" charset="0"/>
            </a:endParaRPr>
          </a:p>
          <a:p>
            <a:endParaRPr lang="pt-BR" sz="1400" b="1" dirty="0">
              <a:latin typeface="Arial" panose="020B0604020202020204" pitchFamily="34" charset="0"/>
              <a:cs typeface="Arial" panose="020B0604020202020204" pitchFamily="34" charset="0"/>
            </a:endParaRPr>
          </a:p>
          <a:p>
            <a:endParaRPr lang="pt-BR" sz="1400" b="1" dirty="0">
              <a:latin typeface="Arial" panose="020B0604020202020204" pitchFamily="34" charset="0"/>
              <a:cs typeface="Arial" panose="020B0604020202020204" pitchFamily="34" charset="0"/>
            </a:endParaRPr>
          </a:p>
          <a:p>
            <a:endParaRPr lang="pt-BR" sz="1400" b="1" dirty="0">
              <a:latin typeface="Arial" panose="020B0604020202020204" pitchFamily="34" charset="0"/>
              <a:cs typeface="Arial" panose="020B0604020202020204" pitchFamily="34" charset="0"/>
            </a:endParaRPr>
          </a:p>
          <a:p>
            <a:endParaRPr lang="pt-BR" sz="1400" b="1" dirty="0" smtClean="0">
              <a:latin typeface="Arial" panose="020B0604020202020204" pitchFamily="34" charset="0"/>
              <a:cs typeface="Arial" panose="020B0604020202020204" pitchFamily="34" charset="0"/>
            </a:endParaRPr>
          </a:p>
          <a:p>
            <a:endParaRPr lang="pt-BR" sz="1400" b="1" dirty="0" smtClean="0">
              <a:latin typeface="Arial" panose="020B0604020202020204" pitchFamily="34" charset="0"/>
              <a:cs typeface="Arial" panose="020B0604020202020204" pitchFamily="34" charset="0"/>
            </a:endParaRPr>
          </a:p>
          <a:p>
            <a:endParaRPr lang="pt-BR" sz="1400" b="1" dirty="0">
              <a:latin typeface="Arial" panose="020B0604020202020204" pitchFamily="34" charset="0"/>
              <a:cs typeface="Arial" panose="020B0604020202020204" pitchFamily="34" charset="0"/>
            </a:endParaRPr>
          </a:p>
          <a:p>
            <a:endParaRPr lang="pt-BR" sz="1400" b="1" dirty="0" smtClean="0">
              <a:latin typeface="Arial" panose="020B0604020202020204" pitchFamily="34" charset="0"/>
              <a:cs typeface="Arial" panose="020B0604020202020204" pitchFamily="34" charset="0"/>
            </a:endParaRPr>
          </a:p>
          <a:p>
            <a:endParaRPr lang="pt-BR" sz="1400" b="1" dirty="0">
              <a:latin typeface="Arial" panose="020B0604020202020204" pitchFamily="34" charset="0"/>
              <a:cs typeface="Arial" panose="020B0604020202020204" pitchFamily="34" charset="0"/>
            </a:endParaRPr>
          </a:p>
          <a:p>
            <a:endParaRPr lang="pt-BR" sz="1400" b="1" dirty="0">
              <a:latin typeface="Arial" panose="020B0604020202020204" pitchFamily="34" charset="0"/>
              <a:cs typeface="Arial" panose="020B0604020202020204" pitchFamily="34" charset="0"/>
            </a:endParaRPr>
          </a:p>
          <a:p>
            <a:endParaRPr lang="pt-BR" sz="1400" dirty="0" smtClean="0">
              <a:latin typeface="Arial" panose="020B0604020202020204" pitchFamily="34" charset="0"/>
              <a:cs typeface="Arial" panose="020B0604020202020204" pitchFamily="34" charset="0"/>
            </a:endParaRPr>
          </a:p>
          <a:p>
            <a:endParaRPr lang="pt-BR" sz="1400" dirty="0">
              <a:latin typeface="Arial" panose="020B0604020202020204" pitchFamily="34" charset="0"/>
              <a:cs typeface="Arial" panose="020B0604020202020204" pitchFamily="34" charset="0"/>
            </a:endParaRPr>
          </a:p>
          <a:p>
            <a:r>
              <a:rPr lang="pt-BR" sz="1400" dirty="0" smtClean="0">
                <a:latin typeface="Arial" panose="020B0604020202020204" pitchFamily="34" charset="0"/>
                <a:cs typeface="Arial" panose="020B0604020202020204" pitchFamily="34" charset="0"/>
              </a:rPr>
              <a:t>Fonte</a:t>
            </a:r>
            <a:r>
              <a:rPr lang="pt-BR" sz="1400" dirty="0">
                <a:latin typeface="Arial" panose="020B0604020202020204" pitchFamily="34" charset="0"/>
                <a:cs typeface="Arial" panose="020B0604020202020204" pitchFamily="34" charset="0"/>
              </a:rPr>
              <a:t>: dados </a:t>
            </a:r>
            <a:r>
              <a:rPr lang="pt-BR" sz="1400" dirty="0" smtClean="0">
                <a:latin typeface="Arial" panose="020B0604020202020204" pitchFamily="34" charset="0"/>
                <a:cs typeface="Arial" panose="020B0604020202020204" pitchFamily="34" charset="0"/>
              </a:rPr>
              <a:t>preliminares</a:t>
            </a:r>
          </a:p>
          <a:p>
            <a:endParaRPr lang="pt-BR" sz="1000" dirty="0">
              <a:latin typeface="Arial" panose="020B0604020202020204" pitchFamily="34" charset="0"/>
              <a:cs typeface="Arial" panose="020B0604020202020204" pitchFamily="34" charset="0"/>
            </a:endParaRPr>
          </a:p>
          <a:p>
            <a:pPr algn="just">
              <a:spcBef>
                <a:spcPts val="0"/>
              </a:spcBef>
            </a:pPr>
            <a:r>
              <a:rPr lang="pt-BR" sz="1400" dirty="0" smtClean="0">
                <a:solidFill>
                  <a:schemeClr val="tx1"/>
                </a:solidFill>
                <a:latin typeface="Arial" panose="020B0604020202020204" pitchFamily="34" charset="0"/>
                <a:cs typeface="Arial" panose="020B0604020202020204" pitchFamily="34" charset="0"/>
              </a:rPr>
              <a:t>Neste modelo foram apontados inicialmente a proposta de valor da aplicação (PP), quais segmentos de clientes(SC) a plataforma pode atender, por quais canais(CN) esta será utilizada, como os clientes vão se relacionar (RC), qual serão as fontes de receita(R$) e despesa(C$) prováveis, quais</a:t>
            </a:r>
          </a:p>
          <a:p>
            <a:pPr algn="just">
              <a:spcBef>
                <a:spcPts val="0"/>
              </a:spcBef>
            </a:pPr>
            <a:endParaRPr lang="pt-BR" sz="1400" dirty="0" smtClean="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p:txBody>
      </p:sp>
      <p:sp>
        <p:nvSpPr>
          <p:cNvPr id="15" name="Subtítulo 2"/>
          <p:cNvSpPr txBox="1">
            <a:spLocks/>
          </p:cNvSpPr>
          <p:nvPr/>
        </p:nvSpPr>
        <p:spPr>
          <a:xfrm>
            <a:off x="7481805" y="5963464"/>
            <a:ext cx="7267861" cy="11353084"/>
          </a:xfrm>
          <a:prstGeom prst="rect">
            <a:avLst/>
          </a:prstGeom>
          <a:noFill/>
          <a:ln>
            <a:noFill/>
          </a:ln>
        </p:spPr>
        <p:txBody>
          <a:bodyPr vert="horz" lIns="201591" tIns="100796" rIns="201591" bIns="100796" rtlCol="0">
            <a:noAutofit/>
          </a:bodyPr>
          <a:lstStyle/>
          <a:p>
            <a:pPr algn="just">
              <a:spcBef>
                <a:spcPts val="0"/>
              </a:spcBef>
            </a:pPr>
            <a:r>
              <a:rPr lang="pt-BR" sz="1400" dirty="0">
                <a:latin typeface="Arial" panose="020B0604020202020204" pitchFamily="34" charset="0"/>
                <a:cs typeface="Arial" panose="020B0604020202020204" pitchFamily="34" charset="0"/>
              </a:rPr>
              <a:t>atividades chave(AC) que suportarão a plataforma, quem serão os principais parceiros(PP) e por fim quais o recurso principais para viabilizar a aplicação (RP).</a:t>
            </a:r>
            <a:endParaRPr lang="pt-BR" sz="1400" dirty="0" smtClean="0">
              <a:latin typeface="Arial" panose="020B0604020202020204" pitchFamily="34" charset="0"/>
              <a:cs typeface="Arial" panose="020B0604020202020204" pitchFamily="34" charset="0"/>
            </a:endParaRPr>
          </a:p>
          <a:p>
            <a:pPr algn="just">
              <a:spcBef>
                <a:spcPts val="0"/>
              </a:spcBef>
            </a:pPr>
            <a:endParaRPr lang="pt-BR" sz="1400" dirty="0" smtClean="0">
              <a:latin typeface="Arial" panose="020B0604020202020204" pitchFamily="34" charset="0"/>
              <a:cs typeface="Arial" panose="020B0604020202020204" pitchFamily="34" charset="0"/>
            </a:endParaRPr>
          </a:p>
          <a:p>
            <a:pPr algn="just">
              <a:spcBef>
                <a:spcPts val="0"/>
              </a:spcBef>
            </a:pPr>
            <a:r>
              <a:rPr lang="pt-BR" sz="1400" dirty="0" smtClean="0">
                <a:latin typeface="Arial" panose="020B0604020202020204" pitchFamily="34" charset="0"/>
                <a:cs typeface="Arial" panose="020B0604020202020204" pitchFamily="34" charset="0"/>
              </a:rPr>
              <a:t>Como </a:t>
            </a:r>
            <a:r>
              <a:rPr lang="pt-BR" sz="1400" dirty="0">
                <a:latin typeface="Arial" panose="020B0604020202020204" pitchFamily="34" charset="0"/>
                <a:cs typeface="Arial" panose="020B0604020202020204" pitchFamily="34" charset="0"/>
              </a:rPr>
              <a:t>metodologia para acompanhamento do projeto foi escolhido o </a:t>
            </a:r>
            <a:r>
              <a:rPr lang="pt-BR" sz="1400" dirty="0" err="1">
                <a:latin typeface="Arial" panose="020B0604020202020204" pitchFamily="34" charset="0"/>
                <a:cs typeface="Arial" panose="020B0604020202020204" pitchFamily="34" charset="0"/>
              </a:rPr>
              <a:t>Scrum</a:t>
            </a:r>
            <a:r>
              <a:rPr lang="pt-BR" sz="1400" dirty="0">
                <a:latin typeface="Arial" panose="020B0604020202020204" pitchFamily="34" charset="0"/>
                <a:cs typeface="Arial" panose="020B0604020202020204" pitchFamily="34" charset="0"/>
              </a:rPr>
              <a:t>. </a:t>
            </a:r>
            <a:r>
              <a:rPr lang="pt-BR" sz="1400" dirty="0" smtClean="0">
                <a:latin typeface="Arial" panose="020B0604020202020204" pitchFamily="34" charset="0"/>
                <a:cs typeface="Arial" panose="020B0604020202020204" pitchFamily="34" charset="0"/>
              </a:rPr>
              <a:t>Por meio deste framework professor e alunos estão controlando as entregas, priorizando os artefatos de modelagem a serem gerados, controlando os prazos e mantendo a equipe alinhada ao objetivo principal de </a:t>
            </a:r>
            <a:r>
              <a:rPr lang="pt-BR" sz="1400" dirty="0" smtClean="0">
                <a:latin typeface="Arial" panose="020B0604020202020204" pitchFamily="34" charset="0"/>
                <a:cs typeface="Arial" panose="020B0604020202020204" pitchFamily="34" charset="0"/>
              </a:rPr>
              <a:t>entrega: </a:t>
            </a:r>
            <a:r>
              <a:rPr lang="pt-BR" sz="1400" dirty="0" smtClean="0">
                <a:latin typeface="Arial" panose="020B0604020202020204" pitchFamily="34" charset="0"/>
                <a:cs typeface="Arial" panose="020B0604020202020204" pitchFamily="34" charset="0"/>
              </a:rPr>
              <a:t>um protótipo até o final do semestre quando do encerramento da disciplina.</a:t>
            </a:r>
            <a:endParaRPr lang="pt-BR" sz="1400" dirty="0">
              <a:latin typeface="Arial" panose="020B0604020202020204" pitchFamily="34" charset="0"/>
              <a:cs typeface="Arial" panose="020B0604020202020204" pitchFamily="34" charset="0"/>
            </a:endParaRPr>
          </a:p>
          <a:p>
            <a:pPr algn="just">
              <a:spcBef>
                <a:spcPts val="0"/>
              </a:spcBef>
            </a:pPr>
            <a:r>
              <a:rPr lang="pt-BR" sz="1400" dirty="0" smtClean="0">
                <a:latin typeface="Arial" panose="020B0604020202020204" pitchFamily="34" charset="0"/>
                <a:cs typeface="Arial" panose="020B0604020202020204" pitchFamily="34" charset="0"/>
              </a:rPr>
              <a:t>A </a:t>
            </a:r>
            <a:r>
              <a:rPr lang="pt-BR" sz="1400" dirty="0">
                <a:latin typeface="Arial" panose="020B0604020202020204" pitchFamily="34" charset="0"/>
                <a:cs typeface="Arial" panose="020B0604020202020204" pitchFamily="34" charset="0"/>
              </a:rPr>
              <a:t>infra estrutura tecnológica </a:t>
            </a:r>
            <a:r>
              <a:rPr lang="pt-BR" sz="1400" dirty="0" smtClean="0">
                <a:latin typeface="Arial" panose="020B0604020202020204" pitchFamily="34" charset="0"/>
                <a:cs typeface="Arial" panose="020B0604020202020204" pitchFamily="34" charset="0"/>
              </a:rPr>
              <a:t>adotada para desenvolver a aplicação é </a:t>
            </a:r>
            <a:r>
              <a:rPr lang="pt-BR" sz="1400" dirty="0">
                <a:latin typeface="Arial" panose="020B0604020202020204" pitchFamily="34" charset="0"/>
                <a:cs typeface="Arial" panose="020B0604020202020204" pitchFamily="34" charset="0"/>
              </a:rPr>
              <a:t>composta por:</a:t>
            </a:r>
          </a:p>
          <a:p>
            <a:pPr marL="285750" indent="-285750" algn="just">
              <a:spcBef>
                <a:spcPts val="0"/>
              </a:spcBef>
              <a:buFontTx/>
              <a:buChar char="-"/>
            </a:pPr>
            <a:r>
              <a:rPr lang="pt-BR" sz="1400" dirty="0" err="1">
                <a:latin typeface="Arial" panose="020B0604020202020204" pitchFamily="34" charset="0"/>
                <a:cs typeface="Arial" panose="020B0604020202020204" pitchFamily="34" charset="0"/>
              </a:rPr>
              <a:t>JavaEE</a:t>
            </a:r>
            <a:r>
              <a:rPr lang="pt-BR" sz="1400" dirty="0">
                <a:latin typeface="Arial" panose="020B0604020202020204" pitchFamily="34" charset="0"/>
                <a:cs typeface="Arial" panose="020B0604020202020204" pitchFamily="34" charset="0"/>
              </a:rPr>
              <a:t> 6, </a:t>
            </a:r>
            <a:r>
              <a:rPr lang="pt-BR" sz="1400" dirty="0" smtClean="0">
                <a:latin typeface="Arial" panose="020B0604020202020204" pitchFamily="34" charset="0"/>
                <a:cs typeface="Arial" panose="020B0604020202020204" pitchFamily="34" charset="0"/>
              </a:rPr>
              <a:t>como arquitetura de aplicação conforme demonstrado na Figura 2, </a:t>
            </a:r>
            <a:r>
              <a:rPr lang="pt-BR" sz="1400" dirty="0">
                <a:latin typeface="Arial" panose="020B0604020202020204" pitchFamily="34" charset="0"/>
                <a:cs typeface="Arial" panose="020B0604020202020204" pitchFamily="34" charset="0"/>
              </a:rPr>
              <a:t>complementada por três frameworks open </a:t>
            </a:r>
            <a:r>
              <a:rPr lang="pt-BR" sz="1400" dirty="0" err="1">
                <a:latin typeface="Arial" panose="020B0604020202020204" pitchFamily="34" charset="0"/>
                <a:cs typeface="Arial" panose="020B0604020202020204" pitchFamily="34" charset="0"/>
              </a:rPr>
              <a:t>source</a:t>
            </a:r>
            <a:r>
              <a:rPr lang="pt-BR" sz="1400" dirty="0">
                <a:latin typeface="Arial" panose="020B0604020202020204" pitchFamily="34" charset="0"/>
                <a:cs typeface="Arial" panose="020B0604020202020204" pitchFamily="34" charset="0"/>
              </a:rPr>
              <a:t> </a:t>
            </a:r>
            <a:r>
              <a:rPr lang="pt-BR" sz="1400" dirty="0" smtClean="0">
                <a:latin typeface="Arial" panose="020B0604020202020204" pitchFamily="34" charset="0"/>
                <a:cs typeface="Arial" panose="020B0604020202020204" pitchFamily="34" charset="0"/>
              </a:rPr>
              <a:t>: </a:t>
            </a:r>
            <a:r>
              <a:rPr lang="pt-BR" sz="1400" dirty="0" err="1">
                <a:latin typeface="Arial" panose="020B0604020202020204" pitchFamily="34" charset="0"/>
                <a:cs typeface="Arial" panose="020B0604020202020204" pitchFamily="34" charset="0"/>
              </a:rPr>
              <a:t>Hibernate</a:t>
            </a:r>
            <a:r>
              <a:rPr lang="pt-BR" sz="1400" dirty="0">
                <a:latin typeface="Arial" panose="020B0604020202020204" pitchFamily="34" charset="0"/>
                <a:cs typeface="Arial" panose="020B0604020202020204" pitchFamily="34" charset="0"/>
              </a:rPr>
              <a:t> </a:t>
            </a:r>
            <a:r>
              <a:rPr lang="pt-BR" sz="1400" dirty="0" smtClean="0">
                <a:latin typeface="Arial" panose="020B0604020202020204" pitchFamily="34" charset="0"/>
                <a:cs typeface="Arial" panose="020B0604020202020204" pitchFamily="34" charset="0"/>
              </a:rPr>
              <a:t>(</a:t>
            </a:r>
            <a:r>
              <a:rPr lang="pt-BR" sz="1400" dirty="0" err="1" smtClean="0">
                <a:latin typeface="Arial" panose="020B0604020202020204" pitchFamily="34" charset="0"/>
                <a:cs typeface="Arial" panose="020B0604020202020204" pitchFamily="34" charset="0"/>
              </a:rPr>
              <a:t>Model</a:t>
            </a:r>
            <a:r>
              <a:rPr lang="pt-BR" sz="1400" dirty="0" smtClean="0">
                <a:latin typeface="Arial" panose="020B0604020202020204" pitchFamily="34" charset="0"/>
                <a:cs typeface="Arial" panose="020B0604020202020204" pitchFamily="34" charset="0"/>
              </a:rPr>
              <a:t>), </a:t>
            </a:r>
            <a:r>
              <a:rPr lang="pt-BR" sz="1400" dirty="0" smtClean="0">
                <a:latin typeface="Arial" panose="020B0604020202020204" pitchFamily="34" charset="0"/>
                <a:cs typeface="Arial" panose="020B0604020202020204" pitchFamily="34" charset="0"/>
              </a:rPr>
              <a:t>Spring </a:t>
            </a:r>
            <a:r>
              <a:rPr lang="pt-BR" sz="1400" dirty="0" smtClean="0">
                <a:latin typeface="Arial" panose="020B0604020202020204" pitchFamily="34" charset="0"/>
                <a:cs typeface="Arial" panose="020B0604020202020204" pitchFamily="34" charset="0"/>
              </a:rPr>
              <a:t>(</a:t>
            </a:r>
            <a:r>
              <a:rPr lang="pt-BR" sz="1400" dirty="0" err="1" smtClean="0">
                <a:latin typeface="Arial" panose="020B0604020202020204" pitchFamily="34" charset="0"/>
                <a:cs typeface="Arial" panose="020B0604020202020204" pitchFamily="34" charset="0"/>
              </a:rPr>
              <a:t>Controller</a:t>
            </a:r>
            <a:r>
              <a:rPr lang="pt-BR" sz="1400" dirty="0" smtClean="0">
                <a:latin typeface="Arial" panose="020B0604020202020204" pitchFamily="34" charset="0"/>
                <a:cs typeface="Arial" panose="020B0604020202020204" pitchFamily="34" charset="0"/>
              </a:rPr>
              <a:t>), </a:t>
            </a:r>
            <a:r>
              <a:rPr lang="pt-BR" sz="1400" dirty="0">
                <a:latin typeface="Arial" panose="020B0604020202020204" pitchFamily="34" charset="0"/>
                <a:cs typeface="Arial" panose="020B0604020202020204" pitchFamily="34" charset="0"/>
              </a:rPr>
              <a:t>JSF com </a:t>
            </a:r>
            <a:r>
              <a:rPr lang="pt-BR" sz="1400" dirty="0" err="1">
                <a:latin typeface="Arial" panose="020B0604020202020204" pitchFamily="34" charset="0"/>
                <a:cs typeface="Arial" panose="020B0604020202020204" pitchFamily="34" charset="0"/>
              </a:rPr>
              <a:t>Primefaces</a:t>
            </a:r>
            <a:r>
              <a:rPr lang="pt-BR" sz="1400" dirty="0">
                <a:latin typeface="Arial" panose="020B0604020202020204" pitchFamily="34" charset="0"/>
                <a:cs typeface="Arial" panose="020B0604020202020204" pitchFamily="34" charset="0"/>
              </a:rPr>
              <a:t> </a:t>
            </a:r>
            <a:r>
              <a:rPr lang="pt-BR" sz="1400" dirty="0" smtClean="0">
                <a:latin typeface="Arial" panose="020B0604020202020204" pitchFamily="34" charset="0"/>
                <a:cs typeface="Arial" panose="020B0604020202020204" pitchFamily="34" charset="0"/>
              </a:rPr>
              <a:t>(</a:t>
            </a:r>
            <a:r>
              <a:rPr lang="pt-BR" sz="1400" dirty="0" err="1" smtClean="0">
                <a:latin typeface="Arial" panose="020B0604020202020204" pitchFamily="34" charset="0"/>
                <a:cs typeface="Arial" panose="020B0604020202020204" pitchFamily="34" charset="0"/>
              </a:rPr>
              <a:t>View</a:t>
            </a:r>
            <a:r>
              <a:rPr lang="pt-BR" sz="1400" dirty="0" smtClean="0">
                <a:latin typeface="Arial" panose="020B0604020202020204" pitchFamily="34" charset="0"/>
                <a:cs typeface="Arial" panose="020B0604020202020204" pitchFamily="34" charset="0"/>
              </a:rPr>
              <a:t>);</a:t>
            </a:r>
            <a:endParaRPr lang="pt-BR" sz="1400" dirty="0">
              <a:latin typeface="Arial" panose="020B0604020202020204" pitchFamily="34" charset="0"/>
              <a:cs typeface="Arial" panose="020B0604020202020204" pitchFamily="34" charset="0"/>
            </a:endParaRPr>
          </a:p>
          <a:p>
            <a:pPr marL="285750" indent="-285750" algn="just">
              <a:spcBef>
                <a:spcPts val="0"/>
              </a:spcBef>
              <a:buFontTx/>
              <a:buChar char="-"/>
            </a:pPr>
            <a:r>
              <a:rPr lang="pt-BR" sz="1400" dirty="0">
                <a:latin typeface="Arial" panose="020B0604020202020204" pitchFamily="34" charset="0"/>
                <a:cs typeface="Arial" panose="020B0604020202020204" pitchFamily="34" charset="0"/>
              </a:rPr>
              <a:t>MySQL 5.5, para o armazenamento dos dados;</a:t>
            </a:r>
          </a:p>
          <a:p>
            <a:pPr marL="285750" indent="-285750" algn="just">
              <a:spcBef>
                <a:spcPts val="0"/>
              </a:spcBef>
              <a:buFontTx/>
              <a:buChar char="-"/>
            </a:pPr>
            <a:r>
              <a:rPr lang="pt-BR" sz="1400" dirty="0" err="1">
                <a:latin typeface="Arial" panose="020B0604020202020204" pitchFamily="34" charset="0"/>
                <a:cs typeface="Arial" panose="020B0604020202020204" pitchFamily="34" charset="0"/>
              </a:rPr>
              <a:t>Maven</a:t>
            </a:r>
            <a:r>
              <a:rPr lang="pt-BR" sz="1400" dirty="0">
                <a:latin typeface="Arial" panose="020B0604020202020204" pitchFamily="34" charset="0"/>
                <a:cs typeface="Arial" panose="020B0604020202020204" pitchFamily="34" charset="0"/>
              </a:rPr>
              <a:t>, para gerenciar as dependências da aplicação;</a:t>
            </a:r>
          </a:p>
          <a:p>
            <a:pPr marL="285750" indent="-285750" algn="just">
              <a:spcBef>
                <a:spcPts val="0"/>
              </a:spcBef>
              <a:buFontTx/>
              <a:buChar char="-"/>
            </a:pPr>
            <a:r>
              <a:rPr lang="pt-BR" sz="1400" dirty="0" err="1">
                <a:latin typeface="Arial" panose="020B0604020202020204" pitchFamily="34" charset="0"/>
                <a:cs typeface="Arial" panose="020B0604020202020204" pitchFamily="34" charset="0"/>
              </a:rPr>
              <a:t>Git</a:t>
            </a:r>
            <a:r>
              <a:rPr lang="pt-BR" sz="1400" dirty="0">
                <a:latin typeface="Arial" panose="020B0604020202020204" pitchFamily="34" charset="0"/>
                <a:cs typeface="Arial" panose="020B0604020202020204" pitchFamily="34" charset="0"/>
              </a:rPr>
              <a:t> e </a:t>
            </a:r>
            <a:r>
              <a:rPr lang="pt-BR" sz="1400" dirty="0" err="1">
                <a:latin typeface="Arial" panose="020B0604020202020204" pitchFamily="34" charset="0"/>
                <a:cs typeface="Arial" panose="020B0604020202020204" pitchFamily="34" charset="0"/>
              </a:rPr>
              <a:t>Github</a:t>
            </a:r>
            <a:r>
              <a:rPr lang="pt-BR" sz="1400" dirty="0">
                <a:latin typeface="Arial" panose="020B0604020202020204" pitchFamily="34" charset="0"/>
                <a:cs typeface="Arial" panose="020B0604020202020204" pitchFamily="34" charset="0"/>
              </a:rPr>
              <a:t>, como repositório de versionamento do sistema;</a:t>
            </a:r>
          </a:p>
          <a:p>
            <a:pPr marL="285750" indent="-285750" algn="just">
              <a:spcBef>
                <a:spcPts val="0"/>
              </a:spcBef>
              <a:buFontTx/>
              <a:buChar char="-"/>
            </a:pPr>
            <a:r>
              <a:rPr lang="pt-BR" sz="1400" dirty="0">
                <a:latin typeface="Arial" panose="020B0604020202020204" pitchFamily="34" charset="0"/>
                <a:cs typeface="Arial" panose="020B0604020202020204" pitchFamily="34" charset="0"/>
              </a:rPr>
              <a:t>Apache </a:t>
            </a:r>
            <a:r>
              <a:rPr lang="pt-BR" sz="1400" dirty="0" err="1">
                <a:latin typeface="Arial" panose="020B0604020202020204" pitchFamily="34" charset="0"/>
                <a:cs typeface="Arial" panose="020B0604020202020204" pitchFamily="34" charset="0"/>
              </a:rPr>
              <a:t>TomEE</a:t>
            </a:r>
            <a:r>
              <a:rPr lang="pt-BR" sz="1400" dirty="0">
                <a:latin typeface="Arial" panose="020B0604020202020204" pitchFamily="34" charset="0"/>
                <a:cs typeface="Arial" panose="020B0604020202020204" pitchFamily="34" charset="0"/>
              </a:rPr>
              <a:t>, como servidor de aplicação Web que implementa o </a:t>
            </a:r>
            <a:r>
              <a:rPr lang="pt-BR" sz="1400" dirty="0" err="1">
                <a:latin typeface="Arial" panose="020B0604020202020204" pitchFamily="34" charset="0"/>
                <a:cs typeface="Arial" panose="020B0604020202020204" pitchFamily="34" charset="0"/>
              </a:rPr>
              <a:t>JavaEE</a:t>
            </a:r>
            <a:r>
              <a:rPr lang="pt-BR" sz="1400" dirty="0">
                <a:latin typeface="Arial" panose="020B0604020202020204" pitchFamily="34" charset="0"/>
                <a:cs typeface="Arial" panose="020B0604020202020204" pitchFamily="34" charset="0"/>
              </a:rPr>
              <a:t>;  </a:t>
            </a:r>
          </a:p>
          <a:p>
            <a:pPr marL="285750" indent="-285750" algn="just">
              <a:spcBef>
                <a:spcPts val="0"/>
              </a:spcBef>
              <a:buFontTx/>
              <a:buChar char="-"/>
            </a:pPr>
            <a:r>
              <a:rPr lang="pt-BR" sz="1400" dirty="0">
                <a:latin typeface="Arial" panose="020B0604020202020204" pitchFamily="34" charset="0"/>
                <a:cs typeface="Arial" panose="020B0604020202020204" pitchFamily="34" charset="0"/>
              </a:rPr>
              <a:t>Eclipse, como ambiente de desenvolvimento integrando todas as tecnologias </a:t>
            </a:r>
            <a:r>
              <a:rPr lang="pt-BR" sz="1400" dirty="0" smtClean="0">
                <a:latin typeface="Arial" panose="020B0604020202020204" pitchFamily="34" charset="0"/>
                <a:cs typeface="Arial" panose="020B0604020202020204" pitchFamily="34" charset="0"/>
              </a:rPr>
              <a:t>.</a:t>
            </a:r>
            <a:endParaRPr lang="pt-BR" sz="1400" dirty="0">
              <a:latin typeface="Arial" panose="020B0604020202020204" pitchFamily="34" charset="0"/>
              <a:cs typeface="Arial" panose="020B0604020202020204" pitchFamily="34" charset="0"/>
            </a:endParaRPr>
          </a:p>
          <a:p>
            <a:pPr algn="just"/>
            <a:endParaRPr lang="pt-BR" sz="1400" b="1" dirty="0">
              <a:latin typeface="Arial" panose="020B0604020202020204" pitchFamily="34" charset="0"/>
              <a:cs typeface="Arial" panose="020B0604020202020204" pitchFamily="34" charset="0"/>
            </a:endParaRPr>
          </a:p>
          <a:p>
            <a:pPr algn="ctr"/>
            <a:r>
              <a:rPr lang="pt-BR" sz="1400" b="1" dirty="0" smtClean="0">
                <a:latin typeface="Arial" panose="020B0604020202020204" pitchFamily="34" charset="0"/>
                <a:cs typeface="Arial" panose="020B0604020202020204" pitchFamily="34" charset="0"/>
              </a:rPr>
              <a:t>Figura 2 </a:t>
            </a:r>
            <a:r>
              <a:rPr lang="pt-BR" sz="1400" b="1" dirty="0">
                <a:latin typeface="Arial" panose="020B0604020202020204" pitchFamily="34" charset="0"/>
                <a:cs typeface="Arial" panose="020B0604020202020204" pitchFamily="34" charset="0"/>
              </a:rPr>
              <a:t>– </a:t>
            </a:r>
            <a:r>
              <a:rPr lang="pt-BR" sz="1400" b="1" dirty="0" smtClean="0">
                <a:latin typeface="Arial" panose="020B0604020202020204" pitchFamily="34" charset="0"/>
                <a:cs typeface="Arial" panose="020B0604020202020204" pitchFamily="34" charset="0"/>
              </a:rPr>
              <a:t>Arquitetura de Aplicação Java EE</a:t>
            </a: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smtClean="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r>
              <a:rPr lang="pt-BR" sz="1400" dirty="0">
                <a:latin typeface="Arial" panose="020B0604020202020204" pitchFamily="34" charset="0"/>
                <a:cs typeface="Arial" panose="020B0604020202020204" pitchFamily="34" charset="0"/>
              </a:rPr>
              <a:t>Fonte: dados preliminares</a:t>
            </a:r>
          </a:p>
          <a:p>
            <a:pPr algn="just"/>
            <a:endParaRPr lang="pt-BR" sz="1400" dirty="0">
              <a:latin typeface="Arial" panose="020B0604020202020204" pitchFamily="34" charset="0"/>
              <a:cs typeface="Arial" panose="020B0604020202020204" pitchFamily="34" charset="0"/>
            </a:endParaRPr>
          </a:p>
          <a:p>
            <a:pPr algn="just"/>
            <a:r>
              <a:rPr lang="pt-BR" sz="1400" dirty="0" smtClean="0">
                <a:latin typeface="Arial" panose="020B0604020202020204" pitchFamily="34" charset="0"/>
                <a:cs typeface="Arial" panose="020B0604020202020204" pitchFamily="34" charset="0"/>
              </a:rPr>
              <a:t>Ainda foram definidos quais artefatos de modelagem deveriam ser construídos para desenvolver a aplicação: Diagrama de caso de uso, diagrama de classes, diagrama de pacotes, modelo Entidade Relacionamento (ER), diagrama de atividade </a:t>
            </a:r>
            <a:r>
              <a:rPr lang="pt-BR" sz="1400" dirty="0" smtClean="0">
                <a:latin typeface="Arial" panose="020B0604020202020204" pitchFamily="34" charset="0"/>
                <a:cs typeface="Arial" panose="020B0604020202020204" pitchFamily="34" charset="0"/>
              </a:rPr>
              <a:t>dos </a:t>
            </a:r>
            <a:r>
              <a:rPr lang="pt-BR" sz="1400" dirty="0" smtClean="0">
                <a:latin typeface="Arial" panose="020B0604020202020204" pitchFamily="34" charset="0"/>
                <a:cs typeface="Arial" panose="020B0604020202020204" pitchFamily="34" charset="0"/>
              </a:rPr>
              <a:t>métodos mais complexos e os </a:t>
            </a:r>
            <a:r>
              <a:rPr lang="pt-BR" sz="1400" dirty="0" err="1" smtClean="0">
                <a:latin typeface="Arial" panose="020B0604020202020204" pitchFamily="34" charset="0"/>
                <a:cs typeface="Arial" panose="020B0604020202020204" pitchFamily="34" charset="0"/>
              </a:rPr>
              <a:t>wireframes</a:t>
            </a:r>
            <a:r>
              <a:rPr lang="pt-BR" sz="1400" dirty="0" smtClean="0">
                <a:latin typeface="Arial" panose="020B0604020202020204" pitchFamily="34" charset="0"/>
                <a:cs typeface="Arial" panose="020B0604020202020204" pitchFamily="34" charset="0"/>
              </a:rPr>
              <a:t> das principais telas da aplicação. </a:t>
            </a:r>
          </a:p>
          <a:p>
            <a:pPr algn="just"/>
            <a:r>
              <a:rPr lang="pt-BR" sz="3080" b="1" dirty="0" smtClean="0">
                <a:latin typeface="Arial" panose="020B0604020202020204" pitchFamily="34" charset="0"/>
                <a:cs typeface="Arial" panose="020B0604020202020204" pitchFamily="34" charset="0"/>
              </a:rPr>
              <a:t>CONSIDERAÇÕES FINAIS</a:t>
            </a:r>
            <a:r>
              <a:rPr lang="pt-BR" sz="4479" b="1" dirty="0">
                <a:latin typeface="Arial" panose="020B0604020202020204" pitchFamily="34" charset="0"/>
                <a:cs typeface="Arial" panose="020B0604020202020204" pitchFamily="34" charset="0"/>
              </a:rPr>
              <a:t> </a:t>
            </a:r>
            <a:endParaRPr lang="pt-BR" sz="4479" b="1" dirty="0" smtClean="0">
              <a:latin typeface="Arial" panose="020B0604020202020204" pitchFamily="34" charset="0"/>
              <a:cs typeface="Arial" panose="020B0604020202020204" pitchFamily="34" charset="0"/>
            </a:endParaRPr>
          </a:p>
          <a:p>
            <a:pPr algn="just"/>
            <a:r>
              <a:rPr lang="pt-BR" sz="1400" dirty="0" smtClean="0">
                <a:latin typeface="Arial" panose="020B0604020202020204" pitchFamily="34" charset="0"/>
                <a:cs typeface="Arial" panose="020B0604020202020204" pitchFamily="34" charset="0"/>
              </a:rPr>
              <a:t>Atualmente o projeto encontra-se em fase de implementação. Com a gestão do projeto focada nos princípios apresentados pela metodologia </a:t>
            </a:r>
            <a:r>
              <a:rPr lang="pt-BR" sz="1400" dirty="0" err="1" smtClean="0">
                <a:latin typeface="Arial" panose="020B0604020202020204" pitchFamily="34" charset="0"/>
                <a:cs typeface="Arial" panose="020B0604020202020204" pitchFamily="34" charset="0"/>
              </a:rPr>
              <a:t>Scrum</a:t>
            </a:r>
            <a:r>
              <a:rPr lang="pt-BR" sz="1400" dirty="0" smtClean="0">
                <a:latin typeface="Arial" panose="020B0604020202020204" pitchFamily="34" charset="0"/>
                <a:cs typeface="Arial" panose="020B0604020202020204" pitchFamily="34" charset="0"/>
              </a:rPr>
              <a:t>, foram priorizados os casos de uso mais importantes para apresentar a proposta de valor da plataforma de serviços web, ou seja, o mecanismo de busca dos serviços, a apresentação dos serviços e avaliação dos serviços. A geração dos artefatos de modelagem está proporcionando aos alunos a implementação do código sobre as especificações definidas anteriormente sem gerar dúvidas sobre o que deve ser realizado e proporcionará a continuidade do desenvolvimento em turmas futura. A infra estrutura tecnológica adotada permite a colaboração entre os alunos em um mesmo ambiente, com facilidade de versionamento e integração dos códigos desenvolvidos. Por fim, a utilização do ambiente de sala de aula para aplicar na prática os conteúdos ensinados em disciplinas anteriores tem se mostrado produtivo na transformação dos conhecimentos adquiridos em habilidades e atitudes que proporcionam aos alunos experiências semelhantes aquelas encontradas no mercado de trabalho. </a:t>
            </a:r>
            <a:endParaRPr lang="pt-BR" sz="1400" b="1" dirty="0">
              <a:latin typeface="Arial" panose="020B0604020202020204" pitchFamily="34" charset="0"/>
              <a:cs typeface="Arial" panose="020B0604020202020204" pitchFamily="34" charset="0"/>
            </a:endParaRPr>
          </a:p>
          <a:p>
            <a:pPr algn="just"/>
            <a:endParaRPr lang="pt-BR" sz="1400" b="1" dirty="0">
              <a:latin typeface="Arial" panose="020B0604020202020204" pitchFamily="34" charset="0"/>
              <a:cs typeface="Arial" panose="020B0604020202020204" pitchFamily="34" charset="0"/>
            </a:endParaRPr>
          </a:p>
          <a:p>
            <a:pPr algn="just"/>
            <a:endParaRPr lang="pt-BR" sz="1306" dirty="0">
              <a:latin typeface="Arial" panose="020B0604020202020204" pitchFamily="34" charset="0"/>
              <a:cs typeface="Arial" panose="020B0604020202020204" pitchFamily="34" charset="0"/>
            </a:endParaRPr>
          </a:p>
          <a:p>
            <a:pPr algn="just"/>
            <a:endParaRPr lang="pt-BR" sz="1306" dirty="0">
              <a:latin typeface="Arial" panose="020B0604020202020204" pitchFamily="34" charset="0"/>
              <a:cs typeface="Arial" panose="020B0604020202020204" pitchFamily="34" charset="0"/>
            </a:endParaRPr>
          </a:p>
        </p:txBody>
      </p:sp>
      <p:sp>
        <p:nvSpPr>
          <p:cNvPr id="17" name="Subtítulo 2"/>
          <p:cNvSpPr txBox="1">
            <a:spLocks/>
          </p:cNvSpPr>
          <p:nvPr/>
        </p:nvSpPr>
        <p:spPr>
          <a:xfrm>
            <a:off x="402108" y="17822218"/>
            <a:ext cx="14347558" cy="2518666"/>
          </a:xfrm>
          <a:prstGeom prst="rect">
            <a:avLst/>
          </a:prstGeom>
          <a:ln>
            <a:noFill/>
          </a:ln>
        </p:spPr>
        <p:txBody>
          <a:bodyPr vert="horz" lIns="201591" tIns="100796" rIns="201591" bIns="100796" rtlCol="0">
            <a:noAutofit/>
          </a:bodyPr>
          <a:lstStyle>
            <a:lvl1pPr marL="0" indent="0" algn="ctr" defTabSz="4320540" rtl="0" eaLnBrk="1" latinLnBrk="0" hangingPunct="1">
              <a:spcBef>
                <a:spcPct val="20000"/>
              </a:spcBef>
              <a:buFont typeface="Arial" pitchFamily="34" charset="0"/>
              <a:buNone/>
              <a:defRPr sz="15100" kern="1200">
                <a:solidFill>
                  <a:schemeClr val="tx1">
                    <a:tint val="75000"/>
                  </a:schemeClr>
                </a:solidFill>
                <a:latin typeface="+mn-lt"/>
                <a:ea typeface="+mn-ea"/>
                <a:cs typeface="+mn-cs"/>
              </a:defRPr>
            </a:lvl1pPr>
            <a:lvl2pPr marL="2160270" indent="0" algn="ctr" defTabSz="4320540" rtl="0" eaLnBrk="1" latinLnBrk="0" hangingPunct="1">
              <a:spcBef>
                <a:spcPct val="20000"/>
              </a:spcBef>
              <a:buFont typeface="Arial" pitchFamily="34" charset="0"/>
              <a:buNone/>
              <a:defRPr sz="13200" kern="1200">
                <a:solidFill>
                  <a:schemeClr val="tx1">
                    <a:tint val="75000"/>
                  </a:schemeClr>
                </a:solidFill>
                <a:latin typeface="+mn-lt"/>
                <a:ea typeface="+mn-ea"/>
                <a:cs typeface="+mn-cs"/>
              </a:defRPr>
            </a:lvl2pPr>
            <a:lvl3pPr marL="4320540" indent="0" algn="ctr" defTabSz="4320540" rtl="0" eaLnBrk="1" latinLnBrk="0" hangingPunct="1">
              <a:spcBef>
                <a:spcPct val="20000"/>
              </a:spcBef>
              <a:buFont typeface="Arial" pitchFamily="34" charset="0"/>
              <a:buNone/>
              <a:defRPr sz="11300" kern="1200">
                <a:solidFill>
                  <a:schemeClr val="tx1">
                    <a:tint val="75000"/>
                  </a:schemeClr>
                </a:solidFill>
                <a:latin typeface="+mn-lt"/>
                <a:ea typeface="+mn-ea"/>
                <a:cs typeface="+mn-cs"/>
              </a:defRPr>
            </a:lvl3pPr>
            <a:lvl4pPr marL="6480810" indent="0" algn="ctr" defTabSz="4320540" rtl="0" eaLnBrk="1" latinLnBrk="0" hangingPunct="1">
              <a:spcBef>
                <a:spcPct val="20000"/>
              </a:spcBef>
              <a:buFont typeface="Arial" pitchFamily="34" charset="0"/>
              <a:buNone/>
              <a:defRPr sz="9500" kern="1200">
                <a:solidFill>
                  <a:schemeClr val="tx1">
                    <a:tint val="75000"/>
                  </a:schemeClr>
                </a:solidFill>
                <a:latin typeface="+mn-lt"/>
                <a:ea typeface="+mn-ea"/>
                <a:cs typeface="+mn-cs"/>
              </a:defRPr>
            </a:lvl4pPr>
            <a:lvl5pPr marL="8641080" indent="0" algn="ctr" defTabSz="4320540" rtl="0" eaLnBrk="1" latinLnBrk="0" hangingPunct="1">
              <a:spcBef>
                <a:spcPct val="20000"/>
              </a:spcBef>
              <a:buFont typeface="Arial" pitchFamily="34" charset="0"/>
              <a:buNone/>
              <a:defRPr sz="9500" kern="1200">
                <a:solidFill>
                  <a:schemeClr val="tx1">
                    <a:tint val="75000"/>
                  </a:schemeClr>
                </a:solidFill>
                <a:latin typeface="+mn-lt"/>
                <a:ea typeface="+mn-ea"/>
                <a:cs typeface="+mn-cs"/>
              </a:defRPr>
            </a:lvl5pPr>
            <a:lvl6pPr marL="10801350" indent="0" algn="ctr" defTabSz="4320540" rtl="0" eaLnBrk="1" latinLnBrk="0" hangingPunct="1">
              <a:spcBef>
                <a:spcPct val="20000"/>
              </a:spcBef>
              <a:buFont typeface="Arial" pitchFamily="34" charset="0"/>
              <a:buNone/>
              <a:defRPr sz="9500" kern="1200">
                <a:solidFill>
                  <a:schemeClr val="tx1">
                    <a:tint val="75000"/>
                  </a:schemeClr>
                </a:solidFill>
                <a:latin typeface="+mn-lt"/>
                <a:ea typeface="+mn-ea"/>
                <a:cs typeface="+mn-cs"/>
              </a:defRPr>
            </a:lvl6pPr>
            <a:lvl7pPr marL="12961620" indent="0" algn="ctr" defTabSz="4320540" rtl="0" eaLnBrk="1" latinLnBrk="0" hangingPunct="1">
              <a:spcBef>
                <a:spcPct val="20000"/>
              </a:spcBef>
              <a:buFont typeface="Arial" pitchFamily="34" charset="0"/>
              <a:buNone/>
              <a:defRPr sz="9500" kern="1200">
                <a:solidFill>
                  <a:schemeClr val="tx1">
                    <a:tint val="75000"/>
                  </a:schemeClr>
                </a:solidFill>
                <a:latin typeface="+mn-lt"/>
                <a:ea typeface="+mn-ea"/>
                <a:cs typeface="+mn-cs"/>
              </a:defRPr>
            </a:lvl7pPr>
            <a:lvl8pPr marL="15121890" indent="0" algn="ctr" defTabSz="4320540" rtl="0" eaLnBrk="1" latinLnBrk="0" hangingPunct="1">
              <a:spcBef>
                <a:spcPct val="20000"/>
              </a:spcBef>
              <a:buFont typeface="Arial" pitchFamily="34" charset="0"/>
              <a:buNone/>
              <a:defRPr sz="9500" kern="1200">
                <a:solidFill>
                  <a:schemeClr val="tx1">
                    <a:tint val="75000"/>
                  </a:schemeClr>
                </a:solidFill>
                <a:latin typeface="+mn-lt"/>
                <a:ea typeface="+mn-ea"/>
                <a:cs typeface="+mn-cs"/>
              </a:defRPr>
            </a:lvl8pPr>
            <a:lvl9pPr marL="17282160" indent="0" algn="ctr" defTabSz="4320540" rtl="0" eaLnBrk="1" latinLnBrk="0" hangingPunct="1">
              <a:spcBef>
                <a:spcPct val="20000"/>
              </a:spcBef>
              <a:buFont typeface="Arial" pitchFamily="34" charset="0"/>
              <a:buNone/>
              <a:defRPr sz="9500" kern="1200">
                <a:solidFill>
                  <a:schemeClr val="tx1">
                    <a:tint val="75000"/>
                  </a:schemeClr>
                </a:solidFill>
                <a:latin typeface="+mn-lt"/>
                <a:ea typeface="+mn-ea"/>
                <a:cs typeface="+mn-cs"/>
              </a:defRPr>
            </a:lvl9pPr>
          </a:lstStyle>
          <a:p>
            <a:pPr algn="just">
              <a:spcBef>
                <a:spcPts val="0"/>
              </a:spcBef>
            </a:pPr>
            <a:r>
              <a:rPr lang="pt-BR" sz="3080" b="1" dirty="0">
                <a:solidFill>
                  <a:schemeClr val="tx1"/>
                </a:solidFill>
                <a:latin typeface="Arial" panose="020B0604020202020204" pitchFamily="34" charset="0"/>
                <a:cs typeface="Arial" panose="020B0604020202020204" pitchFamily="34" charset="0"/>
              </a:rPr>
              <a:t>REFERÊNCIAS BIBLIOGRÁFICAS</a:t>
            </a:r>
          </a:p>
          <a:p>
            <a:pPr algn="just">
              <a:spcBef>
                <a:spcPts val="0"/>
              </a:spcBef>
            </a:pPr>
            <a:endParaRPr lang="pt-BR" sz="1306" b="1" dirty="0">
              <a:solidFill>
                <a:schemeClr val="tx1"/>
              </a:solidFill>
              <a:latin typeface="Arial" panose="020B0604020202020204" pitchFamily="34" charset="0"/>
              <a:cs typeface="Arial" panose="020B0604020202020204" pitchFamily="34" charset="0"/>
            </a:endParaRPr>
          </a:p>
          <a:p>
            <a:pPr algn="just">
              <a:spcBef>
                <a:spcPts val="0"/>
              </a:spcBef>
            </a:pPr>
            <a:r>
              <a:rPr lang="pt-BR" sz="1306" b="1" dirty="0">
                <a:solidFill>
                  <a:schemeClr val="tx1"/>
                </a:solidFill>
                <a:latin typeface="Arial" panose="020B0604020202020204" pitchFamily="34" charset="0"/>
                <a:cs typeface="Arial" panose="020B0604020202020204" pitchFamily="34" charset="0"/>
              </a:rPr>
              <a:t>[Exemplo de referência de livro]</a:t>
            </a:r>
          </a:p>
          <a:p>
            <a:pPr algn="just">
              <a:spcBef>
                <a:spcPts val="0"/>
              </a:spcBef>
            </a:pPr>
            <a:r>
              <a:rPr lang="pt-BR" sz="1400" dirty="0" smtClean="0">
                <a:solidFill>
                  <a:schemeClr val="tx1"/>
                </a:solidFill>
                <a:latin typeface="Arial" panose="020B0604020202020204" pitchFamily="34" charset="0"/>
                <a:cs typeface="Arial" panose="020B0604020202020204" pitchFamily="34" charset="0"/>
              </a:rPr>
              <a:t>GIL</a:t>
            </a:r>
            <a:r>
              <a:rPr lang="pt-BR" sz="1400" dirty="0">
                <a:solidFill>
                  <a:schemeClr val="tx1"/>
                </a:solidFill>
                <a:latin typeface="Arial" panose="020B0604020202020204" pitchFamily="34" charset="0"/>
                <a:cs typeface="Arial" panose="020B0604020202020204" pitchFamily="34" charset="0"/>
              </a:rPr>
              <a:t>, Antônio Carlos. </a:t>
            </a:r>
            <a:r>
              <a:rPr lang="pt-BR" sz="1400" b="1" dirty="0">
                <a:solidFill>
                  <a:schemeClr val="tx1"/>
                </a:solidFill>
                <a:latin typeface="Arial" panose="020B0604020202020204" pitchFamily="34" charset="0"/>
                <a:cs typeface="Arial" panose="020B0604020202020204" pitchFamily="34" charset="0"/>
              </a:rPr>
              <a:t>Como elaborar projetos de pesquisa</a:t>
            </a:r>
            <a:r>
              <a:rPr lang="pt-BR" sz="1400" dirty="0">
                <a:solidFill>
                  <a:schemeClr val="tx1"/>
                </a:solidFill>
                <a:latin typeface="Arial" panose="020B0604020202020204" pitchFamily="34" charset="0"/>
                <a:cs typeface="Arial" panose="020B0604020202020204" pitchFamily="34" charset="0"/>
              </a:rPr>
              <a:t>. 4. ed. São Paulo: Atlas, 2002.</a:t>
            </a:r>
          </a:p>
          <a:p>
            <a:pPr algn="just">
              <a:spcBef>
                <a:spcPts val="0"/>
              </a:spcBef>
            </a:pPr>
            <a:r>
              <a:rPr lang="pt-BR" sz="1400" dirty="0" smtClean="0">
                <a:solidFill>
                  <a:schemeClr val="tx1"/>
                </a:solidFill>
                <a:latin typeface="Arial" panose="020B0604020202020204" pitchFamily="34" charset="0"/>
                <a:cs typeface="Arial" panose="020B0604020202020204" pitchFamily="34" charset="0"/>
              </a:rPr>
              <a:t>MARCONI</a:t>
            </a:r>
            <a:r>
              <a:rPr lang="pt-BR" sz="1400" dirty="0">
                <a:solidFill>
                  <a:schemeClr val="tx1"/>
                </a:solidFill>
                <a:latin typeface="Arial" panose="020B0604020202020204" pitchFamily="34" charset="0"/>
                <a:cs typeface="Arial" panose="020B0604020202020204" pitchFamily="34" charset="0"/>
              </a:rPr>
              <a:t>, Marina de Andrade; LAKATOS, Eva Maria. </a:t>
            </a:r>
            <a:r>
              <a:rPr lang="pt-BR" sz="1400" b="1" dirty="0">
                <a:solidFill>
                  <a:schemeClr val="tx1"/>
                </a:solidFill>
                <a:latin typeface="Arial" panose="020B0604020202020204" pitchFamily="34" charset="0"/>
                <a:cs typeface="Arial" panose="020B0604020202020204" pitchFamily="34" charset="0"/>
              </a:rPr>
              <a:t>Técnicas de Pesquisa</a:t>
            </a:r>
            <a:r>
              <a:rPr lang="pt-BR" sz="1400" dirty="0">
                <a:solidFill>
                  <a:schemeClr val="tx1"/>
                </a:solidFill>
                <a:latin typeface="Arial" panose="020B0604020202020204" pitchFamily="34" charset="0"/>
                <a:cs typeface="Arial" panose="020B0604020202020204" pitchFamily="34" charset="0"/>
              </a:rPr>
              <a:t>: planejamento e execução de pesquisas, amostragens e técnicas de pesquisas, elaboração, análise e interpretação de dados. 6. ed. São Paulo: Atlas, 2007.</a:t>
            </a:r>
          </a:p>
          <a:p>
            <a:pPr algn="just">
              <a:spcBef>
                <a:spcPts val="0"/>
              </a:spcBef>
            </a:pPr>
            <a:endParaRPr lang="pt-BR" sz="3080" b="1" dirty="0">
              <a:solidFill>
                <a:schemeClr val="tx1"/>
              </a:solidFill>
              <a:latin typeface="Arial" panose="020B0604020202020204" pitchFamily="34" charset="0"/>
              <a:cs typeface="Arial" panose="020B0604020202020204" pitchFamily="34" charset="0"/>
            </a:endParaRPr>
          </a:p>
        </p:txBody>
      </p:sp>
      <p:sp>
        <p:nvSpPr>
          <p:cNvPr id="4" name="Retângulo 3"/>
          <p:cNvSpPr/>
          <p:nvPr/>
        </p:nvSpPr>
        <p:spPr>
          <a:xfrm>
            <a:off x="7642794" y="17468275"/>
            <a:ext cx="6945882" cy="707886"/>
          </a:xfrm>
          <a:prstGeom prst="rect">
            <a:avLst/>
          </a:prstGeom>
        </p:spPr>
        <p:txBody>
          <a:bodyPr wrap="square">
            <a:spAutoFit/>
          </a:bodyPr>
          <a:lstStyle/>
          <a:p>
            <a:pPr algn="r">
              <a:spcAft>
                <a:spcPts val="0"/>
              </a:spcAft>
            </a:pPr>
            <a:r>
              <a:rPr lang="pt-BR" sz="1000" dirty="0" smtClean="0">
                <a:latin typeface="Arial" panose="020B0604020202020204" pitchFamily="34" charset="0"/>
                <a:ea typeface="Calibri" panose="020F0502020204030204" pitchFamily="34" charset="0"/>
                <a:cs typeface="Arial" panose="020B0604020202020204" pitchFamily="34" charset="0"/>
              </a:rPr>
              <a:t>1 Titulação</a:t>
            </a:r>
            <a:r>
              <a:rPr lang="pt-BR" sz="1000" dirty="0">
                <a:latin typeface="Arial" panose="020B0604020202020204" pitchFamily="34" charset="0"/>
                <a:ea typeface="Calibri" panose="020F0502020204030204" pitchFamily="34" charset="0"/>
                <a:cs typeface="Arial" panose="020B0604020202020204" pitchFamily="34" charset="0"/>
              </a:rPr>
              <a:t>: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Graduando em Administração). Instituição atual: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Faculdade Cesusc) /e-mail</a:t>
            </a:r>
          </a:p>
          <a:p>
            <a:pPr algn="r">
              <a:spcAft>
                <a:spcPts val="0"/>
              </a:spcAft>
            </a:pPr>
            <a:r>
              <a:rPr lang="pt-BR" sz="1000" dirty="0" smtClean="0">
                <a:latin typeface="Arial" panose="020B0604020202020204" pitchFamily="34" charset="0"/>
                <a:ea typeface="Calibri" panose="020F0502020204030204" pitchFamily="34" charset="0"/>
                <a:cs typeface="Arial" panose="020B0604020202020204" pitchFamily="34" charset="0"/>
              </a:rPr>
              <a:t>2 Titulação</a:t>
            </a:r>
            <a:r>
              <a:rPr lang="pt-BR" sz="1000" dirty="0">
                <a:latin typeface="Arial" panose="020B0604020202020204" pitchFamily="34" charset="0"/>
                <a:ea typeface="Calibri" panose="020F0502020204030204" pitchFamily="34" charset="0"/>
                <a:cs typeface="Arial" panose="020B0604020202020204" pitchFamily="34" charset="0"/>
              </a:rPr>
              <a:t>: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Mestre em Direito). Instituição atual: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Faculdade Cesusc) /e-mail</a:t>
            </a:r>
          </a:p>
          <a:p>
            <a:pPr algn="r">
              <a:spcAft>
                <a:spcPts val="0"/>
              </a:spcAft>
            </a:pPr>
            <a:r>
              <a:rPr lang="pt-BR" sz="1000" dirty="0" smtClean="0">
                <a:latin typeface="Arial" panose="020B0604020202020204" pitchFamily="34" charset="0"/>
                <a:ea typeface="Calibri" panose="020F0502020204030204" pitchFamily="34" charset="0"/>
                <a:cs typeface="Arial" panose="020B0604020202020204" pitchFamily="34" charset="0"/>
              </a:rPr>
              <a:t>3 Titulação</a:t>
            </a:r>
            <a:r>
              <a:rPr lang="pt-BR" sz="1000" dirty="0">
                <a:latin typeface="Arial" panose="020B0604020202020204" pitchFamily="34" charset="0"/>
                <a:ea typeface="Calibri" panose="020F0502020204030204" pitchFamily="34" charset="0"/>
                <a:cs typeface="Arial" panose="020B0604020202020204" pitchFamily="34" charset="0"/>
              </a:rPr>
              <a:t>: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Especialista em Administração). Instituição atual: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Faculdade Cesusc) /e-mail</a:t>
            </a:r>
          </a:p>
          <a:p>
            <a:pPr algn="r">
              <a:spcAft>
                <a:spcPts val="0"/>
              </a:spcAft>
            </a:pPr>
            <a:r>
              <a:rPr lang="pt-BR" sz="1000" dirty="0" smtClean="0">
                <a:latin typeface="Arial" panose="020B0604020202020204" pitchFamily="34" charset="0"/>
                <a:ea typeface="Calibri" panose="020F0502020204030204" pitchFamily="34" charset="0"/>
                <a:cs typeface="Arial" panose="020B0604020202020204" pitchFamily="34" charset="0"/>
              </a:rPr>
              <a:t>4 Titulação</a:t>
            </a:r>
            <a:r>
              <a:rPr lang="pt-BR" sz="1000" dirty="0">
                <a:latin typeface="Arial" panose="020B0604020202020204" pitchFamily="34" charset="0"/>
                <a:ea typeface="Calibri" panose="020F0502020204030204" pitchFamily="34" charset="0"/>
                <a:cs typeface="Arial" panose="020B0604020202020204" pitchFamily="34" charset="0"/>
              </a:rPr>
              <a:t>: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Doutor em Engenharia). Instituição atual: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Faculdade Cesusc) /e-mail </a:t>
            </a:r>
            <a:endParaRPr lang="pt-BR" sz="10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Imagem 4"/>
          <p:cNvPicPr>
            <a:picLocks noChangeAspect="1"/>
          </p:cNvPicPr>
          <p:nvPr/>
        </p:nvPicPr>
        <p:blipFill>
          <a:blip r:embed="rId3"/>
          <a:stretch>
            <a:fillRect/>
          </a:stretch>
        </p:blipFill>
        <p:spPr>
          <a:xfrm>
            <a:off x="1397985" y="13500124"/>
            <a:ext cx="4752528" cy="3011967"/>
          </a:xfrm>
          <a:prstGeom prst="rect">
            <a:avLst/>
          </a:prstGeom>
        </p:spPr>
      </p:pic>
      <p:pic>
        <p:nvPicPr>
          <p:cNvPr id="7" name="Imagem 6"/>
          <p:cNvPicPr>
            <a:picLocks noChangeAspect="1"/>
          </p:cNvPicPr>
          <p:nvPr/>
        </p:nvPicPr>
        <p:blipFill>
          <a:blip r:embed="rId4"/>
          <a:stretch>
            <a:fillRect/>
          </a:stretch>
        </p:blipFill>
        <p:spPr>
          <a:xfrm>
            <a:off x="8557550" y="10178223"/>
            <a:ext cx="4790119" cy="225167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TotalTime>
  <Words>916</Words>
  <Application>Microsoft Office PowerPoint</Application>
  <PresentationFormat>Personalizar</PresentationFormat>
  <Paragraphs>68</Paragraphs>
  <Slides>1</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Calibri</vt:lpstr>
      <vt:lpstr>Tema do Office</vt:lpstr>
      <vt:lpstr>PLATAFORMA DE SERVIÇOS WEB  Patrick; Carlos Delfino; Juliana Cruz;  Ibsem Dias.  2ª Jornada de Integração e Iniciação Científica – Faculdade Cesusc – Santa Catarina – SC – Brasil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on the Beach 2011</dc:title>
  <dc:creator>Tristao</dc:creator>
  <cp:lastModifiedBy>IBI100</cp:lastModifiedBy>
  <cp:revision>99</cp:revision>
  <dcterms:created xsi:type="dcterms:W3CDTF">2011-04-07T11:05:01Z</dcterms:created>
  <dcterms:modified xsi:type="dcterms:W3CDTF">2017-05-16T00:37:01Z</dcterms:modified>
</cp:coreProperties>
</file>