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80" r:id="rId3"/>
    <p:sldId id="258" r:id="rId4"/>
    <p:sldId id="259" r:id="rId5"/>
    <p:sldId id="265" r:id="rId6"/>
    <p:sldId id="282" r:id="rId7"/>
    <p:sldId id="274" r:id="rId8"/>
    <p:sldId id="260" r:id="rId9"/>
    <p:sldId id="267" r:id="rId10"/>
    <p:sldId id="268" r:id="rId11"/>
    <p:sldId id="269" r:id="rId12"/>
    <p:sldId id="278" r:id="rId13"/>
    <p:sldId id="279" r:id="rId14"/>
    <p:sldId id="271" r:id="rId15"/>
    <p:sldId id="273" r:id="rId16"/>
    <p:sldId id="275" r:id="rId17"/>
    <p:sldId id="272" r:id="rId18"/>
    <p:sldId id="261" r:id="rId19"/>
    <p:sldId id="276" r:id="rId20"/>
    <p:sldId id="262" r:id="rId21"/>
    <p:sldId id="266" r:id="rId22"/>
    <p:sldId id="263" r:id="rId23"/>
    <p:sldId id="264"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2580EF-2505-49FA-ABB2-56451E4BA594}">
          <p14:sldIdLst>
            <p14:sldId id="256"/>
          </p14:sldIdLst>
        </p14:section>
        <p14:section name="Intro" id="{B3C74E69-0B4C-43F2-9C0A-14C088FAEB5A}">
          <p14:sldIdLst>
            <p14:sldId id="280"/>
            <p14:sldId id="258"/>
            <p14:sldId id="259"/>
            <p14:sldId id="265"/>
            <p14:sldId id="282"/>
          </p14:sldIdLst>
        </p14:section>
        <p14:section name="Persistent Connections - 1" id="{34779160-24EB-457C-B272-57265F03AA69}">
          <p14:sldIdLst>
            <p14:sldId id="274"/>
            <p14:sldId id="260"/>
            <p14:sldId id="267"/>
            <p14:sldId id="268"/>
          </p14:sldIdLst>
        </p14:section>
        <p14:section name="OWIN" id="{D8C5B90D-AC9F-4D4C-9807-8B910FFBEE5B}">
          <p14:sldIdLst>
            <p14:sldId id="269"/>
            <p14:sldId id="278"/>
            <p14:sldId id="279"/>
            <p14:sldId id="271"/>
            <p14:sldId id="273"/>
          </p14:sldIdLst>
        </p14:section>
        <p14:section name="Persistent Connections - 2" id="{4C39E036-4AC2-45B4-A073-D29BC1E8E980}">
          <p14:sldIdLst>
            <p14:sldId id="275"/>
            <p14:sldId id="272"/>
            <p14:sldId id="261"/>
          </p14:sldIdLst>
        </p14:section>
        <p14:section name="Hubs" id="{B3ED8FFF-A2C3-4872-B6A8-455815840DB8}">
          <p14:sldIdLst>
            <p14:sldId id="276"/>
            <p14:sldId id="262"/>
          </p14:sldIdLst>
        </p14:section>
        <p14:section name="Andet..." id="{0D07018D-086F-4BE6-8B12-EDCCC623C46B}">
          <p14:sldIdLst>
            <p14:sldId id="266"/>
          </p14:sldIdLst>
        </p14:section>
        <p14:section name="Outro" id="{75D90FF6-4308-497D-982B-0FDB87C5B87C}">
          <p14:sldIdLst>
            <p14:sldId id="263"/>
            <p14:sldId id="264"/>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3FE"/>
    <a:srgbClr val="0071B3"/>
    <a:srgbClr val="009E5C"/>
    <a:srgbClr val="252525"/>
    <a:srgbClr val="01C676"/>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21" autoAdjust="0"/>
    <p:restoredTop sz="78356" autoAdjust="0"/>
  </p:normalViewPr>
  <p:slideViewPr>
    <p:cSldViewPr snapToGrid="0">
      <p:cViewPr varScale="1">
        <p:scale>
          <a:sx n="70" d="100"/>
          <a:sy n="70" d="100"/>
        </p:scale>
        <p:origin x="81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9A07A-3D22-42F8-BEDB-21457044F760}" type="datetimeFigureOut">
              <a:rPr lang="en-GB" smtClean="0"/>
              <a:t>30/04/2014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BEF258-FC42-4DB6-8381-9657FEC0B82A}" type="slidenum">
              <a:rPr lang="en-GB" smtClean="0"/>
              <a:t>‹#›</a:t>
            </a:fld>
            <a:endParaRPr lang="en-GB"/>
          </a:p>
        </p:txBody>
      </p:sp>
    </p:spTree>
    <p:extLst>
      <p:ext uri="{BB962C8B-B14F-4D97-AF65-F5344CB8AC3E}">
        <p14:creationId xmlns:p14="http://schemas.microsoft.com/office/powerpoint/2010/main" val="464712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baseline="0" dirty="0" smtClean="0"/>
              <a:t>- Velkommen, Rune, CS, </a:t>
            </a:r>
            <a:r>
              <a:rPr lang="da-DK" baseline="0" dirty="0" err="1" smtClean="0"/>
              <a:t>SignalR</a:t>
            </a:r>
            <a:r>
              <a:rPr lang="da-DK" baseline="0" dirty="0" smtClean="0"/>
              <a:t>, stand udenfor</a:t>
            </a:r>
          </a:p>
          <a:p>
            <a:pPr marL="171450" indent="-171450">
              <a:buFontTx/>
              <a:buChar char="-"/>
            </a:pPr>
            <a:r>
              <a:rPr lang="da-DK" baseline="0" dirty="0" smtClean="0"/>
              <a:t>ASP.NET, ASP.NET </a:t>
            </a:r>
            <a:r>
              <a:rPr lang="da-DK" baseline="0" dirty="0" err="1" smtClean="0"/>
              <a:t>SignalR</a:t>
            </a:r>
            <a:r>
              <a:rPr lang="da-DK" baseline="0" dirty="0" smtClean="0"/>
              <a:t>, realtidsapplikationer</a:t>
            </a:r>
            <a:endParaRPr lang="da-DK" baseline="0" dirty="0" smtClean="0"/>
          </a:p>
          <a:p>
            <a:pPr marL="0" indent="0">
              <a:buFontTx/>
              <a:buNone/>
            </a:pPr>
            <a:r>
              <a:rPr lang="da-DK" baseline="0" dirty="0" smtClean="0"/>
              <a:t>- Webapplikationer 5-10 år: Klient, server, </a:t>
            </a:r>
            <a:r>
              <a:rPr lang="da-DK" baseline="0" dirty="0" err="1" smtClean="0"/>
              <a:t>req</a:t>
            </a:r>
            <a:r>
              <a:rPr lang="da-DK" baseline="0" dirty="0" smtClean="0"/>
              <a:t>, res, http</a:t>
            </a:r>
          </a:p>
          <a:p>
            <a:pPr marL="171450" indent="-171450">
              <a:buFontTx/>
              <a:buChar char="-"/>
            </a:pPr>
            <a:r>
              <a:rPr lang="da-DK" baseline="0" dirty="0" smtClean="0"/>
              <a:t>Realtidsapplikationer, spil, auktioner, chat, </a:t>
            </a:r>
            <a:r>
              <a:rPr lang="da-DK" baseline="0" dirty="0" err="1" smtClean="0"/>
              <a:t>word</a:t>
            </a:r>
            <a:endParaRPr lang="da-DK" baseline="0" dirty="0" smtClean="0"/>
          </a:p>
          <a:p>
            <a:pPr marL="171450" indent="-171450">
              <a:buFontTx/>
              <a:buChar char="-"/>
            </a:pPr>
            <a:endParaRPr lang="da-DK" baseline="0" dirty="0" smtClean="0"/>
          </a:p>
          <a:p>
            <a:endParaRPr lang="da-DK" baseline="0" dirty="0" smtClean="0"/>
          </a:p>
          <a:p>
            <a:endParaRPr lang="da-DK" baseline="0" dirty="0" smtClean="0"/>
          </a:p>
          <a:p>
            <a:endParaRPr lang="da-DK" baseline="0" dirty="0" smtClean="0"/>
          </a:p>
          <a:p>
            <a:endParaRPr lang="da-DK" baseline="0" dirty="0" smtClean="0"/>
          </a:p>
          <a:p>
            <a:endParaRPr lang="da-DK" baseline="0" dirty="0" smtClean="0"/>
          </a:p>
          <a:p>
            <a:endParaRPr lang="da-DK" baseline="0" dirty="0" smtClean="0"/>
          </a:p>
          <a:p>
            <a:endParaRPr lang="da-DK" baseline="0" dirty="0" smtClean="0"/>
          </a:p>
          <a:p>
            <a:endParaRPr lang="da-DK" baseline="0" dirty="0" smtClean="0"/>
          </a:p>
          <a:p>
            <a:endParaRPr lang="da-DK" baseline="0" dirty="0" smtClean="0"/>
          </a:p>
          <a:p>
            <a:endParaRPr lang="da-DK" baseline="0" dirty="0" smtClean="0"/>
          </a:p>
          <a:p>
            <a:r>
              <a:rPr lang="da-DK" baseline="0" dirty="0" smtClean="0"/>
              <a:t>Når vi snakker </a:t>
            </a:r>
            <a:r>
              <a:rPr lang="da-DK" baseline="0" dirty="0" err="1" smtClean="0"/>
              <a:t>SignalR</a:t>
            </a:r>
            <a:r>
              <a:rPr lang="da-DK" baseline="0" dirty="0" smtClean="0"/>
              <a:t>, snakker vi om real time web applikationer. </a:t>
            </a:r>
          </a:p>
          <a:p>
            <a:r>
              <a:rPr lang="da-DK" baseline="0" dirty="0" smtClean="0"/>
              <a:t>De webapplikationer vi har bygget de sidste 10 år har alle bygget på HTTP protokollen. Den er designet til, at klienter sender et HTTP </a:t>
            </a:r>
            <a:r>
              <a:rPr lang="da-DK" baseline="0" dirty="0" err="1" smtClean="0"/>
              <a:t>request</a:t>
            </a:r>
            <a:r>
              <a:rPr lang="da-DK" baseline="0" dirty="0" smtClean="0"/>
              <a:t> til serveren, og serveren sender </a:t>
            </a:r>
            <a:r>
              <a:rPr lang="da-DK" baseline="0" dirty="0" err="1" smtClean="0"/>
              <a:t>response</a:t>
            </a:r>
            <a:r>
              <a:rPr lang="da-DK" baseline="0" dirty="0" smtClean="0"/>
              <a:t> retur. Men hvis man befinder sig i et real-time scenarie, vil serveren tit have data, som den gerne vil sende til klienten.  Det kunne f.eks. være et real-time spil, en auktion, en chat eller lignende.</a:t>
            </a:r>
          </a:p>
          <a:p>
            <a:r>
              <a:rPr lang="da-DK" baseline="0" dirty="0" smtClean="0"/>
              <a:t>Hvis man i de sidste 10 år har skullet lave den slags, har der været to muligheder.</a:t>
            </a:r>
          </a:p>
          <a:p>
            <a:endParaRPr lang="da-DK" baseline="0" dirty="0" smtClean="0"/>
          </a:p>
          <a:p>
            <a:r>
              <a:rPr lang="da-DK" baseline="0" dirty="0" smtClean="0"/>
              <a:t>Det er fortrinsvis en særlig type applikationer, som har fordel af at benytte </a:t>
            </a:r>
            <a:r>
              <a:rPr lang="da-DK" baseline="0" dirty="0" err="1" smtClean="0"/>
              <a:t>SignalR</a:t>
            </a:r>
            <a:r>
              <a:rPr lang="da-DK" baseline="0" dirty="0" smtClean="0"/>
              <a:t>. Derfor forventer jeg også, at der ikke er så mange, der hidtil har følt det nødvendigt at sætte sig ind i </a:t>
            </a:r>
            <a:r>
              <a:rPr lang="da-DK" baseline="0" dirty="0" err="1" smtClean="0"/>
              <a:t>SignalR</a:t>
            </a:r>
            <a:r>
              <a:rPr lang="da-DK" baseline="0" dirty="0" smtClean="0"/>
              <a:t>. </a:t>
            </a:r>
          </a:p>
          <a:p>
            <a:r>
              <a:rPr lang="da-DK" baseline="0" dirty="0" smtClean="0"/>
              <a:t>Push, push, push: Der er nogle applikationer, hvor serveren har brug for at sende klienten information: a</a:t>
            </a:r>
            <a:r>
              <a:rPr lang="da-DK" dirty="0" smtClean="0"/>
              <a:t>uktion,</a:t>
            </a:r>
            <a:r>
              <a:rPr lang="da-DK" baseline="0" dirty="0" smtClean="0"/>
              <a:t> aktiehandel, chat, </a:t>
            </a:r>
            <a:r>
              <a:rPr lang="da-DK" baseline="0" dirty="0" err="1" smtClean="0"/>
              <a:t>dashboards</a:t>
            </a:r>
            <a:r>
              <a:rPr lang="da-DK" baseline="0" dirty="0" smtClean="0"/>
              <a:t> til overvågning etc.</a:t>
            </a:r>
            <a:endParaRPr lang="en-GB" baseline="0" dirty="0" smtClean="0"/>
          </a:p>
          <a:p>
            <a:endParaRPr lang="da-DK" dirty="0" smtClean="0"/>
          </a:p>
          <a:p>
            <a:r>
              <a:rPr lang="da-DK" baseline="0" dirty="0" smtClean="0"/>
              <a:t>Selvom </a:t>
            </a:r>
            <a:r>
              <a:rPr lang="da-DK" baseline="0" dirty="0" err="1" smtClean="0"/>
              <a:t>SignalR</a:t>
            </a:r>
            <a:r>
              <a:rPr lang="da-DK" baseline="0" dirty="0" smtClean="0"/>
              <a:t> har nogen tid på bagen, vil jeg derfor starte fra begyndelsen. Jeg håber dog ikke bare at kunne fortælle, hvad </a:t>
            </a:r>
            <a:r>
              <a:rPr lang="da-DK" baseline="0" dirty="0" err="1" smtClean="0"/>
              <a:t>SignalR</a:t>
            </a:r>
            <a:r>
              <a:rPr lang="da-DK" baseline="0" dirty="0" smtClean="0"/>
              <a:t> ér. Jeg synes selv, det er sjovest og mest værdifuldt, hvis jeg også forstår, hvordan det virker, så jeg vil forsøge at forklare, hvordan </a:t>
            </a:r>
            <a:r>
              <a:rPr lang="da-DK" baseline="0" dirty="0" err="1" smtClean="0"/>
              <a:t>SignalR</a:t>
            </a:r>
            <a:r>
              <a:rPr lang="da-DK" baseline="0" dirty="0" smtClean="0"/>
              <a:t> virker.</a:t>
            </a:r>
            <a:endParaRPr lang="en-GB" dirty="0" smtClean="0"/>
          </a:p>
          <a:p>
            <a:endParaRPr lang="da-DK" dirty="0" smtClean="0"/>
          </a:p>
          <a:p>
            <a:r>
              <a:rPr lang="da-DK" dirty="0" smtClean="0"/>
              <a:t>HTTP protokollen blev oprindeligt designet til at understøtte udvekslingen</a:t>
            </a:r>
            <a:r>
              <a:rPr lang="da-DK" baseline="0" dirty="0" smtClean="0"/>
              <a:t> af HTML mellem en server og en klient. Klienten beder om dokumentet og serveren svarer.</a:t>
            </a:r>
          </a:p>
          <a:p>
            <a:r>
              <a:rPr lang="da-DK" baseline="0" dirty="0" smtClean="0"/>
              <a:t>Siden HTTP/1.1 blev beskrevet i RFC 2616 i 1999, har </a:t>
            </a:r>
          </a:p>
          <a:p>
            <a:r>
              <a:rPr lang="da-DK" baseline="0" dirty="0" smtClean="0"/>
              <a:t>Denne model er over tid blevet udvidet, så </a:t>
            </a:r>
            <a:endParaRPr lang="da-DK" dirty="0" smtClean="0"/>
          </a:p>
          <a:p>
            <a:endParaRPr lang="da-DK" dirty="0" smtClean="0"/>
          </a:p>
          <a:p>
            <a:r>
              <a:rPr lang="da-DK" dirty="0" smtClean="0"/>
              <a:t>Flere og flere applikationer drejer sig om, at mange brugere</a:t>
            </a:r>
            <a:r>
              <a:rPr lang="da-DK" baseline="0" dirty="0" smtClean="0"/>
              <a:t> af applikationen arbejder sammen eller kommunikerer, gerne i realtid. Det kan være chat, auktioner eller sågar dokumentredigering. Det betyder, at vi har brug for en teknologi, som tillader real-time kommunikation mellem disse brugere. I praksis har vi allerede real-time kommunikation fra klient til server. Der mangler mulighed for, at server kan sende data til klienter når en hændelse sker. En sådan teknologi er web </a:t>
            </a:r>
            <a:r>
              <a:rPr lang="da-DK" baseline="0" dirty="0" err="1" smtClean="0"/>
              <a:t>sockets</a:t>
            </a:r>
            <a:r>
              <a:rPr lang="da-DK" baseline="0" dirty="0" smtClean="0"/>
              <a:t>.</a:t>
            </a:r>
            <a:endParaRPr lang="da-DK" dirty="0" smtClean="0"/>
          </a:p>
          <a:p>
            <a:endParaRPr lang="en-GB" dirty="0" smtClean="0"/>
          </a:p>
          <a:p>
            <a:r>
              <a:rPr lang="en-GB" dirty="0" smtClean="0"/>
              <a:t>Bruges </a:t>
            </a:r>
            <a:r>
              <a:rPr lang="en-GB" dirty="0" err="1" smtClean="0"/>
              <a:t>i</a:t>
            </a:r>
            <a:r>
              <a:rPr lang="en-GB" dirty="0" smtClean="0"/>
              <a:t> dag p</a:t>
            </a:r>
            <a:r>
              <a:rPr lang="da-DK" dirty="0" smtClean="0"/>
              <a:t>å</a:t>
            </a:r>
            <a:r>
              <a:rPr lang="da-DK" baseline="0" dirty="0" smtClean="0"/>
              <a:t> flere teams i Microsoft: Browser Link (browser – VS). Microsoft Word med </a:t>
            </a:r>
            <a:r>
              <a:rPr lang="da-DK" baseline="0" dirty="0" err="1" smtClean="0"/>
              <a:t>collaborative</a:t>
            </a:r>
            <a:r>
              <a:rPr lang="da-DK" baseline="0" dirty="0" smtClean="0"/>
              <a:t> features bruger </a:t>
            </a:r>
            <a:r>
              <a:rPr lang="da-DK" baseline="0" dirty="0" err="1" smtClean="0"/>
              <a:t>SignalR</a:t>
            </a:r>
            <a:r>
              <a:rPr lang="da-DK" baseline="0" dirty="0" smtClean="0"/>
              <a:t> i stor skala.</a:t>
            </a:r>
          </a:p>
          <a:p>
            <a:endParaRPr lang="da-DK" baseline="0" dirty="0" smtClean="0"/>
          </a:p>
          <a:p>
            <a:r>
              <a:rPr lang="da-DK" baseline="0" dirty="0" err="1" smtClean="0"/>
              <a:t>SignalR</a:t>
            </a:r>
            <a:r>
              <a:rPr lang="da-DK" baseline="0" dirty="0" smtClean="0"/>
              <a:t> består både af serverkomponenter og klientkomponenter. Klientkomponenterne består primært af </a:t>
            </a:r>
            <a:r>
              <a:rPr lang="da-DK" baseline="0" dirty="0" err="1" smtClean="0"/>
              <a:t>javascript</a:t>
            </a:r>
            <a:r>
              <a:rPr lang="da-DK" baseline="0" dirty="0" smtClean="0"/>
              <a:t>, men der findes og en .NET klient-komponent.</a:t>
            </a:r>
            <a:endParaRPr lang="en-GB" dirty="0"/>
          </a:p>
        </p:txBody>
      </p:sp>
      <p:sp>
        <p:nvSpPr>
          <p:cNvPr id="4" name="Slide Number Placeholder 3"/>
          <p:cNvSpPr>
            <a:spLocks noGrp="1"/>
          </p:cNvSpPr>
          <p:nvPr>
            <p:ph type="sldNum" sz="quarter" idx="10"/>
          </p:nvPr>
        </p:nvSpPr>
        <p:spPr/>
        <p:txBody>
          <a:bodyPr/>
          <a:lstStyle/>
          <a:p>
            <a:fld id="{4ABEF258-FC42-4DB6-8381-9657FEC0B82A}" type="slidenum">
              <a:rPr lang="en-GB" smtClean="0"/>
              <a:t>1</a:t>
            </a:fld>
            <a:endParaRPr lang="en-GB"/>
          </a:p>
        </p:txBody>
      </p:sp>
    </p:spTree>
    <p:extLst>
      <p:ext uri="{BB962C8B-B14F-4D97-AF65-F5344CB8AC3E}">
        <p14:creationId xmlns:p14="http://schemas.microsoft.com/office/powerpoint/2010/main" val="1685583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smtClean="0"/>
              <a:t>Func</a:t>
            </a:r>
            <a:r>
              <a:rPr lang="da-DK" dirty="0" smtClean="0"/>
              <a:t>&lt;</a:t>
            </a:r>
            <a:r>
              <a:rPr lang="da-DK" dirty="0" err="1" smtClean="0"/>
              <a:t>IDictionary</a:t>
            </a:r>
            <a:r>
              <a:rPr lang="da-DK" dirty="0" smtClean="0"/>
              <a:t>&lt;</a:t>
            </a:r>
            <a:r>
              <a:rPr lang="da-DK" dirty="0" err="1" smtClean="0"/>
              <a:t>string,object</a:t>
            </a:r>
            <a:r>
              <a:rPr lang="da-DK" dirty="0" smtClean="0"/>
              <a:t>&gt;, </a:t>
            </a:r>
            <a:r>
              <a:rPr lang="da-DK" dirty="0" err="1" smtClean="0"/>
              <a:t>Task</a:t>
            </a:r>
            <a:r>
              <a:rPr lang="da-DK" dirty="0" smtClean="0"/>
              <a:t>&gt; kaldes en </a:t>
            </a:r>
            <a:r>
              <a:rPr lang="da-DK" dirty="0" err="1" smtClean="0"/>
              <a:t>application</a:t>
            </a:r>
            <a:r>
              <a:rPr lang="da-DK" dirty="0" smtClean="0"/>
              <a:t> delegate eller en </a:t>
            </a:r>
            <a:r>
              <a:rPr lang="da-DK" dirty="0" err="1" smtClean="0"/>
              <a:t>AppFunc</a:t>
            </a:r>
            <a:r>
              <a:rPr lang="da-DK" dirty="0" smtClean="0"/>
              <a:t>. </a:t>
            </a:r>
          </a:p>
          <a:p>
            <a:r>
              <a:rPr lang="da-DK" dirty="0" smtClean="0"/>
              <a:t>Dictionary</a:t>
            </a:r>
            <a:r>
              <a:rPr lang="da-DK" baseline="0" dirty="0" smtClean="0"/>
              <a:t> kaldes et </a:t>
            </a:r>
            <a:r>
              <a:rPr lang="da-DK" baseline="0" dirty="0" err="1" smtClean="0"/>
              <a:t>environment</a:t>
            </a:r>
            <a:r>
              <a:rPr lang="da-DK" baseline="0" dirty="0" smtClean="0"/>
              <a:t> og indeholder data som beskriver </a:t>
            </a:r>
            <a:r>
              <a:rPr lang="da-DK" baseline="0" dirty="0" err="1" smtClean="0"/>
              <a:t>requestet</a:t>
            </a:r>
            <a:r>
              <a:rPr lang="da-DK" baseline="0" dirty="0" smtClean="0"/>
              <a:t> (</a:t>
            </a:r>
            <a:r>
              <a:rPr lang="da-DK" baseline="0" dirty="0" err="1" smtClean="0"/>
              <a:t>request</a:t>
            </a:r>
            <a:r>
              <a:rPr lang="da-DK" baseline="0" dirty="0" smtClean="0"/>
              <a:t> </a:t>
            </a:r>
            <a:r>
              <a:rPr lang="da-DK" baseline="0" dirty="0" err="1" smtClean="0"/>
              <a:t>body</a:t>
            </a:r>
            <a:r>
              <a:rPr lang="da-DK" baseline="0" dirty="0" smtClean="0"/>
              <a:t>, </a:t>
            </a:r>
            <a:r>
              <a:rPr lang="da-DK" baseline="0" dirty="0" err="1" smtClean="0"/>
              <a:t>headers</a:t>
            </a:r>
            <a:r>
              <a:rPr lang="da-DK" baseline="0" dirty="0" smtClean="0"/>
              <a:t>, </a:t>
            </a:r>
            <a:r>
              <a:rPr lang="da-DK" baseline="0" dirty="0" err="1" smtClean="0"/>
              <a:t>protocol</a:t>
            </a:r>
            <a:r>
              <a:rPr lang="da-DK" baseline="0" dirty="0" smtClean="0"/>
              <a:t>, </a:t>
            </a:r>
            <a:r>
              <a:rPr lang="da-DK" baseline="0" dirty="0" err="1" smtClean="0"/>
              <a:t>method</a:t>
            </a:r>
            <a:r>
              <a:rPr lang="da-DK" baseline="0" dirty="0" smtClean="0"/>
              <a:t> etc.) og </a:t>
            </a:r>
            <a:r>
              <a:rPr lang="da-DK" baseline="0" dirty="0" err="1" smtClean="0"/>
              <a:t>response’et</a:t>
            </a:r>
            <a:r>
              <a:rPr lang="da-DK" baseline="0" dirty="0" smtClean="0"/>
              <a:t> (</a:t>
            </a:r>
            <a:r>
              <a:rPr lang="da-DK" baseline="0" dirty="0" err="1" smtClean="0"/>
              <a:t>response</a:t>
            </a:r>
            <a:r>
              <a:rPr lang="da-DK" baseline="0" dirty="0" smtClean="0"/>
              <a:t> </a:t>
            </a:r>
            <a:r>
              <a:rPr lang="da-DK" baseline="0" dirty="0" err="1" smtClean="0"/>
              <a:t>body</a:t>
            </a:r>
            <a:r>
              <a:rPr lang="da-DK" baseline="0" dirty="0" smtClean="0"/>
              <a:t>, </a:t>
            </a:r>
            <a:r>
              <a:rPr lang="da-DK" baseline="0" dirty="0" err="1" smtClean="0"/>
              <a:t>headers</a:t>
            </a:r>
            <a:r>
              <a:rPr lang="da-DK" baseline="0" dirty="0" smtClean="0"/>
              <a:t> etc.)</a:t>
            </a:r>
            <a:endParaRPr lang="da-DK" dirty="0" smtClean="0"/>
          </a:p>
          <a:p>
            <a:endParaRPr lang="da-DK" dirty="0" smtClean="0"/>
          </a:p>
          <a:p>
            <a:r>
              <a:rPr lang="da-DK" dirty="0" smtClean="0"/>
              <a:t>Nævn </a:t>
            </a:r>
            <a:r>
              <a:rPr lang="da-DK" dirty="0" err="1" smtClean="0"/>
              <a:t>Katana</a:t>
            </a:r>
            <a:endParaRPr lang="da-DK" dirty="0" smtClean="0"/>
          </a:p>
          <a:p>
            <a:endParaRPr lang="en-GB" dirty="0"/>
          </a:p>
        </p:txBody>
      </p:sp>
      <p:sp>
        <p:nvSpPr>
          <p:cNvPr id="4" name="Slide Number Placeholder 3"/>
          <p:cNvSpPr>
            <a:spLocks noGrp="1"/>
          </p:cNvSpPr>
          <p:nvPr>
            <p:ph type="sldNum" sz="quarter" idx="10"/>
          </p:nvPr>
        </p:nvSpPr>
        <p:spPr/>
        <p:txBody>
          <a:bodyPr/>
          <a:lstStyle/>
          <a:p>
            <a:fld id="{4ABEF258-FC42-4DB6-8381-9657FEC0B82A}" type="slidenum">
              <a:rPr lang="en-GB" smtClean="0"/>
              <a:t>14</a:t>
            </a:fld>
            <a:endParaRPr lang="en-GB"/>
          </a:p>
        </p:txBody>
      </p:sp>
    </p:spTree>
    <p:extLst>
      <p:ext uri="{BB962C8B-B14F-4D97-AF65-F5344CB8AC3E}">
        <p14:creationId xmlns:p14="http://schemas.microsoft.com/office/powerpoint/2010/main" val="2229359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OWIN </a:t>
            </a:r>
            <a:r>
              <a:rPr lang="en-GB" sz="1200" b="0" i="0" kern="1200" dirty="0" err="1" smtClean="0">
                <a:solidFill>
                  <a:schemeClr val="tx1"/>
                </a:solidFill>
                <a:effectLst/>
                <a:latin typeface="+mn-lt"/>
                <a:ea typeface="+mn-ea"/>
                <a:cs typeface="+mn-cs"/>
              </a:rPr>
              <a:t>deler</a:t>
            </a:r>
            <a:r>
              <a:rPr lang="en-GB" sz="1200" b="0" i="0" kern="1200" dirty="0" smtClean="0">
                <a:solidFill>
                  <a:schemeClr val="tx1"/>
                </a:solidFill>
                <a:effectLst/>
                <a:latin typeface="+mn-lt"/>
                <a:ea typeface="+mn-ea"/>
                <a:cs typeface="+mn-cs"/>
              </a:rPr>
              <a:t> din </a:t>
            </a:r>
            <a:r>
              <a:rPr lang="en-GB" sz="1200" b="0" i="0" kern="1200" dirty="0" err="1" smtClean="0">
                <a:solidFill>
                  <a:schemeClr val="tx1"/>
                </a:solidFill>
                <a:effectLst/>
                <a:latin typeface="+mn-lt"/>
                <a:ea typeface="+mn-ea"/>
                <a:cs typeface="+mn-cs"/>
              </a:rPr>
              <a:t>webstak</a:t>
            </a:r>
            <a:r>
              <a:rPr lang="en-GB" sz="1200" b="0" i="0" kern="1200" dirty="0" smtClean="0">
                <a:solidFill>
                  <a:schemeClr val="tx1"/>
                </a:solidFill>
                <a:effectLst/>
                <a:latin typeface="+mn-lt"/>
                <a:ea typeface="+mn-ea"/>
                <a:cs typeface="+mn-cs"/>
              </a:rPr>
              <a:t> op </a:t>
            </a:r>
            <a:r>
              <a:rPr lang="en-GB" sz="1200" b="0" i="0" kern="1200" dirty="0" err="1" smtClean="0">
                <a:solidFill>
                  <a:schemeClr val="tx1"/>
                </a:solidFill>
                <a:effectLst/>
                <a:latin typeface="+mn-lt"/>
                <a:ea typeface="+mn-ea"/>
                <a:cs typeface="+mn-cs"/>
              </a:rPr>
              <a:t>som</a:t>
            </a:r>
            <a:r>
              <a:rPr lang="en-GB" sz="1200" b="0" i="0" kern="1200" dirty="0" smtClean="0">
                <a:solidFill>
                  <a:schemeClr val="tx1"/>
                </a:solidFill>
                <a:effectLst/>
                <a:latin typeface="+mn-lt"/>
                <a:ea typeface="+mn-ea"/>
                <a:cs typeface="+mn-cs"/>
              </a:rPr>
              <a:t> </a:t>
            </a:r>
            <a:r>
              <a:rPr lang="en-GB" sz="1200" b="0" i="0" kern="1200" dirty="0" err="1" smtClean="0">
                <a:solidFill>
                  <a:schemeClr val="tx1"/>
                </a:solidFill>
                <a:effectLst/>
                <a:latin typeface="+mn-lt"/>
                <a:ea typeface="+mn-ea"/>
                <a:cs typeface="+mn-cs"/>
              </a:rPr>
              <a:t>følger</a:t>
            </a:r>
            <a:r>
              <a:rPr lang="en-GB" sz="1200" b="0" i="0" kern="1200" dirty="0" smtClean="0">
                <a:solidFill>
                  <a:schemeClr val="tx1"/>
                </a:solidFill>
                <a:effectLst/>
                <a:latin typeface="+mn-lt"/>
                <a:ea typeface="+mn-ea"/>
                <a:cs typeface="+mn-cs"/>
              </a:rPr>
              <a:t>:</a:t>
            </a:r>
          </a:p>
          <a:p>
            <a:r>
              <a:rPr lang="en-GB" sz="1200" b="0" i="0" kern="1200" dirty="0" smtClean="0">
                <a:solidFill>
                  <a:schemeClr val="tx1"/>
                </a:solidFill>
                <a:effectLst/>
                <a:latin typeface="+mn-lt"/>
                <a:ea typeface="+mn-ea"/>
                <a:cs typeface="+mn-cs"/>
              </a:rPr>
              <a:t/>
            </a:r>
            <a:br>
              <a:rPr lang="en-GB" sz="1200" b="0" i="0" kern="1200" dirty="0" smtClean="0">
                <a:solidFill>
                  <a:schemeClr val="tx1"/>
                </a:solidFill>
                <a:effectLst/>
                <a:latin typeface="+mn-lt"/>
                <a:ea typeface="+mn-ea"/>
                <a:cs typeface="+mn-cs"/>
              </a:rPr>
            </a:br>
            <a:r>
              <a:rPr lang="da-DK" dirty="0" smtClean="0"/>
              <a:t>Applikation</a:t>
            </a:r>
          </a:p>
          <a:p>
            <a:r>
              <a:rPr lang="da-DK" dirty="0" err="1" smtClean="0"/>
              <a:t>Middleware</a:t>
            </a:r>
            <a:endParaRPr lang="da-DK" dirty="0" smtClean="0"/>
          </a:p>
          <a:p>
            <a:r>
              <a:rPr lang="da-DK" dirty="0" smtClean="0"/>
              <a:t>Server</a:t>
            </a:r>
          </a:p>
          <a:p>
            <a:r>
              <a:rPr lang="da-DK" dirty="0" smtClean="0"/>
              <a:t>Host</a:t>
            </a:r>
          </a:p>
          <a:p>
            <a:endParaRPr lang="da-DK"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Katana </a:t>
            </a:r>
            <a:r>
              <a:rPr lang="en-GB" sz="1200" b="0" i="0" kern="1200" dirty="0" err="1" smtClean="0">
                <a:solidFill>
                  <a:schemeClr val="tx1"/>
                </a:solidFill>
                <a:effectLst/>
                <a:latin typeface="+mn-lt"/>
                <a:ea typeface="+mn-ea"/>
                <a:cs typeface="+mn-cs"/>
              </a:rPr>
              <a:t>er</a:t>
            </a:r>
            <a:r>
              <a:rPr lang="en-GB" sz="1200" b="0" i="0" kern="1200" dirty="0" smtClean="0">
                <a:solidFill>
                  <a:schemeClr val="tx1"/>
                </a:solidFill>
                <a:effectLst/>
                <a:latin typeface="+mn-lt"/>
                <a:ea typeface="+mn-ea"/>
                <a:cs typeface="+mn-cs"/>
              </a:rPr>
              <a:t> </a:t>
            </a:r>
            <a:r>
              <a:rPr lang="en-GB" sz="1200" b="0" i="0" kern="1200" dirty="0" err="1" smtClean="0">
                <a:solidFill>
                  <a:schemeClr val="tx1"/>
                </a:solidFill>
                <a:effectLst/>
                <a:latin typeface="+mn-lt"/>
                <a:ea typeface="+mn-ea"/>
                <a:cs typeface="+mn-cs"/>
              </a:rPr>
              <a:t>microsofts</a:t>
            </a:r>
            <a:r>
              <a:rPr lang="en-GB" sz="1200" b="0" i="0" kern="1200" dirty="0" smtClean="0">
                <a:solidFill>
                  <a:schemeClr val="tx1"/>
                </a:solidFill>
                <a:effectLst/>
                <a:latin typeface="+mn-lt"/>
                <a:ea typeface="+mn-ea"/>
                <a:cs typeface="+mn-cs"/>
              </a:rPr>
              <a:t> implementation </a:t>
            </a:r>
            <a:r>
              <a:rPr lang="en-GB" sz="1200" b="0" i="0" kern="1200" dirty="0" err="1" smtClean="0">
                <a:solidFill>
                  <a:schemeClr val="tx1"/>
                </a:solidFill>
                <a:effectLst/>
                <a:latin typeface="+mn-lt"/>
                <a:ea typeface="+mn-ea"/>
                <a:cs typeface="+mn-cs"/>
              </a:rPr>
              <a:t>af</a:t>
            </a:r>
            <a:r>
              <a:rPr lang="en-GB" sz="1200" b="0" i="0" kern="1200" dirty="0" smtClean="0">
                <a:solidFill>
                  <a:schemeClr val="tx1"/>
                </a:solidFill>
                <a:effectLst/>
                <a:latin typeface="+mn-lt"/>
                <a:ea typeface="+mn-ea"/>
                <a:cs typeface="+mn-cs"/>
              </a:rPr>
              <a:t> Host, Server </a:t>
            </a:r>
            <a:r>
              <a:rPr lang="en-GB" sz="1200" b="0" i="0" kern="1200" dirty="0" err="1" smtClean="0">
                <a:solidFill>
                  <a:schemeClr val="tx1"/>
                </a:solidFill>
                <a:effectLst/>
                <a:latin typeface="+mn-lt"/>
                <a:ea typeface="+mn-ea"/>
                <a:cs typeface="+mn-cs"/>
              </a:rPr>
              <a:t>og</a:t>
            </a:r>
            <a:r>
              <a:rPr lang="en-GB" sz="1200" b="0" i="0" kern="1200" dirty="0" smtClean="0">
                <a:solidFill>
                  <a:schemeClr val="tx1"/>
                </a:solidFill>
                <a:effectLst/>
                <a:latin typeface="+mn-lt"/>
                <a:ea typeface="+mn-ea"/>
                <a:cs typeface="+mn-cs"/>
              </a:rPr>
              <a:t> Middleware.</a:t>
            </a:r>
            <a:endParaRPr lang="en-GB" dirty="0" smtClean="0"/>
          </a:p>
          <a:p>
            <a:endParaRPr lang="en-GB" dirty="0"/>
          </a:p>
        </p:txBody>
      </p:sp>
      <p:sp>
        <p:nvSpPr>
          <p:cNvPr id="4" name="Slide Number Placeholder 3"/>
          <p:cNvSpPr>
            <a:spLocks noGrp="1"/>
          </p:cNvSpPr>
          <p:nvPr>
            <p:ph type="sldNum" sz="quarter" idx="10"/>
          </p:nvPr>
        </p:nvSpPr>
        <p:spPr/>
        <p:txBody>
          <a:bodyPr/>
          <a:lstStyle/>
          <a:p>
            <a:fld id="{4ABEF258-FC42-4DB6-8381-9657FEC0B82A}" type="slidenum">
              <a:rPr lang="en-GB" smtClean="0"/>
              <a:t>15</a:t>
            </a:fld>
            <a:endParaRPr lang="en-GB"/>
          </a:p>
        </p:txBody>
      </p:sp>
    </p:spTree>
    <p:extLst>
      <p:ext uri="{BB962C8B-B14F-4D97-AF65-F5344CB8AC3E}">
        <p14:creationId xmlns:p14="http://schemas.microsoft.com/office/powerpoint/2010/main" val="4132788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baseline="0" dirty="0" smtClean="0"/>
              <a:t>Tilbage ved Persistent </a:t>
            </a:r>
            <a:r>
              <a:rPr lang="da-DK" baseline="0" dirty="0" err="1" smtClean="0"/>
              <a:t>connections</a:t>
            </a:r>
            <a:r>
              <a:rPr lang="da-DK" baseline="0" dirty="0" smtClean="0"/>
              <a:t> for anden gang.</a:t>
            </a:r>
          </a:p>
        </p:txBody>
      </p:sp>
      <p:sp>
        <p:nvSpPr>
          <p:cNvPr id="4" name="Slide Number Placeholder 3"/>
          <p:cNvSpPr>
            <a:spLocks noGrp="1"/>
          </p:cNvSpPr>
          <p:nvPr>
            <p:ph type="sldNum" sz="quarter" idx="10"/>
          </p:nvPr>
        </p:nvSpPr>
        <p:spPr/>
        <p:txBody>
          <a:bodyPr/>
          <a:lstStyle/>
          <a:p>
            <a:fld id="{4ABEF258-FC42-4DB6-8381-9657FEC0B82A}" type="slidenum">
              <a:rPr lang="en-GB" smtClean="0"/>
              <a:t>16</a:t>
            </a:fld>
            <a:endParaRPr lang="en-GB"/>
          </a:p>
        </p:txBody>
      </p:sp>
    </p:spTree>
    <p:extLst>
      <p:ext uri="{BB962C8B-B14F-4D97-AF65-F5344CB8AC3E}">
        <p14:creationId xmlns:p14="http://schemas.microsoft.com/office/powerpoint/2010/main" val="4082352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baseline="0" dirty="0" err="1" smtClean="0"/>
              <a:t>Lav</a:t>
            </a:r>
            <a:r>
              <a:rPr lang="en-GB" baseline="0" dirty="0" smtClean="0"/>
              <a:t> en tom web application</a:t>
            </a:r>
          </a:p>
          <a:p>
            <a:pPr marL="171450" indent="-171450">
              <a:buFontTx/>
              <a:buChar char="-"/>
            </a:pPr>
            <a:r>
              <a:rPr lang="en-GB" baseline="0" dirty="0" smtClean="0"/>
              <a:t>Install-Package </a:t>
            </a:r>
            <a:r>
              <a:rPr lang="en-GB" baseline="0" dirty="0" err="1" smtClean="0"/>
              <a:t>Owin</a:t>
            </a:r>
            <a:r>
              <a:rPr lang="en-GB" baseline="0" dirty="0" smtClean="0"/>
              <a:t> (giver </a:t>
            </a:r>
            <a:r>
              <a:rPr lang="en-GB" baseline="0" dirty="0" err="1" smtClean="0"/>
              <a:t>IAppBuilder</a:t>
            </a:r>
            <a:r>
              <a:rPr lang="en-GB" baseline="0" dirty="0" smtClean="0"/>
              <a:t>)</a:t>
            </a:r>
          </a:p>
          <a:p>
            <a:pPr marL="171450" indent="-171450">
              <a:buFontTx/>
              <a:buChar char="-"/>
            </a:pPr>
            <a:r>
              <a:rPr lang="en-GB" baseline="0" dirty="0" smtClean="0"/>
              <a:t>Install-Package </a:t>
            </a:r>
            <a:r>
              <a:rPr lang="en-GB" baseline="0" dirty="0" err="1" smtClean="0"/>
              <a:t>OwinHost</a:t>
            </a:r>
            <a:endParaRPr lang="en-GB" baseline="0" dirty="0" smtClean="0"/>
          </a:p>
          <a:p>
            <a:pPr marL="171450" indent="-171450">
              <a:buFontTx/>
              <a:buChar char="-"/>
            </a:pPr>
            <a:r>
              <a:rPr lang="en-GB" baseline="0" dirty="0" smtClean="0"/>
              <a:t>G</a:t>
            </a:r>
            <a:r>
              <a:rPr lang="da-DK" baseline="0" dirty="0" smtClean="0"/>
              <a:t>å til projektets properties -&gt; Web, skift server til </a:t>
            </a:r>
            <a:r>
              <a:rPr lang="da-DK" baseline="0" dirty="0" err="1" smtClean="0"/>
              <a:t>OwinHost</a:t>
            </a:r>
            <a:endParaRPr lang="en-GB" dirty="0"/>
          </a:p>
        </p:txBody>
      </p:sp>
      <p:sp>
        <p:nvSpPr>
          <p:cNvPr id="4" name="Slide Number Placeholder 3"/>
          <p:cNvSpPr>
            <a:spLocks noGrp="1"/>
          </p:cNvSpPr>
          <p:nvPr>
            <p:ph type="sldNum" sz="quarter" idx="10"/>
          </p:nvPr>
        </p:nvSpPr>
        <p:spPr/>
        <p:txBody>
          <a:bodyPr/>
          <a:lstStyle/>
          <a:p>
            <a:fld id="{4ABEF258-FC42-4DB6-8381-9657FEC0B82A}" type="slidenum">
              <a:rPr lang="en-GB" smtClean="0"/>
              <a:t>18</a:t>
            </a:fld>
            <a:endParaRPr lang="en-GB"/>
          </a:p>
        </p:txBody>
      </p:sp>
    </p:spTree>
    <p:extLst>
      <p:ext uri="{BB962C8B-B14F-4D97-AF65-F5344CB8AC3E}">
        <p14:creationId xmlns:p14="http://schemas.microsoft.com/office/powerpoint/2010/main" val="3137180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OWIN:</a:t>
            </a:r>
            <a:r>
              <a:rPr lang="en-GB" baseline="0" dirty="0" smtClean="0"/>
              <a:t> Open Web Interface for .NET</a:t>
            </a:r>
          </a:p>
          <a:p>
            <a:endParaRPr lang="en-GB" dirty="0" smtClean="0"/>
          </a:p>
          <a:p>
            <a:r>
              <a:rPr lang="en-GB" dirty="0" err="1" smtClean="0"/>
              <a:t>Lignende</a:t>
            </a:r>
            <a:r>
              <a:rPr lang="en-GB" dirty="0" smtClean="0"/>
              <a:t> </a:t>
            </a:r>
            <a:r>
              <a:rPr lang="en-GB" dirty="0" err="1" smtClean="0"/>
              <a:t>findes</a:t>
            </a:r>
            <a:r>
              <a:rPr lang="en-GB" dirty="0" smtClean="0"/>
              <a:t> </a:t>
            </a:r>
            <a:r>
              <a:rPr lang="en-GB" dirty="0" err="1" smtClean="0"/>
              <a:t>i</a:t>
            </a:r>
            <a:r>
              <a:rPr lang="en-GB" dirty="0" smtClean="0"/>
              <a:t> Rack </a:t>
            </a:r>
            <a:r>
              <a:rPr lang="da-DK" dirty="0" smtClean="0"/>
              <a:t>til</a:t>
            </a:r>
            <a:r>
              <a:rPr lang="da-DK" baseline="0" dirty="0" smtClean="0"/>
              <a:t> Ruby</a:t>
            </a:r>
            <a:endParaRPr lang="en-GB" dirty="0"/>
          </a:p>
        </p:txBody>
      </p:sp>
      <p:sp>
        <p:nvSpPr>
          <p:cNvPr id="4" name="Slide Number Placeholder 3"/>
          <p:cNvSpPr>
            <a:spLocks noGrp="1"/>
          </p:cNvSpPr>
          <p:nvPr>
            <p:ph type="sldNum" sz="quarter" idx="10"/>
          </p:nvPr>
        </p:nvSpPr>
        <p:spPr/>
        <p:txBody>
          <a:bodyPr/>
          <a:lstStyle/>
          <a:p>
            <a:fld id="{4ABEF258-FC42-4DB6-8381-9657FEC0B82A}" type="slidenum">
              <a:rPr lang="en-GB" smtClean="0"/>
              <a:t>19</a:t>
            </a:fld>
            <a:endParaRPr lang="en-GB"/>
          </a:p>
        </p:txBody>
      </p:sp>
    </p:spTree>
    <p:extLst>
      <p:ext uri="{BB962C8B-B14F-4D97-AF65-F5344CB8AC3E}">
        <p14:creationId xmlns:p14="http://schemas.microsoft.com/office/powerpoint/2010/main" val="8210904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smtClean="0"/>
              <a:t>RPC via Persistent Connections</a:t>
            </a:r>
            <a:endParaRPr lang="en-GB" dirty="0"/>
          </a:p>
        </p:txBody>
      </p:sp>
      <p:sp>
        <p:nvSpPr>
          <p:cNvPr id="4" name="Slide Number Placeholder 3"/>
          <p:cNvSpPr>
            <a:spLocks noGrp="1"/>
          </p:cNvSpPr>
          <p:nvPr>
            <p:ph type="sldNum" sz="quarter" idx="10"/>
          </p:nvPr>
        </p:nvSpPr>
        <p:spPr/>
        <p:txBody>
          <a:bodyPr/>
          <a:lstStyle/>
          <a:p>
            <a:fld id="{4ABEF258-FC42-4DB6-8381-9657FEC0B82A}" type="slidenum">
              <a:rPr lang="en-GB" smtClean="0"/>
              <a:t>20</a:t>
            </a:fld>
            <a:endParaRPr lang="en-GB"/>
          </a:p>
        </p:txBody>
      </p:sp>
    </p:spTree>
    <p:extLst>
      <p:ext uri="{BB962C8B-B14F-4D97-AF65-F5344CB8AC3E}">
        <p14:creationId xmlns:p14="http://schemas.microsoft.com/office/powerpoint/2010/main" val="344519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smtClean="0"/>
              <a:t>Authentication</a:t>
            </a:r>
          </a:p>
          <a:p>
            <a:r>
              <a:rPr lang="da-DK" dirty="0" err="1" smtClean="0"/>
              <a:t>Dependency</a:t>
            </a:r>
            <a:r>
              <a:rPr lang="da-DK" baseline="0" dirty="0" smtClean="0"/>
              <a:t> </a:t>
            </a:r>
            <a:r>
              <a:rPr lang="da-DK" baseline="0" dirty="0" err="1" smtClean="0"/>
              <a:t>injection</a:t>
            </a:r>
            <a:endParaRPr lang="da-DK" baseline="0" dirty="0" smtClean="0"/>
          </a:p>
          <a:p>
            <a:endParaRPr lang="en-GB" dirty="0"/>
          </a:p>
        </p:txBody>
      </p:sp>
      <p:sp>
        <p:nvSpPr>
          <p:cNvPr id="4" name="Slide Number Placeholder 3"/>
          <p:cNvSpPr>
            <a:spLocks noGrp="1"/>
          </p:cNvSpPr>
          <p:nvPr>
            <p:ph type="sldNum" sz="quarter" idx="10"/>
          </p:nvPr>
        </p:nvSpPr>
        <p:spPr/>
        <p:txBody>
          <a:bodyPr/>
          <a:lstStyle/>
          <a:p>
            <a:fld id="{4ABEF258-FC42-4DB6-8381-9657FEC0B82A}" type="slidenum">
              <a:rPr lang="en-GB" smtClean="0"/>
              <a:t>21</a:t>
            </a:fld>
            <a:endParaRPr lang="en-GB"/>
          </a:p>
        </p:txBody>
      </p:sp>
    </p:spTree>
    <p:extLst>
      <p:ext uri="{BB962C8B-B14F-4D97-AF65-F5344CB8AC3E}">
        <p14:creationId xmlns:p14="http://schemas.microsoft.com/office/powerpoint/2010/main" val="2902309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smtClean="0"/>
              <a:t>Polling</a:t>
            </a:r>
            <a:r>
              <a:rPr lang="da-DK" dirty="0" smtClean="0"/>
              <a:t>, afvejning</a:t>
            </a:r>
          </a:p>
          <a:p>
            <a:r>
              <a:rPr lang="da-DK" dirty="0" smtClean="0"/>
              <a:t>Long-</a:t>
            </a:r>
            <a:r>
              <a:rPr lang="da-DK" dirty="0" err="1" smtClean="0"/>
              <a:t>polling</a:t>
            </a:r>
            <a:r>
              <a:rPr lang="da-DK" dirty="0" smtClean="0"/>
              <a:t>, forbindelse skal genåbnes</a:t>
            </a:r>
          </a:p>
          <a:p>
            <a:r>
              <a:rPr lang="da-DK" dirty="0" err="1" smtClean="0"/>
              <a:t>Forever</a:t>
            </a:r>
            <a:r>
              <a:rPr lang="da-DK" dirty="0" smtClean="0"/>
              <a:t>-frame:</a:t>
            </a:r>
            <a:r>
              <a:rPr lang="da-DK" baseline="0" dirty="0" smtClean="0"/>
              <a:t> flere svar per </a:t>
            </a:r>
            <a:r>
              <a:rPr lang="da-DK" baseline="0" dirty="0" err="1" smtClean="0"/>
              <a:t>request</a:t>
            </a:r>
            <a:endParaRPr lang="en-GB" dirty="0" smtClean="0"/>
          </a:p>
          <a:p>
            <a:r>
              <a:rPr lang="da-DK" dirty="0" smtClean="0"/>
              <a:t>”</a:t>
            </a:r>
            <a:r>
              <a:rPr lang="da-DK" dirty="0" err="1" smtClean="0"/>
              <a:t>Comet</a:t>
            </a:r>
            <a:r>
              <a:rPr lang="da-DK" dirty="0" smtClean="0"/>
              <a:t>”</a:t>
            </a:r>
            <a:endParaRPr lang="en-GB" dirty="0" smtClean="0"/>
          </a:p>
          <a:p>
            <a:endParaRPr lang="en-GB" dirty="0" smtClean="0"/>
          </a:p>
          <a:p>
            <a:endParaRPr lang="en-GB" dirty="0" smtClean="0"/>
          </a:p>
          <a:p>
            <a:endParaRPr lang="en-GB" dirty="0" smtClean="0"/>
          </a:p>
          <a:p>
            <a:endParaRPr lang="en-GB" dirty="0" smtClean="0"/>
          </a:p>
          <a:p>
            <a:r>
              <a:rPr lang="en-GB" dirty="0" smtClean="0"/>
              <a:t>Long polling:</a:t>
            </a:r>
          </a:p>
          <a:p>
            <a:pPr marL="171450" indent="-171450">
              <a:buFontTx/>
              <a:buChar char="-"/>
            </a:pPr>
            <a:r>
              <a:rPr lang="da-DK" baseline="0" dirty="0" smtClean="0"/>
              <a:t>Som </a:t>
            </a:r>
            <a:r>
              <a:rPr lang="da-DK" baseline="0" dirty="0" err="1" smtClean="0"/>
              <a:t>polling</a:t>
            </a:r>
            <a:endParaRPr lang="en-GB" baseline="0" dirty="0" smtClean="0"/>
          </a:p>
          <a:p>
            <a:pPr marL="171450" indent="-171450">
              <a:buFontTx/>
              <a:buChar char="-"/>
            </a:pPr>
            <a:r>
              <a:rPr lang="en-GB" baseline="0" dirty="0" smtClean="0"/>
              <a:t>Server </a:t>
            </a:r>
            <a:r>
              <a:rPr lang="en-GB" baseline="0" dirty="0" err="1" smtClean="0"/>
              <a:t>svarer</a:t>
            </a:r>
            <a:r>
              <a:rPr lang="en-GB" baseline="0" dirty="0" smtClean="0"/>
              <a:t> f</a:t>
            </a:r>
            <a:r>
              <a:rPr lang="da-DK" baseline="0" dirty="0" err="1" smtClean="0"/>
              <a:t>ørst</a:t>
            </a:r>
            <a:r>
              <a:rPr lang="da-DK" baseline="0" dirty="0" smtClean="0"/>
              <a:t>, når den har data</a:t>
            </a:r>
          </a:p>
          <a:p>
            <a:pPr marL="171450" indent="-171450">
              <a:buFontTx/>
              <a:buChar char="-"/>
            </a:pPr>
            <a:endParaRPr lang="da-DK" baseline="0" dirty="0" smtClean="0"/>
          </a:p>
          <a:p>
            <a:pPr marL="0" indent="0">
              <a:buFontTx/>
              <a:buNone/>
            </a:pPr>
            <a:r>
              <a:rPr lang="da-DK" baseline="0" dirty="0" err="1" smtClean="0"/>
              <a:t>Forever</a:t>
            </a:r>
            <a:r>
              <a:rPr lang="da-DK" baseline="0" dirty="0" smtClean="0"/>
              <a:t>-frame</a:t>
            </a:r>
          </a:p>
          <a:p>
            <a:pPr marL="171450" indent="-171450">
              <a:buFontTx/>
              <a:buChar char="-"/>
            </a:pPr>
            <a:r>
              <a:rPr lang="da-DK" baseline="0" dirty="0" smtClean="0"/>
              <a:t>Bruger IFRAME</a:t>
            </a:r>
          </a:p>
          <a:p>
            <a:pPr marL="171450" indent="-171450">
              <a:buFontTx/>
              <a:buChar char="-"/>
            </a:pPr>
            <a:r>
              <a:rPr lang="da-DK" baseline="0" dirty="0" smtClean="0"/>
              <a:t>Server sender scripts, lukker ikke forbindelse</a:t>
            </a:r>
          </a:p>
          <a:p>
            <a:pPr marL="171450" indent="-171450">
              <a:buFontTx/>
              <a:buChar char="-"/>
            </a:pPr>
            <a:endParaRPr lang="da-DK" baseline="0" dirty="0" smtClean="0"/>
          </a:p>
          <a:p>
            <a:pPr marL="171450" indent="-171450">
              <a:buFontTx/>
              <a:buChar char="-"/>
            </a:pPr>
            <a:endParaRPr lang="en-GB" dirty="0"/>
          </a:p>
        </p:txBody>
      </p:sp>
      <p:sp>
        <p:nvSpPr>
          <p:cNvPr id="4" name="Slide Number Placeholder 3"/>
          <p:cNvSpPr>
            <a:spLocks noGrp="1"/>
          </p:cNvSpPr>
          <p:nvPr>
            <p:ph type="sldNum" sz="quarter" idx="10"/>
          </p:nvPr>
        </p:nvSpPr>
        <p:spPr/>
        <p:txBody>
          <a:bodyPr/>
          <a:lstStyle/>
          <a:p>
            <a:fld id="{4ABEF258-FC42-4DB6-8381-9657FEC0B82A}" type="slidenum">
              <a:rPr lang="en-GB" smtClean="0"/>
              <a:t>2</a:t>
            </a:fld>
            <a:endParaRPr lang="en-GB"/>
          </a:p>
        </p:txBody>
      </p:sp>
    </p:spTree>
    <p:extLst>
      <p:ext uri="{BB962C8B-B14F-4D97-AF65-F5344CB8AC3E}">
        <p14:creationId xmlns:p14="http://schemas.microsoft.com/office/powerpoint/2010/main" val="1474423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smtClean="0"/>
              <a:t>W3C, IETF</a:t>
            </a:r>
          </a:p>
          <a:p>
            <a:r>
              <a:rPr lang="da-DK" dirty="0" smtClean="0"/>
              <a:t>Server-sent events, </a:t>
            </a:r>
            <a:r>
              <a:rPr lang="da-DK" dirty="0" err="1" smtClean="0"/>
              <a:t>client</a:t>
            </a:r>
            <a:r>
              <a:rPr lang="da-DK" baseline="0" dirty="0" smtClean="0"/>
              <a:t> side API</a:t>
            </a:r>
          </a:p>
          <a:p>
            <a:r>
              <a:rPr lang="da-DK" baseline="0" dirty="0" err="1" smtClean="0"/>
              <a:t>Websockets</a:t>
            </a:r>
            <a:r>
              <a:rPr lang="da-DK" baseline="0" dirty="0" smtClean="0"/>
              <a:t>, anden TCP baseret protokol, GET, </a:t>
            </a:r>
            <a:r>
              <a:rPr lang="da-DK" baseline="0" dirty="0" err="1" smtClean="0"/>
              <a:t>full</a:t>
            </a:r>
            <a:r>
              <a:rPr lang="da-DK" baseline="0" dirty="0" smtClean="0"/>
              <a:t> </a:t>
            </a:r>
            <a:r>
              <a:rPr lang="da-DK" baseline="0" dirty="0" err="1" smtClean="0"/>
              <a:t>duplex</a:t>
            </a:r>
            <a:endParaRPr lang="da-DK" dirty="0" smtClean="0"/>
          </a:p>
          <a:p>
            <a:r>
              <a:rPr lang="da-DK" baseline="0" dirty="0" smtClean="0"/>
              <a:t>Kan bygge en real-tids-applikation, transportmekanismer, simple beskeder, </a:t>
            </a:r>
            <a:r>
              <a:rPr lang="da-DK" baseline="0" dirty="0" err="1" smtClean="0"/>
              <a:t>connection</a:t>
            </a:r>
            <a:r>
              <a:rPr lang="da-DK" baseline="0" dirty="0" smtClean="0"/>
              <a:t> </a:t>
            </a:r>
            <a:r>
              <a:rPr lang="da-DK" baseline="0" dirty="0" err="1" smtClean="0"/>
              <a:t>mgmt</a:t>
            </a:r>
            <a:r>
              <a:rPr lang="da-DK" baseline="0" dirty="0" smtClean="0"/>
              <a:t>, gruppering</a:t>
            </a:r>
            <a:endParaRPr lang="da-DK" dirty="0" smtClean="0"/>
          </a:p>
          <a:p>
            <a:endParaRPr lang="da-DK" dirty="0" smtClean="0"/>
          </a:p>
          <a:p>
            <a:endParaRPr lang="da-DK" dirty="0" smtClean="0"/>
          </a:p>
          <a:p>
            <a:endParaRPr lang="da-DK" dirty="0" smtClean="0"/>
          </a:p>
          <a:p>
            <a:r>
              <a:rPr lang="da-DK" dirty="0" err="1" smtClean="0"/>
              <a:t>Polling</a:t>
            </a:r>
            <a:r>
              <a:rPr lang="da-DK" dirty="0" smtClean="0"/>
              <a:t>,</a:t>
            </a:r>
            <a:r>
              <a:rPr lang="da-DK" baseline="0" dirty="0" smtClean="0"/>
              <a:t> long-</a:t>
            </a:r>
            <a:r>
              <a:rPr lang="da-DK" baseline="0" dirty="0" err="1" smtClean="0"/>
              <a:t>polling</a:t>
            </a:r>
            <a:r>
              <a:rPr lang="da-DK" baseline="0" dirty="0" smtClean="0"/>
              <a:t>, </a:t>
            </a:r>
            <a:r>
              <a:rPr lang="da-DK" baseline="0" dirty="0" err="1" smtClean="0"/>
              <a:t>forever</a:t>
            </a:r>
            <a:r>
              <a:rPr lang="da-DK" baseline="0" dirty="0" smtClean="0"/>
              <a:t>-frame, server-sent events, web </a:t>
            </a:r>
            <a:r>
              <a:rPr lang="da-DK" baseline="0" dirty="0" err="1" smtClean="0"/>
              <a:t>sockets</a:t>
            </a:r>
            <a:r>
              <a:rPr lang="da-DK" baseline="0" dirty="0" smtClean="0"/>
              <a:t>.</a:t>
            </a:r>
          </a:p>
          <a:p>
            <a:endParaRPr lang="da-DK" baseline="0" dirty="0" smtClean="0"/>
          </a:p>
          <a:p>
            <a:r>
              <a:rPr lang="da-DK" baseline="0" dirty="0" smtClean="0"/>
              <a:t>Forklar i særlig grad om Web </a:t>
            </a:r>
            <a:r>
              <a:rPr lang="da-DK" baseline="0" dirty="0" err="1" smtClean="0"/>
              <a:t>sockets</a:t>
            </a:r>
            <a:r>
              <a:rPr lang="da-DK" baseline="0" dirty="0" smtClean="0"/>
              <a:t>, da det er web </a:t>
            </a:r>
            <a:r>
              <a:rPr lang="da-DK" baseline="0" dirty="0" err="1" smtClean="0"/>
              <a:t>sockets</a:t>
            </a:r>
            <a:r>
              <a:rPr lang="da-DK" baseline="0" dirty="0" smtClean="0"/>
              <a:t> som mest svarer til Persistent Connections.</a:t>
            </a:r>
          </a:p>
          <a:p>
            <a:endParaRPr lang="da-DK" baseline="0" dirty="0" smtClean="0"/>
          </a:p>
          <a:p>
            <a:r>
              <a:rPr lang="da-DK" dirty="0" smtClean="0"/>
              <a:t>Okay, så problemet kan altså</a:t>
            </a:r>
            <a:r>
              <a:rPr lang="da-DK" baseline="0" dirty="0" smtClean="0"/>
              <a:t> løses med eksisterende teknologi, og det er ikke mere avanceret, end at man selv kan sætte sig ned og gøre det. </a:t>
            </a:r>
          </a:p>
          <a:p>
            <a:r>
              <a:rPr lang="da-DK" baseline="0" dirty="0" smtClean="0"/>
              <a:t>Et kæmpe arbejde, kommer til at bruge en masse tid på infrastruktur i stedet for at bygge forretningslogik. Bliver helt træt bare ved tanken. Når man har sådanne forbindelser, vil man desuden hurtigt gerne følge med i, hvornår de åbnes og lukkes, tabes på gulvet, etc. Det kræver endnu mere infrastruktur-kode.</a:t>
            </a:r>
          </a:p>
          <a:p>
            <a:endParaRPr lang="da-DK" dirty="0" smtClean="0"/>
          </a:p>
          <a:p>
            <a:r>
              <a:rPr lang="da-DK" dirty="0" smtClean="0"/>
              <a:t>Understøttelse</a:t>
            </a:r>
            <a:r>
              <a:rPr lang="da-DK" baseline="0" dirty="0" smtClean="0"/>
              <a:t> af web </a:t>
            </a:r>
            <a:r>
              <a:rPr lang="da-DK" baseline="0" dirty="0" err="1" smtClean="0"/>
              <a:t>sockets</a:t>
            </a:r>
            <a:r>
              <a:rPr lang="da-DK" baseline="0" dirty="0" smtClean="0"/>
              <a:t> og server-sent events er ikke fuldt udbredt.</a:t>
            </a:r>
            <a:endParaRPr lang="da-DK" dirty="0" smtClean="0"/>
          </a:p>
          <a:p>
            <a:r>
              <a:rPr lang="da-DK" baseline="0" dirty="0" err="1" smtClean="0"/>
              <a:t>SignalR</a:t>
            </a:r>
            <a:r>
              <a:rPr lang="da-DK" baseline="0" dirty="0" smtClean="0"/>
              <a:t> giver dig en programmeringsmodel som minder om web </a:t>
            </a:r>
            <a:r>
              <a:rPr lang="da-DK" baseline="0" dirty="0" err="1" smtClean="0"/>
              <a:t>sockets</a:t>
            </a:r>
            <a:r>
              <a:rPr lang="da-DK" baseline="0" dirty="0" smtClean="0"/>
              <a:t>, men som internt </a:t>
            </a:r>
            <a:r>
              <a:rPr lang="da-DK" baseline="0" dirty="0" err="1" smtClean="0"/>
              <a:t>benytterde</a:t>
            </a:r>
            <a:r>
              <a:rPr lang="da-DK" baseline="0" dirty="0" smtClean="0"/>
              <a:t> øvrige protokoller, hvis ikke server og browser understøtter </a:t>
            </a:r>
            <a:r>
              <a:rPr lang="da-DK" baseline="0" dirty="0" err="1" smtClean="0"/>
              <a:t>websockets</a:t>
            </a:r>
            <a:r>
              <a:rPr lang="da-DK" baseline="0" dirty="0" smtClean="0"/>
              <a:t>. I </a:t>
            </a:r>
            <a:r>
              <a:rPr lang="da-DK" baseline="0" dirty="0" err="1" smtClean="0"/>
              <a:t>SignalR</a:t>
            </a:r>
            <a:r>
              <a:rPr lang="da-DK" baseline="0" dirty="0" smtClean="0"/>
              <a:t> kaldes abstraktionen en Persistent Connection.</a:t>
            </a:r>
          </a:p>
          <a:p>
            <a:r>
              <a:rPr lang="da-DK" baseline="0" dirty="0" smtClean="0"/>
              <a:t>Forestil dig, at du bare har web </a:t>
            </a:r>
            <a:r>
              <a:rPr lang="da-DK" baseline="0" dirty="0" err="1" smtClean="0"/>
              <a:t>sockets</a:t>
            </a:r>
            <a:r>
              <a:rPr lang="da-DK" baseline="0" dirty="0" smtClean="0"/>
              <a:t>, og at du skal bygge en auktionsapplikation. Det svarer til, at du skal bygge en anden distribueret applikation, men kun har TCP </a:t>
            </a:r>
            <a:r>
              <a:rPr lang="da-DK" baseline="0" dirty="0" err="1" smtClean="0"/>
              <a:t>sockets</a:t>
            </a:r>
            <a:r>
              <a:rPr lang="da-DK" baseline="0" dirty="0" smtClean="0"/>
              <a:t> at arbejde med. Der er langt fra tekniske detaljer som </a:t>
            </a:r>
            <a:r>
              <a:rPr lang="da-DK" baseline="0" dirty="0" err="1" smtClean="0"/>
              <a:t>sockets</a:t>
            </a:r>
            <a:r>
              <a:rPr lang="da-DK" baseline="0" dirty="0" smtClean="0"/>
              <a:t> til din forretningslogik. Det du har brug for er noget RPC </a:t>
            </a:r>
            <a:r>
              <a:rPr lang="da-DK" baseline="0" dirty="0" err="1" smtClean="0"/>
              <a:t>middleware</a:t>
            </a:r>
            <a:r>
              <a:rPr lang="da-DK" baseline="0" dirty="0" smtClean="0"/>
              <a:t>, som gør dig i stand til at udveksle strukturerede </a:t>
            </a:r>
            <a:r>
              <a:rPr lang="da-DK" baseline="0" dirty="0" err="1" smtClean="0"/>
              <a:t>besekder</a:t>
            </a:r>
            <a:r>
              <a:rPr lang="da-DK" baseline="0" dirty="0" smtClean="0"/>
              <a:t> (f.eks. funktionskald) mellem komponenterne i systemet. I det aktuelle tilfælde har vi brug for RPC </a:t>
            </a:r>
            <a:r>
              <a:rPr lang="da-DK" baseline="0" dirty="0" err="1" smtClean="0"/>
              <a:t>middleware</a:t>
            </a:r>
            <a:r>
              <a:rPr lang="da-DK" baseline="0" dirty="0" smtClean="0"/>
              <a:t> som dækker f.eks. browser og server. Denne RPC </a:t>
            </a:r>
            <a:r>
              <a:rPr lang="da-DK" baseline="0" dirty="0" err="1" smtClean="0"/>
              <a:t>middleware</a:t>
            </a:r>
            <a:r>
              <a:rPr lang="da-DK" baseline="0" dirty="0" smtClean="0"/>
              <a:t> kaldes i </a:t>
            </a:r>
            <a:r>
              <a:rPr lang="da-DK" baseline="0" dirty="0" err="1" smtClean="0"/>
              <a:t>SignalR</a:t>
            </a:r>
            <a:r>
              <a:rPr lang="da-DK" baseline="0" dirty="0" smtClean="0"/>
              <a:t> for Hub </a:t>
            </a:r>
            <a:r>
              <a:rPr lang="da-DK" baseline="0" dirty="0" err="1" smtClean="0"/>
              <a:t>API’et</a:t>
            </a:r>
            <a:r>
              <a:rPr lang="da-DK" baseline="0" dirty="0" smtClean="0"/>
              <a:t> (hvorfor?).</a:t>
            </a:r>
          </a:p>
          <a:p>
            <a:endParaRPr lang="da-DK" dirty="0" smtClean="0"/>
          </a:p>
          <a:p>
            <a:endParaRPr lang="en-GB" dirty="0"/>
          </a:p>
        </p:txBody>
      </p:sp>
      <p:sp>
        <p:nvSpPr>
          <p:cNvPr id="4" name="Slide Number Placeholder 3"/>
          <p:cNvSpPr>
            <a:spLocks noGrp="1"/>
          </p:cNvSpPr>
          <p:nvPr>
            <p:ph type="sldNum" sz="quarter" idx="10"/>
          </p:nvPr>
        </p:nvSpPr>
        <p:spPr/>
        <p:txBody>
          <a:bodyPr/>
          <a:lstStyle/>
          <a:p>
            <a:fld id="{4ABEF258-FC42-4DB6-8381-9657FEC0B82A}" type="slidenum">
              <a:rPr lang="en-GB" smtClean="0"/>
              <a:t>3</a:t>
            </a:fld>
            <a:endParaRPr lang="en-GB"/>
          </a:p>
        </p:txBody>
      </p:sp>
    </p:spTree>
    <p:extLst>
      <p:ext uri="{BB962C8B-B14F-4D97-AF65-F5344CB8AC3E}">
        <p14:creationId xmlns:p14="http://schemas.microsoft.com/office/powerpoint/2010/main" val="3088584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baseline="0" dirty="0" smtClean="0"/>
              <a:t>Microsoft, abstraktion oven på transportmekanismer, </a:t>
            </a:r>
            <a:r>
              <a:rPr lang="da-DK" baseline="0" dirty="0" err="1" smtClean="0"/>
              <a:t>duplex</a:t>
            </a:r>
            <a:r>
              <a:rPr lang="da-DK" baseline="0" dirty="0" smtClean="0"/>
              <a:t> forbindelse.</a:t>
            </a:r>
          </a:p>
          <a:p>
            <a:r>
              <a:rPr lang="da-DK" baseline="0" dirty="0" smtClean="0"/>
              <a:t>Simple beskeder, hub API, RPC</a:t>
            </a:r>
          </a:p>
          <a:p>
            <a:r>
              <a:rPr lang="da-DK" baseline="0" smtClean="0"/>
              <a:t>Kode</a:t>
            </a:r>
            <a:endParaRPr lang="da-DK" baseline="0" dirty="0" smtClean="0"/>
          </a:p>
          <a:p>
            <a:endParaRPr lang="da-DK" baseline="0" dirty="0" smtClean="0"/>
          </a:p>
          <a:p>
            <a:endParaRPr lang="da-DK" baseline="0" dirty="0" smtClean="0"/>
          </a:p>
          <a:p>
            <a:endParaRPr lang="da-DK" baseline="0" dirty="0" smtClean="0"/>
          </a:p>
          <a:p>
            <a:endParaRPr lang="da-DK" baseline="0" dirty="0" smtClean="0"/>
          </a:p>
          <a:p>
            <a:endParaRPr lang="da-DK" baseline="0" dirty="0" smtClean="0"/>
          </a:p>
          <a:p>
            <a:pPr marL="171450" indent="-171450">
              <a:buFontTx/>
              <a:buChar char="-"/>
            </a:pPr>
            <a:endParaRPr lang="da-DK" dirty="0" smtClean="0"/>
          </a:p>
          <a:p>
            <a:pPr marL="0" indent="0">
              <a:buFontTx/>
              <a:buNone/>
            </a:pPr>
            <a:r>
              <a:rPr lang="da-DK" dirty="0" smtClean="0"/>
              <a:t>I tillæg til RPC (Hubs API)</a:t>
            </a:r>
            <a:r>
              <a:rPr lang="da-DK" baseline="0" dirty="0" smtClean="0"/>
              <a:t> </a:t>
            </a:r>
            <a:r>
              <a:rPr lang="da-DK" dirty="0" smtClean="0"/>
              <a:t>og </a:t>
            </a:r>
            <a:r>
              <a:rPr lang="da-DK" dirty="0" err="1" smtClean="0"/>
              <a:t>sockets</a:t>
            </a:r>
            <a:r>
              <a:rPr lang="da-DK" dirty="0" smtClean="0"/>
              <a:t> API</a:t>
            </a:r>
            <a:r>
              <a:rPr lang="da-DK" baseline="0" dirty="0" smtClean="0"/>
              <a:t> (</a:t>
            </a:r>
            <a:r>
              <a:rPr lang="da-DK" dirty="0" smtClean="0"/>
              <a:t>Persistent Connections API), er der også en</a:t>
            </a:r>
            <a:r>
              <a:rPr lang="da-DK" baseline="0" dirty="0" smtClean="0"/>
              <a:t> samling funktioner til </a:t>
            </a:r>
            <a:r>
              <a:rPr lang="da-DK" baseline="0" dirty="0" err="1" smtClean="0"/>
              <a:t>connection</a:t>
            </a:r>
            <a:r>
              <a:rPr lang="da-DK" baseline="0" dirty="0" smtClean="0"/>
              <a:t> management – </a:t>
            </a:r>
            <a:r>
              <a:rPr lang="da-DK" baseline="0" dirty="0" err="1" smtClean="0"/>
              <a:t>connect</a:t>
            </a:r>
            <a:r>
              <a:rPr lang="da-DK" baseline="0" dirty="0" smtClean="0"/>
              <a:t> og </a:t>
            </a:r>
            <a:r>
              <a:rPr lang="da-DK" baseline="0" dirty="0" err="1" smtClean="0"/>
              <a:t>disconnect</a:t>
            </a:r>
            <a:r>
              <a:rPr lang="da-DK" baseline="0" dirty="0" smtClean="0"/>
              <a:t> events, gruppering af forbindelser og broadcast til grupper etc.</a:t>
            </a:r>
            <a:endParaRPr lang="da-DK" dirty="0" smtClean="0"/>
          </a:p>
          <a:p>
            <a:pPr marL="171450" indent="-171450">
              <a:buFontTx/>
              <a:buChar char="-"/>
            </a:pPr>
            <a:endParaRPr lang="en-GB" dirty="0" smtClean="0"/>
          </a:p>
          <a:p>
            <a:r>
              <a:rPr lang="da-DK" dirty="0" smtClean="0"/>
              <a:t>”Persistent </a:t>
            </a:r>
            <a:r>
              <a:rPr lang="da-DK" dirty="0" err="1" smtClean="0"/>
              <a:t>connections</a:t>
            </a:r>
            <a:r>
              <a:rPr lang="da-DK" dirty="0" smtClean="0"/>
              <a:t>” skal ikke forveksles med HTTP</a:t>
            </a:r>
            <a:r>
              <a:rPr lang="da-DK" baseline="0" dirty="0" smtClean="0"/>
              <a:t> </a:t>
            </a:r>
            <a:r>
              <a:rPr lang="da-DK" baseline="0" dirty="0" err="1" smtClean="0"/>
              <a:t>persistent</a:t>
            </a:r>
            <a:r>
              <a:rPr lang="da-DK" baseline="0" dirty="0" smtClean="0"/>
              <a:t> </a:t>
            </a:r>
            <a:r>
              <a:rPr lang="da-DK" baseline="0" dirty="0" err="1" smtClean="0"/>
              <a:t>connections</a:t>
            </a:r>
            <a:r>
              <a:rPr lang="da-DK" baseline="0" dirty="0" smtClean="0"/>
              <a:t>, som er baserede på </a:t>
            </a:r>
            <a:r>
              <a:rPr lang="da-DK" baseline="0" dirty="0" err="1" smtClean="0"/>
              <a:t>Keep</a:t>
            </a:r>
            <a:r>
              <a:rPr lang="da-DK" baseline="0" dirty="0" smtClean="0"/>
              <a:t>-Alive </a:t>
            </a:r>
            <a:r>
              <a:rPr lang="da-DK" baseline="0" dirty="0" err="1" smtClean="0"/>
              <a:t>headeren</a:t>
            </a:r>
            <a:r>
              <a:rPr lang="da-DK" baseline="0" dirty="0" smtClean="0"/>
              <a:t> – denne header indikerer blot, at man ønsker at holde liv i TCP-forbindelsen og lave flere HTTP </a:t>
            </a:r>
            <a:r>
              <a:rPr lang="da-DK" baseline="0" dirty="0" err="1" smtClean="0"/>
              <a:t>requests</a:t>
            </a:r>
            <a:r>
              <a:rPr lang="da-DK" baseline="0" dirty="0" smtClean="0"/>
              <a:t> over samme forbindelse.</a:t>
            </a:r>
          </a:p>
          <a:p>
            <a:endParaRPr lang="da-DK" baseline="0" dirty="0" smtClean="0"/>
          </a:p>
          <a:p>
            <a:r>
              <a:rPr lang="da-DK" baseline="0" dirty="0" smtClean="0"/>
              <a:t>Historie</a:t>
            </a:r>
          </a:p>
          <a:p>
            <a:pPr marL="171450" indent="-171450">
              <a:buFontTx/>
              <a:buChar char="-"/>
            </a:pPr>
            <a:r>
              <a:rPr lang="da-DK" baseline="0" dirty="0" smtClean="0"/>
              <a:t>Første version udkom i januar 2013</a:t>
            </a:r>
          </a:p>
          <a:p>
            <a:pPr marL="171450" indent="-171450">
              <a:buFontTx/>
              <a:buChar char="-"/>
            </a:pPr>
            <a:r>
              <a:rPr lang="da-DK" baseline="0" dirty="0" smtClean="0"/>
              <a:t>Nuværende version er 2.0 fra januar 2014</a:t>
            </a:r>
          </a:p>
          <a:p>
            <a:pPr marL="171450" indent="-171450">
              <a:buFontTx/>
              <a:buChar char="-"/>
            </a:pPr>
            <a:r>
              <a:rPr lang="da-DK" baseline="0" dirty="0" smtClean="0"/>
              <a:t>Barsler med version 2.1 (</a:t>
            </a:r>
            <a:r>
              <a:rPr lang="da-DK" baseline="0" dirty="0" err="1" smtClean="0"/>
              <a:t>Strongly-typed</a:t>
            </a:r>
            <a:r>
              <a:rPr lang="da-DK" baseline="0" dirty="0" smtClean="0"/>
              <a:t> hubs)</a:t>
            </a:r>
            <a:endParaRPr lang="en-GB" dirty="0"/>
          </a:p>
        </p:txBody>
      </p:sp>
      <p:sp>
        <p:nvSpPr>
          <p:cNvPr id="4" name="Slide Number Placeholder 3"/>
          <p:cNvSpPr>
            <a:spLocks noGrp="1"/>
          </p:cNvSpPr>
          <p:nvPr>
            <p:ph type="sldNum" sz="quarter" idx="10"/>
          </p:nvPr>
        </p:nvSpPr>
        <p:spPr/>
        <p:txBody>
          <a:bodyPr/>
          <a:lstStyle/>
          <a:p>
            <a:fld id="{4ABEF258-FC42-4DB6-8381-9657FEC0B82A}" type="slidenum">
              <a:rPr lang="en-GB" smtClean="0"/>
              <a:t>4</a:t>
            </a:fld>
            <a:endParaRPr lang="en-GB"/>
          </a:p>
        </p:txBody>
      </p:sp>
    </p:spTree>
    <p:extLst>
      <p:ext uri="{BB962C8B-B14F-4D97-AF65-F5344CB8AC3E}">
        <p14:creationId xmlns:p14="http://schemas.microsoft.com/office/powerpoint/2010/main" val="1705510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ABEF258-FC42-4DB6-8381-9657FEC0B82A}" type="slidenum">
              <a:rPr lang="en-GB" smtClean="0"/>
              <a:t>5</a:t>
            </a:fld>
            <a:endParaRPr lang="en-GB"/>
          </a:p>
        </p:txBody>
      </p:sp>
    </p:spTree>
    <p:extLst>
      <p:ext uri="{BB962C8B-B14F-4D97-AF65-F5344CB8AC3E}">
        <p14:creationId xmlns:p14="http://schemas.microsoft.com/office/powerpoint/2010/main" val="680981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OWIN:</a:t>
            </a:r>
            <a:r>
              <a:rPr lang="en-GB" baseline="0" dirty="0" smtClean="0"/>
              <a:t> Open Web Interface for .NET</a:t>
            </a:r>
          </a:p>
          <a:p>
            <a:endParaRPr lang="en-GB" dirty="0" smtClean="0"/>
          </a:p>
          <a:p>
            <a:r>
              <a:rPr lang="en-GB" dirty="0" err="1" smtClean="0"/>
              <a:t>Lignende</a:t>
            </a:r>
            <a:r>
              <a:rPr lang="en-GB" dirty="0" smtClean="0"/>
              <a:t> </a:t>
            </a:r>
            <a:r>
              <a:rPr lang="en-GB" dirty="0" err="1" smtClean="0"/>
              <a:t>findes</a:t>
            </a:r>
            <a:r>
              <a:rPr lang="en-GB" dirty="0" smtClean="0"/>
              <a:t> </a:t>
            </a:r>
            <a:r>
              <a:rPr lang="en-GB" dirty="0" err="1" smtClean="0"/>
              <a:t>i</a:t>
            </a:r>
            <a:r>
              <a:rPr lang="en-GB" dirty="0" smtClean="0"/>
              <a:t> Rack </a:t>
            </a:r>
            <a:r>
              <a:rPr lang="da-DK" dirty="0" smtClean="0"/>
              <a:t>til</a:t>
            </a:r>
            <a:r>
              <a:rPr lang="da-DK" baseline="0" dirty="0" smtClean="0"/>
              <a:t> Ruby</a:t>
            </a:r>
          </a:p>
        </p:txBody>
      </p:sp>
      <p:sp>
        <p:nvSpPr>
          <p:cNvPr id="4" name="Slide Number Placeholder 3"/>
          <p:cNvSpPr>
            <a:spLocks noGrp="1"/>
          </p:cNvSpPr>
          <p:nvPr>
            <p:ph type="sldNum" sz="quarter" idx="10"/>
          </p:nvPr>
        </p:nvSpPr>
        <p:spPr/>
        <p:txBody>
          <a:bodyPr/>
          <a:lstStyle/>
          <a:p>
            <a:fld id="{4ABEF258-FC42-4DB6-8381-9657FEC0B82A}" type="slidenum">
              <a:rPr lang="en-GB" smtClean="0"/>
              <a:t>7</a:t>
            </a:fld>
            <a:endParaRPr lang="en-GB"/>
          </a:p>
        </p:txBody>
      </p:sp>
    </p:spTree>
    <p:extLst>
      <p:ext uri="{BB962C8B-B14F-4D97-AF65-F5344CB8AC3E}">
        <p14:creationId xmlns:p14="http://schemas.microsoft.com/office/powerpoint/2010/main" val="529032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a-DK" sz="1200" b="0" i="0" kern="1200" dirty="0" smtClean="0">
                <a:solidFill>
                  <a:schemeClr val="tx1"/>
                </a:solidFill>
                <a:effectLst/>
                <a:latin typeface="+mn-lt"/>
                <a:ea typeface="+mn-ea"/>
                <a:cs typeface="+mn-cs"/>
              </a:rPr>
              <a:t>På det laveste niveau, </a:t>
            </a:r>
            <a:r>
              <a:rPr lang="da-DK" sz="1200" b="0" i="0" kern="1200" dirty="0" err="1" smtClean="0">
                <a:solidFill>
                  <a:schemeClr val="tx1"/>
                </a:solidFill>
                <a:effectLst/>
                <a:latin typeface="+mn-lt"/>
                <a:ea typeface="+mn-ea"/>
                <a:cs typeface="+mn-cs"/>
              </a:rPr>
              <a:t>persistent</a:t>
            </a:r>
            <a:r>
              <a:rPr lang="da-DK" sz="1200" b="0" i="0" kern="1200" dirty="0" smtClean="0">
                <a:solidFill>
                  <a:schemeClr val="tx1"/>
                </a:solidFill>
                <a:effectLst/>
                <a:latin typeface="+mn-lt"/>
                <a:ea typeface="+mn-ea"/>
                <a:cs typeface="+mn-cs"/>
              </a:rPr>
              <a:t> </a:t>
            </a:r>
            <a:r>
              <a:rPr lang="da-DK" sz="1200" b="0" i="0" kern="1200" dirty="0" err="1" smtClean="0">
                <a:solidFill>
                  <a:schemeClr val="tx1"/>
                </a:solidFill>
                <a:effectLst/>
                <a:latin typeface="+mn-lt"/>
                <a:ea typeface="+mn-ea"/>
                <a:cs typeface="+mn-cs"/>
              </a:rPr>
              <a:t>connections</a:t>
            </a:r>
            <a:r>
              <a:rPr lang="da-DK" sz="1200" b="0" i="0" kern="1200" dirty="0" smtClean="0">
                <a:solidFill>
                  <a:schemeClr val="tx1"/>
                </a:solidFill>
                <a:effectLst/>
                <a:latin typeface="+mn-lt"/>
                <a:ea typeface="+mn-ea"/>
                <a:cs typeface="+mn-cs"/>
              </a:rPr>
              <a:t>, virker det meget som </a:t>
            </a:r>
            <a:r>
              <a:rPr lang="da-DK" sz="1200" b="0" i="0" kern="1200" dirty="0" err="1" smtClean="0">
                <a:solidFill>
                  <a:schemeClr val="tx1"/>
                </a:solidFill>
                <a:effectLst/>
                <a:latin typeface="+mn-lt"/>
                <a:ea typeface="+mn-ea"/>
                <a:cs typeface="+mn-cs"/>
              </a:rPr>
              <a:t>sockets</a:t>
            </a:r>
            <a:r>
              <a:rPr lang="da-DK" sz="1200" b="0" i="0" kern="1200" dirty="0" smtClean="0">
                <a:solidFill>
                  <a:schemeClr val="tx1"/>
                </a:solidFill>
                <a:effectLst/>
                <a:latin typeface="+mn-lt"/>
                <a:ea typeface="+mn-ea"/>
                <a:cs typeface="+mn-cs"/>
              </a:rPr>
              <a:t>: vi kan få at vide, hvornår der åbnes og lukkes forbindelser og hvornår der modtages data, og vi kan selv sende data. På dette niveau er der tale om rå data uden struktur. Der er altså ikke tale om afgrænsede beskeder med et givent format, men bare tale om en lang strøm af uformelige data.</a:t>
            </a:r>
            <a:endParaRPr lang="da-DK" dirty="0" smtClean="0"/>
          </a:p>
          <a:p>
            <a:endParaRPr lang="da-DK" baseline="0" dirty="0" smtClean="0"/>
          </a:p>
          <a:p>
            <a:r>
              <a:rPr lang="en-GB" sz="1200" b="0" i="0" kern="1200" dirty="0" smtClean="0">
                <a:solidFill>
                  <a:schemeClr val="tx1"/>
                </a:solidFill>
                <a:effectLst/>
                <a:latin typeface="+mn-lt"/>
                <a:ea typeface="+mn-ea"/>
                <a:cs typeface="+mn-cs"/>
              </a:rPr>
              <a:t>Fra </a:t>
            </a:r>
            <a:r>
              <a:rPr lang="en-GB" sz="1200" b="0" i="0" kern="1200" dirty="0" err="1" smtClean="0">
                <a:solidFill>
                  <a:schemeClr val="tx1"/>
                </a:solidFill>
                <a:effectLst/>
                <a:latin typeface="+mn-lt"/>
                <a:ea typeface="+mn-ea"/>
                <a:cs typeface="+mn-cs"/>
              </a:rPr>
              <a:t>klientens</a:t>
            </a:r>
            <a:r>
              <a:rPr lang="en-GB" sz="1200" b="0" i="0" kern="1200" dirty="0" smtClean="0">
                <a:solidFill>
                  <a:schemeClr val="tx1"/>
                </a:solidFill>
                <a:effectLst/>
                <a:latin typeface="+mn-lt"/>
                <a:ea typeface="+mn-ea"/>
                <a:cs typeface="+mn-cs"/>
              </a:rPr>
              <a:t> </a:t>
            </a:r>
            <a:r>
              <a:rPr lang="en-GB" sz="1200" b="0" i="0" kern="1200" dirty="0" err="1" smtClean="0">
                <a:solidFill>
                  <a:schemeClr val="tx1"/>
                </a:solidFill>
                <a:effectLst/>
                <a:latin typeface="+mn-lt"/>
                <a:ea typeface="+mn-ea"/>
                <a:cs typeface="+mn-cs"/>
              </a:rPr>
              <a:t>synspunkt</a:t>
            </a:r>
            <a:r>
              <a:rPr lang="en-GB" sz="1200" b="0" i="0" kern="1200" dirty="0" smtClean="0">
                <a:solidFill>
                  <a:schemeClr val="tx1"/>
                </a:solidFill>
                <a:effectLst/>
                <a:latin typeface="+mn-lt"/>
                <a:ea typeface="+mn-ea"/>
                <a:cs typeface="+mn-cs"/>
              </a:rPr>
              <a:t>:</a:t>
            </a:r>
          </a:p>
          <a:p>
            <a:pPr marL="228600" indent="-228600">
              <a:buAutoNum type="arabicPeriod"/>
            </a:pPr>
            <a:r>
              <a:rPr lang="en-GB" sz="1200" b="0" i="0" kern="1200" dirty="0" err="1" smtClean="0">
                <a:solidFill>
                  <a:schemeClr val="tx1"/>
                </a:solidFill>
                <a:effectLst/>
                <a:latin typeface="+mn-lt"/>
                <a:ea typeface="+mn-ea"/>
                <a:cs typeface="+mn-cs"/>
              </a:rPr>
              <a:t>Instantier</a:t>
            </a:r>
            <a:r>
              <a:rPr lang="en-GB" sz="1200" b="0" i="0" kern="1200" dirty="0" smtClean="0">
                <a:solidFill>
                  <a:schemeClr val="tx1"/>
                </a:solidFill>
                <a:effectLst/>
                <a:latin typeface="+mn-lt"/>
                <a:ea typeface="+mn-ea"/>
                <a:cs typeface="+mn-cs"/>
              </a:rPr>
              <a:t> en connection: </a:t>
            </a:r>
            <a:r>
              <a:rPr lang="en-GB" sz="1200" b="0" i="0" kern="1200" dirty="0" err="1" smtClean="0">
                <a:solidFill>
                  <a:schemeClr val="tx1"/>
                </a:solidFill>
                <a:effectLst/>
                <a:latin typeface="+mn-lt"/>
                <a:ea typeface="+mn-ea"/>
                <a:cs typeface="+mn-cs"/>
              </a:rPr>
              <a:t>var</a:t>
            </a:r>
            <a:r>
              <a:rPr lang="en-GB" sz="1200" b="0" i="0" kern="1200" dirty="0" smtClean="0">
                <a:solidFill>
                  <a:schemeClr val="tx1"/>
                </a:solidFill>
                <a:effectLst/>
                <a:latin typeface="+mn-lt"/>
                <a:ea typeface="+mn-ea"/>
                <a:cs typeface="+mn-cs"/>
              </a:rPr>
              <a:t> con = $.connection('Path');</a:t>
            </a:r>
          </a:p>
          <a:p>
            <a:pPr marL="228600" indent="-228600">
              <a:buAutoNum type="arabicPeriod"/>
            </a:pPr>
            <a:r>
              <a:rPr lang="en-GB" sz="1200" b="0" i="0" kern="1200" dirty="0" smtClean="0">
                <a:solidFill>
                  <a:schemeClr val="tx1"/>
                </a:solidFill>
                <a:effectLst/>
                <a:latin typeface="+mn-lt"/>
                <a:ea typeface="+mn-ea"/>
                <a:cs typeface="+mn-cs"/>
              </a:rPr>
              <a:t>Start connection, </a:t>
            </a:r>
            <a:r>
              <a:rPr lang="en-GB" sz="1200" b="0" i="0" kern="1200" dirty="0" err="1" smtClean="0">
                <a:solidFill>
                  <a:schemeClr val="tx1"/>
                </a:solidFill>
                <a:effectLst/>
                <a:latin typeface="+mn-lt"/>
                <a:ea typeface="+mn-ea"/>
                <a:cs typeface="+mn-cs"/>
              </a:rPr>
              <a:t>evt</a:t>
            </a:r>
            <a:r>
              <a:rPr lang="en-GB" sz="1200" b="0" i="0" kern="1200" dirty="0" smtClean="0">
                <a:solidFill>
                  <a:schemeClr val="tx1"/>
                </a:solidFill>
                <a:effectLst/>
                <a:latin typeface="+mn-lt"/>
                <a:ea typeface="+mn-ea"/>
                <a:cs typeface="+mn-cs"/>
              </a:rPr>
              <a:t> med options: </a:t>
            </a:r>
            <a:r>
              <a:rPr lang="en-GB" sz="1200" b="0" i="0" kern="1200" dirty="0" err="1" smtClean="0">
                <a:solidFill>
                  <a:schemeClr val="tx1"/>
                </a:solidFill>
                <a:effectLst/>
                <a:latin typeface="+mn-lt"/>
                <a:ea typeface="+mn-ea"/>
                <a:cs typeface="+mn-cs"/>
              </a:rPr>
              <a:t>con.start</a:t>
            </a:r>
            <a:r>
              <a:rPr lang="en-GB" sz="1200" b="0" i="0" kern="1200" dirty="0" smtClean="0">
                <a:solidFill>
                  <a:schemeClr val="tx1"/>
                </a:solidFill>
                <a:effectLst/>
                <a:latin typeface="+mn-lt"/>
                <a:ea typeface="+mn-ea"/>
                <a:cs typeface="+mn-cs"/>
              </a:rPr>
              <a:t>({ transport : '</a:t>
            </a:r>
            <a:r>
              <a:rPr lang="en-GB" sz="1200" b="0" i="0" kern="1200" dirty="0" err="1" smtClean="0">
                <a:solidFill>
                  <a:schemeClr val="tx1"/>
                </a:solidFill>
                <a:effectLst/>
                <a:latin typeface="+mn-lt"/>
                <a:ea typeface="+mn-ea"/>
                <a:cs typeface="+mn-cs"/>
              </a:rPr>
              <a:t>longPolling</a:t>
            </a:r>
            <a:r>
              <a:rPr lang="en-GB" sz="1200" b="0" i="0" kern="1200" dirty="0" smtClean="0">
                <a:solidFill>
                  <a:schemeClr val="tx1"/>
                </a:solidFill>
                <a:effectLst/>
                <a:latin typeface="+mn-lt"/>
                <a:ea typeface="+mn-ea"/>
                <a:cs typeface="+mn-cs"/>
              </a:rPr>
              <a:t>' }); (</a:t>
            </a:r>
            <a:r>
              <a:rPr lang="en-GB" sz="1200" b="0" i="0" kern="1200" dirty="0" err="1" smtClean="0">
                <a:solidFill>
                  <a:schemeClr val="tx1"/>
                </a:solidFill>
                <a:effectLst/>
                <a:latin typeface="+mn-lt"/>
                <a:ea typeface="+mn-ea"/>
                <a:cs typeface="+mn-cs"/>
              </a:rPr>
              <a:t>async</a:t>
            </a:r>
            <a:r>
              <a:rPr lang="en-GB" sz="1200" b="0" i="0" kern="1200" dirty="0" smtClean="0">
                <a:solidFill>
                  <a:schemeClr val="tx1"/>
                </a:solidFill>
                <a:effectLst/>
                <a:latin typeface="+mn-lt"/>
                <a:ea typeface="+mn-ea"/>
                <a:cs typeface="+mn-cs"/>
              </a:rPr>
              <a:t>, promise)</a:t>
            </a:r>
          </a:p>
          <a:p>
            <a:pPr marL="228600" indent="-228600">
              <a:buAutoNum type="arabicPeriod"/>
            </a:pPr>
            <a:r>
              <a:rPr lang="en-GB" sz="1200" b="0" i="0" kern="1200" dirty="0" smtClean="0">
                <a:solidFill>
                  <a:schemeClr val="tx1"/>
                </a:solidFill>
                <a:effectLst/>
                <a:latin typeface="+mn-lt"/>
                <a:ea typeface="+mn-ea"/>
                <a:cs typeface="+mn-cs"/>
              </a:rPr>
              <a:t>Send data: </a:t>
            </a:r>
            <a:r>
              <a:rPr lang="en-GB" sz="1200" b="0" i="0" kern="1200" dirty="0" err="1" smtClean="0">
                <a:solidFill>
                  <a:schemeClr val="tx1"/>
                </a:solidFill>
                <a:effectLst/>
                <a:latin typeface="+mn-lt"/>
                <a:ea typeface="+mn-ea"/>
                <a:cs typeface="+mn-cs"/>
              </a:rPr>
              <a:t>con.send</a:t>
            </a:r>
            <a:r>
              <a:rPr lang="en-GB" sz="1200" b="0" i="0" kern="1200" dirty="0" smtClean="0">
                <a:solidFill>
                  <a:schemeClr val="tx1"/>
                </a:solidFill>
                <a:effectLst/>
                <a:latin typeface="+mn-lt"/>
                <a:ea typeface="+mn-ea"/>
                <a:cs typeface="+mn-cs"/>
              </a:rPr>
              <a:t>('Hello world');</a:t>
            </a:r>
          </a:p>
          <a:p>
            <a:pPr marL="228600" indent="-228600">
              <a:buAutoNum type="arabicPeriod"/>
            </a:pPr>
            <a:r>
              <a:rPr lang="en-GB" sz="1200" b="0" i="0" kern="1200" dirty="0" err="1" smtClean="0">
                <a:solidFill>
                  <a:schemeClr val="tx1"/>
                </a:solidFill>
                <a:effectLst/>
                <a:latin typeface="+mn-lt"/>
                <a:ea typeface="+mn-ea"/>
                <a:cs typeface="+mn-cs"/>
              </a:rPr>
              <a:t>Modtag</a:t>
            </a:r>
            <a:r>
              <a:rPr lang="en-GB" sz="1200" b="0" i="0" kern="1200" dirty="0" smtClean="0">
                <a:solidFill>
                  <a:schemeClr val="tx1"/>
                </a:solidFill>
                <a:effectLst/>
                <a:latin typeface="+mn-lt"/>
                <a:ea typeface="+mn-ea"/>
                <a:cs typeface="+mn-cs"/>
              </a:rPr>
              <a:t> data: </a:t>
            </a:r>
            <a:r>
              <a:rPr lang="en-GB" sz="1200" b="0" i="0" kern="1200" dirty="0" err="1" smtClean="0">
                <a:solidFill>
                  <a:schemeClr val="tx1"/>
                </a:solidFill>
                <a:effectLst/>
                <a:latin typeface="+mn-lt"/>
                <a:ea typeface="+mn-ea"/>
                <a:cs typeface="+mn-cs"/>
              </a:rPr>
              <a:t>con.receive</a:t>
            </a:r>
            <a:r>
              <a:rPr lang="en-GB" sz="1200" b="0" i="0" kern="1200" dirty="0" smtClean="0">
                <a:solidFill>
                  <a:schemeClr val="tx1"/>
                </a:solidFill>
                <a:effectLst/>
                <a:latin typeface="+mn-lt"/>
                <a:ea typeface="+mn-ea"/>
                <a:cs typeface="+mn-cs"/>
              </a:rPr>
              <a:t>(function(data){ ... });</a:t>
            </a:r>
          </a:p>
          <a:p>
            <a:endParaRPr lang="en-GB" dirty="0" smtClean="0"/>
          </a:p>
          <a:p>
            <a:r>
              <a:rPr lang="da-DK" baseline="0" dirty="0" err="1" smtClean="0"/>
              <a:t>Strings</a:t>
            </a:r>
            <a:r>
              <a:rPr lang="da-DK" baseline="0" dirty="0" smtClean="0"/>
              <a:t> for transport:</a:t>
            </a:r>
          </a:p>
          <a:p>
            <a:pPr marL="171450" indent="-171450">
              <a:buFontTx/>
              <a:buChar char="-"/>
            </a:pPr>
            <a:r>
              <a:rPr lang="en-GB" dirty="0" err="1" smtClean="0"/>
              <a:t>webSockets</a:t>
            </a:r>
            <a:endParaRPr lang="en-GB" dirty="0" smtClean="0"/>
          </a:p>
          <a:p>
            <a:pPr marL="171450" indent="-171450">
              <a:buFontTx/>
              <a:buChar char="-"/>
            </a:pPr>
            <a:r>
              <a:rPr lang="en-GB" dirty="0" err="1" smtClean="0"/>
              <a:t>foreverFrame</a:t>
            </a:r>
            <a:endParaRPr lang="en-GB" dirty="0" smtClean="0"/>
          </a:p>
          <a:p>
            <a:pPr marL="171450" indent="-171450">
              <a:buFontTx/>
              <a:buChar char="-"/>
            </a:pPr>
            <a:r>
              <a:rPr lang="en-GB" dirty="0" err="1" smtClean="0"/>
              <a:t>serverSentEvents</a:t>
            </a:r>
            <a:endParaRPr lang="en-GB" dirty="0" smtClean="0"/>
          </a:p>
          <a:p>
            <a:pPr marL="171450" indent="-171450">
              <a:buFontTx/>
              <a:buChar char="-"/>
            </a:pPr>
            <a:r>
              <a:rPr lang="en-GB" dirty="0" err="1" smtClean="0"/>
              <a:t>longPolling</a:t>
            </a:r>
            <a:endParaRPr lang="da-DK" dirty="0" smtClean="0"/>
          </a:p>
          <a:p>
            <a:endParaRPr lang="en-GB" dirty="0" smtClean="0"/>
          </a:p>
          <a:p>
            <a:r>
              <a:rPr lang="en-GB" dirty="0" smtClean="0"/>
              <a:t>Fra </a:t>
            </a:r>
            <a:r>
              <a:rPr lang="en-GB" dirty="0" err="1" smtClean="0"/>
              <a:t>serverens</a:t>
            </a:r>
            <a:r>
              <a:rPr lang="en-GB" dirty="0" smtClean="0"/>
              <a:t> </a:t>
            </a:r>
            <a:r>
              <a:rPr lang="en-GB" dirty="0" err="1" smtClean="0"/>
              <a:t>synspunkt</a:t>
            </a:r>
            <a:r>
              <a:rPr lang="en-GB" dirty="0" smtClean="0"/>
              <a:t>: </a:t>
            </a:r>
          </a:p>
          <a:p>
            <a:r>
              <a:rPr lang="en-GB" sz="1200" b="0" i="0" kern="1200" dirty="0" smtClean="0">
                <a:solidFill>
                  <a:schemeClr val="tx1"/>
                </a:solidFill>
                <a:effectLst/>
                <a:latin typeface="+mn-lt"/>
                <a:ea typeface="+mn-ea"/>
                <a:cs typeface="+mn-cs"/>
              </a:rPr>
              <a:t>Install-Package </a:t>
            </a:r>
            <a:r>
              <a:rPr lang="en-GB" sz="1200" b="0" i="0" kern="1200" dirty="0" err="1" smtClean="0">
                <a:solidFill>
                  <a:schemeClr val="tx1"/>
                </a:solidFill>
                <a:effectLst/>
                <a:latin typeface="+mn-lt"/>
                <a:ea typeface="+mn-ea"/>
                <a:cs typeface="+mn-cs"/>
              </a:rPr>
              <a:t>Microsoft.AspNet.SignalR</a:t>
            </a:r>
            <a:endParaRPr lang="en-GB" sz="1200" b="0" i="0" kern="1200" dirty="0" smtClean="0">
              <a:solidFill>
                <a:schemeClr val="tx1"/>
              </a:solidFill>
              <a:effectLst/>
              <a:latin typeface="+mn-lt"/>
              <a:ea typeface="+mn-ea"/>
              <a:cs typeface="+mn-cs"/>
            </a:endParaRPr>
          </a:p>
          <a:p>
            <a:r>
              <a:rPr lang="en-GB" sz="1200" b="0" i="0" kern="1200" dirty="0" err="1" smtClean="0">
                <a:solidFill>
                  <a:schemeClr val="tx1"/>
                </a:solidFill>
                <a:effectLst/>
                <a:latin typeface="+mn-lt"/>
                <a:ea typeface="+mn-ea"/>
                <a:cs typeface="+mn-cs"/>
              </a:rPr>
              <a:t>Noget</a:t>
            </a:r>
            <a:r>
              <a:rPr lang="en-GB" sz="1200" b="0" i="0" kern="1200" dirty="0" smtClean="0">
                <a:solidFill>
                  <a:schemeClr val="tx1"/>
                </a:solidFill>
                <a:effectLst/>
                <a:latin typeface="+mn-lt"/>
                <a:ea typeface="+mn-ea"/>
                <a:cs typeface="+mn-cs"/>
              </a:rPr>
              <a:t> OWIN?</a:t>
            </a:r>
          </a:p>
          <a:p>
            <a:r>
              <a:rPr lang="en-GB" sz="1200" b="0" i="0" kern="1200" dirty="0" err="1" smtClean="0">
                <a:solidFill>
                  <a:schemeClr val="tx1"/>
                </a:solidFill>
                <a:effectLst/>
                <a:latin typeface="+mn-lt"/>
                <a:ea typeface="+mn-ea"/>
                <a:cs typeface="+mn-cs"/>
              </a:rPr>
              <a:t>Startup</a:t>
            </a:r>
            <a:r>
              <a:rPr lang="en-GB" sz="1200" b="0" i="0" kern="1200" dirty="0" smtClean="0">
                <a:solidFill>
                  <a:schemeClr val="tx1"/>
                </a:solidFill>
                <a:effectLst/>
                <a:latin typeface="+mn-lt"/>
                <a:ea typeface="+mn-ea"/>
                <a:cs typeface="+mn-cs"/>
              </a:rPr>
              <a:t> class, </a:t>
            </a:r>
            <a:r>
              <a:rPr lang="en-GB" sz="1200" b="0" i="0" kern="1200" dirty="0" err="1" smtClean="0">
                <a:solidFill>
                  <a:schemeClr val="tx1"/>
                </a:solidFill>
                <a:effectLst/>
                <a:latin typeface="+mn-lt"/>
                <a:ea typeface="+mn-ea"/>
                <a:cs typeface="+mn-cs"/>
              </a:rPr>
              <a:t>registrer</a:t>
            </a:r>
            <a:r>
              <a:rPr lang="en-GB" sz="1200" b="0" i="0" kern="1200" dirty="0" smtClean="0">
                <a:solidFill>
                  <a:schemeClr val="tx1"/>
                </a:solidFill>
                <a:effectLst/>
                <a:latin typeface="+mn-lt"/>
                <a:ea typeface="+mn-ea"/>
                <a:cs typeface="+mn-cs"/>
              </a:rPr>
              <a:t> </a:t>
            </a:r>
            <a:r>
              <a:rPr lang="en-GB" sz="1200" b="0" i="0" kern="1200" dirty="0" err="1" smtClean="0">
                <a:solidFill>
                  <a:schemeClr val="tx1"/>
                </a:solidFill>
                <a:effectLst/>
                <a:latin typeface="+mn-lt"/>
                <a:ea typeface="+mn-ea"/>
                <a:cs typeface="+mn-cs"/>
              </a:rPr>
              <a:t>SignalR</a:t>
            </a:r>
            <a:r>
              <a:rPr lang="en-GB" sz="1200" b="0" i="0" kern="1200" dirty="0" smtClean="0">
                <a:solidFill>
                  <a:schemeClr val="tx1"/>
                </a:solidFill>
                <a:effectLst/>
                <a:latin typeface="+mn-lt"/>
                <a:ea typeface="+mn-ea"/>
                <a:cs typeface="+mn-cs"/>
              </a:rPr>
              <a:t> </a:t>
            </a:r>
            <a:r>
              <a:rPr lang="en-GB" sz="1200" b="0" i="0" kern="1200" dirty="0" err="1" smtClean="0">
                <a:solidFill>
                  <a:schemeClr val="tx1"/>
                </a:solidFill>
                <a:effectLst/>
                <a:latin typeface="+mn-lt"/>
                <a:ea typeface="+mn-ea"/>
                <a:cs typeface="+mn-cs"/>
              </a:rPr>
              <a:t>som</a:t>
            </a:r>
            <a:r>
              <a:rPr lang="en-GB" sz="1200" b="0" i="0" kern="1200" dirty="0" smtClean="0">
                <a:solidFill>
                  <a:schemeClr val="tx1"/>
                </a:solidFill>
                <a:effectLst/>
                <a:latin typeface="+mn-lt"/>
                <a:ea typeface="+mn-ea"/>
                <a:cs typeface="+mn-cs"/>
              </a:rPr>
              <a:t> OWIN middleware</a:t>
            </a:r>
          </a:p>
          <a:p>
            <a:endParaRPr lang="en-GB" dirty="0" smtClean="0"/>
          </a:p>
          <a:p>
            <a:pPr marL="0" indent="0">
              <a:buFontTx/>
              <a:buNone/>
            </a:pPr>
            <a:r>
              <a:rPr lang="en-GB" dirty="0" smtClean="0"/>
              <a:t>Events:</a:t>
            </a:r>
          </a:p>
          <a:p>
            <a:pPr marL="171450" indent="-171450">
              <a:buFontTx/>
              <a:buChar char="-"/>
            </a:pPr>
            <a:r>
              <a:rPr lang="en-GB" baseline="0" dirty="0" err="1" smtClean="0"/>
              <a:t>OnConnected</a:t>
            </a:r>
            <a:r>
              <a:rPr lang="en-GB" baseline="0" dirty="0" smtClean="0"/>
              <a:t> – n</a:t>
            </a:r>
            <a:r>
              <a:rPr lang="da-DK" baseline="0" dirty="0" smtClean="0"/>
              <a:t>år en ny forbindelse etableres og et nyt </a:t>
            </a:r>
            <a:r>
              <a:rPr lang="da-DK" baseline="0" dirty="0" err="1" smtClean="0"/>
              <a:t>connection</a:t>
            </a:r>
            <a:r>
              <a:rPr lang="da-DK" baseline="0" dirty="0" smtClean="0"/>
              <a:t> id udstedes</a:t>
            </a:r>
            <a:endParaRPr lang="en-GB" baseline="0" dirty="0" smtClean="0"/>
          </a:p>
          <a:p>
            <a:pPr marL="171450" indent="-171450">
              <a:buFontTx/>
              <a:buChar char="-"/>
            </a:pPr>
            <a:r>
              <a:rPr lang="en-GB" baseline="0" dirty="0" err="1" smtClean="0"/>
              <a:t>OnDisconnected</a:t>
            </a:r>
            <a:r>
              <a:rPr lang="en-GB" baseline="0" dirty="0" smtClean="0"/>
              <a:t> – </a:t>
            </a:r>
            <a:r>
              <a:rPr lang="en-GB" baseline="0" dirty="0" err="1" smtClean="0"/>
              <a:t>når</a:t>
            </a:r>
            <a:r>
              <a:rPr lang="en-GB" baseline="0" dirty="0" smtClean="0"/>
              <a:t> </a:t>
            </a:r>
            <a:r>
              <a:rPr lang="en-GB" baseline="0" dirty="0" err="1" smtClean="0"/>
              <a:t>klienten</a:t>
            </a:r>
            <a:r>
              <a:rPr lang="en-GB" baseline="0" dirty="0" smtClean="0"/>
              <a:t> </a:t>
            </a:r>
            <a:r>
              <a:rPr lang="en-GB" baseline="0" dirty="0" err="1" smtClean="0"/>
              <a:t>eksplicit</a:t>
            </a:r>
            <a:r>
              <a:rPr lang="en-GB" baseline="0" dirty="0" smtClean="0"/>
              <a:t> stopper </a:t>
            </a:r>
            <a:r>
              <a:rPr lang="en-GB" baseline="0" dirty="0" err="1" smtClean="0"/>
              <a:t>forbindelsen</a:t>
            </a:r>
            <a:r>
              <a:rPr lang="en-GB" baseline="0" dirty="0" smtClean="0"/>
              <a:t> </a:t>
            </a:r>
            <a:r>
              <a:rPr lang="en-GB" baseline="0" dirty="0" err="1" smtClean="0"/>
              <a:t>eller</a:t>
            </a:r>
            <a:r>
              <a:rPr lang="en-GB" baseline="0" dirty="0" smtClean="0"/>
              <a:t> der </a:t>
            </a:r>
            <a:r>
              <a:rPr lang="en-GB" baseline="0" dirty="0" err="1" smtClean="0"/>
              <a:t>er</a:t>
            </a:r>
            <a:r>
              <a:rPr lang="en-GB" baseline="0" dirty="0" smtClean="0"/>
              <a:t> </a:t>
            </a:r>
            <a:r>
              <a:rPr lang="en-GB" baseline="0" dirty="0" err="1" smtClean="0"/>
              <a:t>forbindelsesproblemer</a:t>
            </a:r>
            <a:r>
              <a:rPr lang="en-GB" baseline="0" dirty="0" smtClean="0"/>
              <a:t> </a:t>
            </a:r>
            <a:r>
              <a:rPr lang="en-GB" baseline="0" dirty="0" err="1" smtClean="0"/>
              <a:t>og</a:t>
            </a:r>
            <a:r>
              <a:rPr lang="en-GB" baseline="0" dirty="0" smtClean="0"/>
              <a:t> </a:t>
            </a:r>
            <a:r>
              <a:rPr lang="en-GB" baseline="0" dirty="0" err="1" smtClean="0"/>
              <a:t>forbindelsen</a:t>
            </a:r>
            <a:r>
              <a:rPr lang="en-GB" baseline="0" dirty="0" smtClean="0"/>
              <a:t> </a:t>
            </a:r>
            <a:r>
              <a:rPr lang="en-GB" baseline="0" dirty="0" err="1" smtClean="0"/>
              <a:t>dermed</a:t>
            </a:r>
            <a:r>
              <a:rPr lang="en-GB" baseline="0" dirty="0" smtClean="0"/>
              <a:t> timer </a:t>
            </a:r>
            <a:r>
              <a:rPr lang="en-GB" baseline="0" dirty="0" err="1" smtClean="0"/>
              <a:t>ud</a:t>
            </a:r>
            <a:endParaRPr lang="en-GB" baseline="0" dirty="0" smtClean="0"/>
          </a:p>
          <a:p>
            <a:pPr marL="171450" indent="-171450">
              <a:buFontTx/>
              <a:buChar char="-"/>
            </a:pPr>
            <a:r>
              <a:rPr lang="en-GB" baseline="0" dirty="0" err="1" smtClean="0"/>
              <a:t>OnReconnected</a:t>
            </a:r>
            <a:r>
              <a:rPr lang="en-GB" baseline="0" dirty="0" smtClean="0"/>
              <a:t> (</a:t>
            </a:r>
            <a:r>
              <a:rPr lang="en-GB" baseline="0" dirty="0" err="1" smtClean="0"/>
              <a:t>sker</a:t>
            </a:r>
            <a:r>
              <a:rPr lang="en-GB" baseline="0" dirty="0" smtClean="0"/>
              <a:t>, </a:t>
            </a:r>
            <a:r>
              <a:rPr lang="en-GB" baseline="0" dirty="0" err="1" smtClean="0"/>
              <a:t>når</a:t>
            </a:r>
            <a:r>
              <a:rPr lang="en-GB" baseline="0" dirty="0" smtClean="0"/>
              <a:t> en </a:t>
            </a:r>
            <a:r>
              <a:rPr lang="en-GB" baseline="0" dirty="0" err="1" smtClean="0"/>
              <a:t>transportforbindelse</a:t>
            </a:r>
            <a:r>
              <a:rPr lang="en-GB" baseline="0" dirty="0" smtClean="0"/>
              <a:t> </a:t>
            </a:r>
            <a:r>
              <a:rPr lang="en-GB" baseline="0" dirty="0" err="1" smtClean="0"/>
              <a:t>er</a:t>
            </a:r>
            <a:r>
              <a:rPr lang="en-GB" baseline="0" dirty="0" smtClean="0"/>
              <a:t> </a:t>
            </a:r>
            <a:r>
              <a:rPr lang="en-GB" baseline="0" dirty="0" err="1" smtClean="0"/>
              <a:t>mistet</a:t>
            </a:r>
            <a:r>
              <a:rPr lang="en-GB" baseline="0" dirty="0" smtClean="0"/>
              <a:t> </a:t>
            </a:r>
            <a:r>
              <a:rPr lang="en-GB" baseline="0" dirty="0" err="1" smtClean="0"/>
              <a:t>og</a:t>
            </a:r>
            <a:r>
              <a:rPr lang="en-GB" baseline="0" dirty="0" smtClean="0"/>
              <a:t> </a:t>
            </a:r>
            <a:r>
              <a:rPr lang="en-GB" baseline="0" dirty="0" err="1" smtClean="0"/>
              <a:t>genetableres</a:t>
            </a:r>
            <a:r>
              <a:rPr lang="en-GB" baseline="0" dirty="0" smtClean="0"/>
              <a:t> med </a:t>
            </a:r>
            <a:r>
              <a:rPr lang="en-GB" baseline="0" dirty="0" err="1" smtClean="0"/>
              <a:t>samme</a:t>
            </a:r>
            <a:r>
              <a:rPr lang="en-GB" baseline="0" dirty="0" smtClean="0"/>
              <a:t> connection id)</a:t>
            </a:r>
          </a:p>
          <a:p>
            <a:pPr marL="0" indent="0">
              <a:buFontTx/>
              <a:buNone/>
            </a:pPr>
            <a:endParaRPr lang="en-GB" baseline="0" dirty="0" smtClean="0"/>
          </a:p>
          <a:p>
            <a:pPr marL="0" indent="0">
              <a:buFontTx/>
              <a:buNone/>
            </a:pPr>
            <a:r>
              <a:rPr lang="en-GB" baseline="0" dirty="0" smtClean="0"/>
              <a:t>Du </a:t>
            </a:r>
            <a:r>
              <a:rPr lang="en-GB" baseline="0" dirty="0" err="1" smtClean="0"/>
              <a:t>skal</a:t>
            </a:r>
            <a:r>
              <a:rPr lang="en-GB" baseline="0" dirty="0" smtClean="0"/>
              <a:t> </a:t>
            </a:r>
            <a:r>
              <a:rPr lang="en-GB" baseline="0" dirty="0" err="1" smtClean="0"/>
              <a:t>skrive</a:t>
            </a:r>
            <a:r>
              <a:rPr lang="en-GB" baseline="0" dirty="0" smtClean="0"/>
              <a:t> thread-safe </a:t>
            </a:r>
            <a:r>
              <a:rPr lang="en-GB" baseline="0" dirty="0" err="1" smtClean="0"/>
              <a:t>kode</a:t>
            </a:r>
            <a:r>
              <a:rPr lang="en-GB" baseline="0" dirty="0" smtClean="0"/>
              <a:t>. Du </a:t>
            </a:r>
            <a:r>
              <a:rPr lang="en-GB" baseline="0" dirty="0" err="1" smtClean="0"/>
              <a:t>kan</a:t>
            </a:r>
            <a:r>
              <a:rPr lang="en-GB" baseline="0" dirty="0" smtClean="0"/>
              <a:t> </a:t>
            </a:r>
            <a:r>
              <a:rPr lang="en-GB" baseline="0" dirty="0" err="1" smtClean="0"/>
              <a:t>ikke</a:t>
            </a:r>
            <a:r>
              <a:rPr lang="en-GB" baseline="0" dirty="0" smtClean="0"/>
              <a:t> </a:t>
            </a:r>
            <a:r>
              <a:rPr lang="en-GB" baseline="0" dirty="0" err="1" smtClean="0"/>
              <a:t>bruge</a:t>
            </a:r>
            <a:r>
              <a:rPr lang="en-GB" baseline="0" dirty="0" smtClean="0"/>
              <a:t> </a:t>
            </a:r>
            <a:r>
              <a:rPr lang="en-GB" baseline="0" dirty="0" err="1" smtClean="0"/>
              <a:t>instans</a:t>
            </a:r>
            <a:r>
              <a:rPr lang="en-GB" baseline="0" dirty="0" smtClean="0"/>
              <a:t>-variable p</a:t>
            </a:r>
            <a:r>
              <a:rPr lang="da-DK" baseline="0" dirty="0" smtClean="0"/>
              <a:t>å den klasse, du nedarver fra </a:t>
            </a:r>
            <a:r>
              <a:rPr lang="da-DK" baseline="0" dirty="0" err="1" smtClean="0"/>
              <a:t>PersistentConnection</a:t>
            </a:r>
            <a:r>
              <a:rPr lang="da-DK" baseline="0" dirty="0" smtClean="0"/>
              <a:t>. Dine </a:t>
            </a:r>
            <a:r>
              <a:rPr lang="da-DK" baseline="0" dirty="0" err="1" smtClean="0"/>
              <a:t>PersistentConnection</a:t>
            </a:r>
            <a:r>
              <a:rPr lang="da-DK" baseline="0" dirty="0" smtClean="0"/>
              <a:t> klasser </a:t>
            </a:r>
            <a:r>
              <a:rPr lang="da-DK" baseline="0" dirty="0" err="1" smtClean="0"/>
              <a:t>instantieres</a:t>
            </a:r>
            <a:r>
              <a:rPr lang="da-DK" baseline="0" dirty="0" smtClean="0"/>
              <a:t> på mere eller mindre vilkårlige tidspunkter. Når </a:t>
            </a:r>
            <a:r>
              <a:rPr lang="da-DK" baseline="0" dirty="0" err="1" smtClean="0"/>
              <a:t>connection</a:t>
            </a:r>
            <a:r>
              <a:rPr lang="da-DK" baseline="0" dirty="0" smtClean="0"/>
              <a:t> etableres </a:t>
            </a:r>
            <a:r>
              <a:rPr lang="da-DK" baseline="0" dirty="0" err="1" smtClean="0"/>
              <a:t>instantieres</a:t>
            </a:r>
            <a:r>
              <a:rPr lang="da-DK" baseline="0" dirty="0" smtClean="0"/>
              <a:t> to gange (én gang for </a:t>
            </a:r>
            <a:r>
              <a:rPr lang="da-DK" baseline="0" dirty="0" err="1" smtClean="0"/>
              <a:t>negotiation</a:t>
            </a:r>
            <a:r>
              <a:rPr lang="da-DK" baseline="0" dirty="0" smtClean="0"/>
              <a:t> og én gang for at starte forbindelsen). Herefter kommer det an på transportprotokollen: ved long </a:t>
            </a:r>
            <a:r>
              <a:rPr lang="da-DK" baseline="0" dirty="0" err="1" smtClean="0"/>
              <a:t>polling</a:t>
            </a:r>
            <a:r>
              <a:rPr lang="da-DK" baseline="0" dirty="0" smtClean="0"/>
              <a:t> vil en ny </a:t>
            </a:r>
            <a:r>
              <a:rPr lang="da-DK" baseline="0" dirty="0" err="1" smtClean="0"/>
              <a:t>PersistentConnection</a:t>
            </a:r>
            <a:r>
              <a:rPr lang="da-DK" baseline="0" dirty="0" smtClean="0"/>
              <a:t> tit blive </a:t>
            </a:r>
            <a:r>
              <a:rPr lang="da-DK" baseline="0" dirty="0" err="1" smtClean="0"/>
              <a:t>instantieret</a:t>
            </a:r>
            <a:r>
              <a:rPr lang="da-DK" baseline="0" dirty="0" smtClean="0"/>
              <a:t>. Ved </a:t>
            </a:r>
            <a:r>
              <a:rPr lang="da-DK" baseline="0" dirty="0" err="1" smtClean="0"/>
              <a:t>websockets</a:t>
            </a:r>
            <a:r>
              <a:rPr lang="da-DK" baseline="0" dirty="0" smtClean="0"/>
              <a:t> sker det sjældent.</a:t>
            </a:r>
          </a:p>
          <a:p>
            <a:pPr marL="0" indent="0">
              <a:buFontTx/>
              <a:buNone/>
            </a:pPr>
            <a:endParaRPr lang="da-DK" baseline="0" dirty="0" smtClean="0"/>
          </a:p>
          <a:p>
            <a:pPr marL="0" indent="0">
              <a:buFontTx/>
              <a:buNone/>
            </a:pPr>
            <a:r>
              <a:rPr lang="da-DK" baseline="0" dirty="0" err="1" smtClean="0"/>
              <a:t>Nuget</a:t>
            </a:r>
            <a:r>
              <a:rPr lang="da-DK" baseline="0" dirty="0" smtClean="0"/>
              <a:t>-pakker for at komme i gang:</a:t>
            </a:r>
          </a:p>
          <a:p>
            <a:pPr marL="0" indent="0">
              <a:buFontTx/>
              <a:buNone/>
            </a:pPr>
            <a:r>
              <a:rPr lang="da-DK" baseline="0" dirty="0" smtClean="0"/>
              <a:t>- </a:t>
            </a:r>
            <a:endParaRPr lang="en-GB" dirty="0" smtClean="0"/>
          </a:p>
          <a:p>
            <a:pPr marL="0" indent="0">
              <a:buFontTx/>
              <a:buNone/>
            </a:pPr>
            <a:endParaRPr lang="en-GB" dirty="0" smtClean="0"/>
          </a:p>
          <a:p>
            <a:pPr marL="0" indent="0">
              <a:buFontTx/>
              <a:buNone/>
            </a:pPr>
            <a:r>
              <a:rPr lang="en-GB" dirty="0" err="1" smtClean="0"/>
              <a:t>SignalR</a:t>
            </a:r>
            <a:r>
              <a:rPr lang="en-GB" dirty="0" smtClean="0"/>
              <a:t> connection &gt; Transport</a:t>
            </a:r>
            <a:r>
              <a:rPr lang="en-GB" baseline="0" dirty="0" smtClean="0"/>
              <a:t> connection &gt; Physical connection</a:t>
            </a:r>
          </a:p>
          <a:p>
            <a:pPr marL="0" indent="0">
              <a:buFontTx/>
              <a:buNone/>
            </a:pPr>
            <a:endParaRPr lang="da-DK"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a-DK" dirty="0" smtClean="0"/>
              <a:t>For</a:t>
            </a:r>
            <a:r>
              <a:rPr lang="da-DK" baseline="0" dirty="0" smtClean="0"/>
              <a:t> at forstå </a:t>
            </a:r>
            <a:r>
              <a:rPr lang="da-DK" baseline="0" dirty="0" err="1" smtClean="0"/>
              <a:t>SignalR</a:t>
            </a:r>
            <a:r>
              <a:rPr lang="da-DK" baseline="0" dirty="0" smtClean="0"/>
              <a:t> ordentligt, skal man helst også forstå OWIN. OWIN er ikke noget stort emne, men det kræver lidt tilvænning at tænke på OWIN på den rigtige måde, så jeg vil ikke forsøge at dække det her.</a:t>
            </a:r>
            <a:endParaRPr lang="en-GB" dirty="0" smtClean="0"/>
          </a:p>
          <a:p>
            <a:pPr marL="0" indent="0">
              <a:buFontTx/>
              <a:buNone/>
            </a:pPr>
            <a:endParaRPr lang="en-GB" dirty="0"/>
          </a:p>
        </p:txBody>
      </p:sp>
      <p:sp>
        <p:nvSpPr>
          <p:cNvPr id="4" name="Slide Number Placeholder 3"/>
          <p:cNvSpPr>
            <a:spLocks noGrp="1"/>
          </p:cNvSpPr>
          <p:nvPr>
            <p:ph type="sldNum" sz="quarter" idx="10"/>
          </p:nvPr>
        </p:nvSpPr>
        <p:spPr/>
        <p:txBody>
          <a:bodyPr/>
          <a:lstStyle/>
          <a:p>
            <a:fld id="{4ABEF258-FC42-4DB6-8381-9657FEC0B82A}" type="slidenum">
              <a:rPr lang="en-GB" smtClean="0"/>
              <a:t>8</a:t>
            </a:fld>
            <a:endParaRPr lang="en-GB"/>
          </a:p>
        </p:txBody>
      </p:sp>
    </p:spTree>
    <p:extLst>
      <p:ext uri="{BB962C8B-B14F-4D97-AF65-F5344CB8AC3E}">
        <p14:creationId xmlns:p14="http://schemas.microsoft.com/office/powerpoint/2010/main" val="578777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smtClean="0"/>
              <a:t>For</a:t>
            </a:r>
            <a:r>
              <a:rPr lang="da-DK" baseline="0" dirty="0" smtClean="0"/>
              <a:t> at forstå </a:t>
            </a:r>
            <a:r>
              <a:rPr lang="da-DK" baseline="0" dirty="0" err="1" smtClean="0"/>
              <a:t>SignalR</a:t>
            </a:r>
            <a:r>
              <a:rPr lang="da-DK" baseline="0" dirty="0" smtClean="0"/>
              <a:t> ordentligt, skal man helst også forstå OWIN. OWIN er ikke noget stort emne, men det kræver lidt tilvænning at tænke på OWIN på den rigtige måde, så jeg vil ikke forsøge at dække det her.</a:t>
            </a:r>
            <a:endParaRPr lang="en-GB" dirty="0" smtClean="0"/>
          </a:p>
          <a:p>
            <a:r>
              <a:rPr lang="en-GB" dirty="0" err="1" smtClean="0"/>
              <a:t>Hvad</a:t>
            </a:r>
            <a:r>
              <a:rPr lang="en-GB" baseline="0" dirty="0" smtClean="0"/>
              <a:t> </a:t>
            </a:r>
            <a:r>
              <a:rPr lang="en-GB" baseline="0" dirty="0" err="1" smtClean="0"/>
              <a:t>er</a:t>
            </a:r>
            <a:r>
              <a:rPr lang="en-GB" baseline="0" dirty="0" smtClean="0"/>
              <a:t> en Persistent Connection? </a:t>
            </a:r>
            <a:r>
              <a:rPr lang="en-GB" baseline="0" dirty="0" err="1" smtClean="0"/>
              <a:t>Hvordan</a:t>
            </a:r>
            <a:r>
              <a:rPr lang="en-GB" baseline="0" dirty="0" smtClean="0"/>
              <a:t> </a:t>
            </a:r>
            <a:r>
              <a:rPr lang="en-GB" baseline="0" dirty="0" err="1" smtClean="0"/>
              <a:t>skal</a:t>
            </a:r>
            <a:r>
              <a:rPr lang="en-GB" baseline="0" dirty="0" smtClean="0"/>
              <a:t> man t</a:t>
            </a:r>
            <a:r>
              <a:rPr lang="da-DK" baseline="0" dirty="0" err="1" smtClean="0"/>
              <a:t>ænke</a:t>
            </a:r>
            <a:r>
              <a:rPr lang="da-DK" baseline="0" dirty="0" smtClean="0"/>
              <a:t> på den?</a:t>
            </a:r>
          </a:p>
          <a:p>
            <a:r>
              <a:rPr lang="da-DK" baseline="0" dirty="0" smtClean="0"/>
              <a:t>Ved start laver </a:t>
            </a:r>
            <a:r>
              <a:rPr lang="da-DK" baseline="0" dirty="0" err="1" smtClean="0"/>
              <a:t>SignalR</a:t>
            </a:r>
            <a:r>
              <a:rPr lang="da-DK" baseline="0" dirty="0" smtClean="0"/>
              <a:t> klient koden et HTTP kald til serveren og etablerer en transportforbindelse baseret på en af de fire transportprotokoller, long-</a:t>
            </a:r>
            <a:r>
              <a:rPr lang="da-DK" baseline="0" dirty="0" err="1" smtClean="0"/>
              <a:t>polling</a:t>
            </a:r>
            <a:r>
              <a:rPr lang="da-DK" baseline="0" dirty="0" smtClean="0"/>
              <a:t>, </a:t>
            </a:r>
            <a:r>
              <a:rPr lang="da-DK" baseline="0" dirty="0" err="1" smtClean="0"/>
              <a:t>forever</a:t>
            </a:r>
            <a:r>
              <a:rPr lang="da-DK" baseline="0" dirty="0" smtClean="0"/>
              <a:t>-frame, server-sent events eller </a:t>
            </a:r>
            <a:r>
              <a:rPr lang="da-DK" baseline="0" dirty="0" err="1" smtClean="0"/>
              <a:t>websockets</a:t>
            </a:r>
            <a:r>
              <a:rPr lang="da-DK" baseline="0" dirty="0" smtClean="0"/>
              <a:t>.</a:t>
            </a:r>
          </a:p>
          <a:p>
            <a:r>
              <a:rPr lang="da-DK" baseline="0" dirty="0" smtClean="0"/>
              <a:t>Hvad er </a:t>
            </a:r>
            <a:r>
              <a:rPr lang="da-DK" baseline="0" dirty="0" err="1" smtClean="0"/>
              <a:t>IMessageBus</a:t>
            </a:r>
            <a:r>
              <a:rPr lang="da-DK" baseline="0" dirty="0" smtClean="0"/>
              <a:t> (</a:t>
            </a:r>
            <a:r>
              <a:rPr lang="da-DK" baseline="0" dirty="0" err="1" smtClean="0"/>
              <a:t>PersistentConnection.MessageBus</a:t>
            </a:r>
            <a:r>
              <a:rPr lang="da-DK" baseline="0" dirty="0" smtClean="0"/>
              <a:t>)?</a:t>
            </a:r>
          </a:p>
          <a:p>
            <a:r>
              <a:rPr lang="da-DK" baseline="0" dirty="0" err="1" smtClean="0"/>
              <a:t>Lifetime</a:t>
            </a:r>
            <a:r>
              <a:rPr lang="da-DK" baseline="0" dirty="0" smtClean="0"/>
              <a:t> for </a:t>
            </a:r>
            <a:r>
              <a:rPr lang="da-DK" baseline="0" dirty="0" err="1" smtClean="0"/>
              <a:t>persistent</a:t>
            </a:r>
            <a:r>
              <a:rPr lang="da-DK" baseline="0" dirty="0" smtClean="0"/>
              <a:t> </a:t>
            </a:r>
            <a:r>
              <a:rPr lang="da-DK" baseline="0" dirty="0" err="1" smtClean="0"/>
              <a:t>connection</a:t>
            </a:r>
            <a:endParaRPr lang="da-DK" baseline="0" dirty="0" smtClean="0"/>
          </a:p>
          <a:p>
            <a:r>
              <a:rPr lang="da-DK" baseline="0" dirty="0" err="1" smtClean="0"/>
              <a:t>Strings</a:t>
            </a:r>
            <a:r>
              <a:rPr lang="da-DK" baseline="0" dirty="0" smtClean="0"/>
              <a:t> for transport:</a:t>
            </a:r>
          </a:p>
          <a:p>
            <a:pPr marL="171450" indent="-171450">
              <a:buFontTx/>
              <a:buChar char="-"/>
            </a:pPr>
            <a:r>
              <a:rPr lang="en-GB" dirty="0" err="1" smtClean="0"/>
              <a:t>webSockets</a:t>
            </a:r>
            <a:endParaRPr lang="en-GB" dirty="0" smtClean="0"/>
          </a:p>
          <a:p>
            <a:pPr marL="171450" indent="-171450">
              <a:buFontTx/>
              <a:buChar char="-"/>
            </a:pPr>
            <a:r>
              <a:rPr lang="en-GB" dirty="0" err="1" smtClean="0"/>
              <a:t>foreverFrame</a:t>
            </a:r>
            <a:endParaRPr lang="en-GB" dirty="0" smtClean="0"/>
          </a:p>
          <a:p>
            <a:pPr marL="171450" indent="-171450">
              <a:buFontTx/>
              <a:buChar char="-"/>
            </a:pPr>
            <a:r>
              <a:rPr lang="en-GB" dirty="0" err="1" smtClean="0"/>
              <a:t>serverSentEvents</a:t>
            </a:r>
            <a:endParaRPr lang="en-GB" dirty="0" smtClean="0"/>
          </a:p>
          <a:p>
            <a:pPr marL="171450" indent="-171450">
              <a:buFontTx/>
              <a:buChar char="-"/>
            </a:pPr>
            <a:r>
              <a:rPr lang="en-GB" dirty="0" err="1" smtClean="0"/>
              <a:t>longPolling</a:t>
            </a:r>
            <a:endParaRPr lang="en-GB" dirty="0" smtClean="0"/>
          </a:p>
          <a:p>
            <a:pPr marL="171450" indent="-171450">
              <a:buFontTx/>
              <a:buChar char="-"/>
            </a:pPr>
            <a:endParaRPr lang="en-GB" dirty="0" smtClean="0"/>
          </a:p>
          <a:p>
            <a:pPr marL="0" indent="0">
              <a:buFontTx/>
              <a:buNone/>
            </a:pPr>
            <a:r>
              <a:rPr lang="en-GB" dirty="0" smtClean="0"/>
              <a:t>Events:</a:t>
            </a:r>
          </a:p>
          <a:p>
            <a:pPr marL="171450" indent="-171450">
              <a:buFontTx/>
              <a:buChar char="-"/>
            </a:pPr>
            <a:r>
              <a:rPr lang="en-GB" baseline="0" dirty="0" err="1" smtClean="0"/>
              <a:t>OnConnected</a:t>
            </a:r>
            <a:endParaRPr lang="en-GB" baseline="0" dirty="0" smtClean="0"/>
          </a:p>
          <a:p>
            <a:pPr marL="171450" indent="-171450">
              <a:buFontTx/>
              <a:buChar char="-"/>
            </a:pPr>
            <a:r>
              <a:rPr lang="en-GB" baseline="0" dirty="0" err="1" smtClean="0"/>
              <a:t>OnDisconnected</a:t>
            </a:r>
            <a:endParaRPr lang="en-GB" baseline="0" dirty="0" smtClean="0"/>
          </a:p>
          <a:p>
            <a:pPr marL="171450" indent="-171450">
              <a:buFontTx/>
              <a:buChar char="-"/>
            </a:pPr>
            <a:r>
              <a:rPr lang="en-GB" baseline="0" dirty="0" err="1" smtClean="0"/>
              <a:t>OnReconnected</a:t>
            </a:r>
            <a:r>
              <a:rPr lang="en-GB" baseline="0" dirty="0" smtClean="0"/>
              <a:t> (</a:t>
            </a:r>
            <a:r>
              <a:rPr lang="en-GB" baseline="0" dirty="0" err="1" smtClean="0"/>
              <a:t>sker</a:t>
            </a:r>
            <a:r>
              <a:rPr lang="en-GB" baseline="0" dirty="0" smtClean="0"/>
              <a:t>, </a:t>
            </a:r>
            <a:r>
              <a:rPr lang="en-GB" baseline="0" dirty="0" err="1" smtClean="0"/>
              <a:t>når</a:t>
            </a:r>
            <a:r>
              <a:rPr lang="en-GB" baseline="0" dirty="0" smtClean="0"/>
              <a:t> en </a:t>
            </a:r>
            <a:r>
              <a:rPr lang="en-GB" baseline="0" dirty="0" err="1" smtClean="0"/>
              <a:t>transportforbindelse</a:t>
            </a:r>
            <a:r>
              <a:rPr lang="en-GB" baseline="0" dirty="0" smtClean="0"/>
              <a:t> </a:t>
            </a:r>
            <a:r>
              <a:rPr lang="en-GB" baseline="0" dirty="0" err="1" smtClean="0"/>
              <a:t>er</a:t>
            </a:r>
            <a:r>
              <a:rPr lang="en-GB" baseline="0" dirty="0" smtClean="0"/>
              <a:t> </a:t>
            </a:r>
            <a:r>
              <a:rPr lang="en-GB" baseline="0" dirty="0" err="1" smtClean="0"/>
              <a:t>mistet</a:t>
            </a:r>
            <a:r>
              <a:rPr lang="en-GB" baseline="0" dirty="0" smtClean="0"/>
              <a:t> </a:t>
            </a:r>
            <a:r>
              <a:rPr lang="en-GB" baseline="0" dirty="0" err="1" smtClean="0"/>
              <a:t>og</a:t>
            </a:r>
            <a:r>
              <a:rPr lang="en-GB" baseline="0" dirty="0" smtClean="0"/>
              <a:t> </a:t>
            </a:r>
            <a:r>
              <a:rPr lang="en-GB" baseline="0" dirty="0" err="1" smtClean="0"/>
              <a:t>genetableres</a:t>
            </a:r>
            <a:r>
              <a:rPr lang="en-GB" baseline="0" dirty="0" smtClean="0"/>
              <a:t>)</a:t>
            </a:r>
          </a:p>
          <a:p>
            <a:pPr marL="171450" indent="-171450">
              <a:buFontTx/>
              <a:buChar char="-"/>
            </a:pPr>
            <a:endParaRPr lang="en-GB" baseline="0" dirty="0" smtClean="0"/>
          </a:p>
          <a:p>
            <a:pPr marL="0" indent="0">
              <a:buFontTx/>
              <a:buNone/>
            </a:pPr>
            <a:r>
              <a:rPr lang="en-GB" baseline="0" dirty="0" smtClean="0"/>
              <a:t>Du </a:t>
            </a:r>
            <a:r>
              <a:rPr lang="en-GB" baseline="0" dirty="0" err="1" smtClean="0"/>
              <a:t>skal</a:t>
            </a:r>
            <a:r>
              <a:rPr lang="en-GB" baseline="0" dirty="0" smtClean="0"/>
              <a:t> </a:t>
            </a:r>
            <a:r>
              <a:rPr lang="en-GB" baseline="0" dirty="0" err="1" smtClean="0"/>
              <a:t>skrive</a:t>
            </a:r>
            <a:r>
              <a:rPr lang="en-GB" baseline="0" dirty="0" smtClean="0"/>
              <a:t> thread-safe </a:t>
            </a:r>
            <a:r>
              <a:rPr lang="en-GB" baseline="0" dirty="0" err="1" smtClean="0"/>
              <a:t>kode</a:t>
            </a:r>
            <a:r>
              <a:rPr lang="en-GB" baseline="0" dirty="0" smtClean="0"/>
              <a:t>. Du </a:t>
            </a:r>
            <a:r>
              <a:rPr lang="en-GB" baseline="0" dirty="0" err="1" smtClean="0"/>
              <a:t>kan</a:t>
            </a:r>
            <a:r>
              <a:rPr lang="en-GB" baseline="0" dirty="0" smtClean="0"/>
              <a:t> </a:t>
            </a:r>
            <a:r>
              <a:rPr lang="en-GB" baseline="0" dirty="0" err="1" smtClean="0"/>
              <a:t>ikke</a:t>
            </a:r>
            <a:r>
              <a:rPr lang="en-GB" baseline="0" dirty="0" smtClean="0"/>
              <a:t> </a:t>
            </a:r>
            <a:r>
              <a:rPr lang="en-GB" baseline="0" dirty="0" err="1" smtClean="0"/>
              <a:t>bruge</a:t>
            </a:r>
            <a:r>
              <a:rPr lang="en-GB" baseline="0" dirty="0" smtClean="0"/>
              <a:t> </a:t>
            </a:r>
            <a:r>
              <a:rPr lang="en-GB" baseline="0" dirty="0" err="1" smtClean="0"/>
              <a:t>instans</a:t>
            </a:r>
            <a:r>
              <a:rPr lang="en-GB" baseline="0" dirty="0" smtClean="0"/>
              <a:t>-variable p</a:t>
            </a:r>
            <a:r>
              <a:rPr lang="da-DK" baseline="0" dirty="0" smtClean="0"/>
              <a:t>å den klasse, du nedarver fra </a:t>
            </a:r>
            <a:r>
              <a:rPr lang="da-DK" baseline="0" dirty="0" err="1" smtClean="0"/>
              <a:t>PersistentConnection</a:t>
            </a:r>
            <a:r>
              <a:rPr lang="da-DK" baseline="0" dirty="0" smtClean="0"/>
              <a:t>.</a:t>
            </a:r>
          </a:p>
          <a:p>
            <a:pPr marL="0" indent="0">
              <a:buFontTx/>
              <a:buNone/>
            </a:pPr>
            <a:endParaRPr lang="da-DK" baseline="0" dirty="0" smtClean="0"/>
          </a:p>
          <a:p>
            <a:pPr marL="0" indent="0">
              <a:buFontTx/>
              <a:buNone/>
            </a:pPr>
            <a:r>
              <a:rPr lang="da-DK" baseline="0" dirty="0" err="1" smtClean="0"/>
              <a:t>Nuget</a:t>
            </a:r>
            <a:r>
              <a:rPr lang="da-DK" baseline="0" dirty="0" smtClean="0"/>
              <a:t>-pakker for at komme i gang:</a:t>
            </a:r>
          </a:p>
          <a:p>
            <a:pPr marL="0" indent="0">
              <a:buFontTx/>
              <a:buNone/>
            </a:pPr>
            <a:r>
              <a:rPr lang="da-DK" baseline="0" dirty="0" smtClean="0"/>
              <a:t>- </a:t>
            </a:r>
            <a:endParaRPr lang="en-GB" dirty="0" smtClean="0"/>
          </a:p>
          <a:p>
            <a:pPr marL="0" indent="0">
              <a:buFontTx/>
              <a:buNone/>
            </a:pPr>
            <a:endParaRPr lang="en-GB" dirty="0" smtClean="0"/>
          </a:p>
          <a:p>
            <a:pPr marL="0" indent="0">
              <a:buFontTx/>
              <a:buNone/>
            </a:pPr>
            <a:r>
              <a:rPr lang="en-GB" dirty="0" err="1" smtClean="0"/>
              <a:t>SignalR</a:t>
            </a:r>
            <a:r>
              <a:rPr lang="en-GB" dirty="0" smtClean="0"/>
              <a:t> connection &gt; Transport</a:t>
            </a:r>
            <a:r>
              <a:rPr lang="en-GB" baseline="0" dirty="0" smtClean="0"/>
              <a:t> connection &gt; Physical connection</a:t>
            </a:r>
            <a:endParaRPr lang="en-GB" dirty="0"/>
          </a:p>
        </p:txBody>
      </p:sp>
      <p:sp>
        <p:nvSpPr>
          <p:cNvPr id="4" name="Slide Number Placeholder 3"/>
          <p:cNvSpPr>
            <a:spLocks noGrp="1"/>
          </p:cNvSpPr>
          <p:nvPr>
            <p:ph type="sldNum" sz="quarter" idx="10"/>
          </p:nvPr>
        </p:nvSpPr>
        <p:spPr/>
        <p:txBody>
          <a:bodyPr/>
          <a:lstStyle/>
          <a:p>
            <a:fld id="{4ABEF258-FC42-4DB6-8381-9657FEC0B82A}" type="slidenum">
              <a:rPr lang="en-GB" smtClean="0"/>
              <a:t>10</a:t>
            </a:fld>
            <a:endParaRPr lang="en-GB"/>
          </a:p>
        </p:txBody>
      </p:sp>
    </p:spTree>
    <p:extLst>
      <p:ext uri="{BB962C8B-B14F-4D97-AF65-F5344CB8AC3E}">
        <p14:creationId xmlns:p14="http://schemas.microsoft.com/office/powerpoint/2010/main" val="2470909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OWIN:</a:t>
            </a:r>
            <a:r>
              <a:rPr lang="en-GB" baseline="0" dirty="0" smtClean="0"/>
              <a:t> Open Web Interface for .NET</a:t>
            </a:r>
          </a:p>
          <a:p>
            <a:endParaRPr lang="en-GB" dirty="0" smtClean="0"/>
          </a:p>
          <a:p>
            <a:r>
              <a:rPr lang="en-GB" dirty="0" err="1" smtClean="0"/>
              <a:t>Lignende</a:t>
            </a:r>
            <a:r>
              <a:rPr lang="en-GB" dirty="0" smtClean="0"/>
              <a:t> </a:t>
            </a:r>
            <a:r>
              <a:rPr lang="en-GB" dirty="0" err="1" smtClean="0"/>
              <a:t>findes</a:t>
            </a:r>
            <a:r>
              <a:rPr lang="en-GB" dirty="0" smtClean="0"/>
              <a:t> </a:t>
            </a:r>
            <a:r>
              <a:rPr lang="en-GB" dirty="0" err="1" smtClean="0"/>
              <a:t>i</a:t>
            </a:r>
            <a:r>
              <a:rPr lang="en-GB" dirty="0" smtClean="0"/>
              <a:t> Rack </a:t>
            </a:r>
            <a:r>
              <a:rPr lang="da-DK" dirty="0" smtClean="0"/>
              <a:t>til</a:t>
            </a:r>
            <a:r>
              <a:rPr lang="da-DK" baseline="0" dirty="0" smtClean="0"/>
              <a:t> Ruby</a:t>
            </a:r>
          </a:p>
          <a:p>
            <a:endParaRPr lang="da-DK" baseline="0" dirty="0" smtClean="0"/>
          </a:p>
          <a:p>
            <a:endParaRPr lang="da-DK" baseline="0" dirty="0" smtClean="0"/>
          </a:p>
          <a:p>
            <a:endParaRPr lang="da-DK"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a-DK" sz="1200" b="0" i="0" kern="1200" dirty="0" smtClean="0">
                <a:solidFill>
                  <a:schemeClr val="tx1"/>
                </a:solidFill>
                <a:effectLst/>
                <a:latin typeface="+mn-lt"/>
                <a:ea typeface="+mn-ea"/>
                <a:cs typeface="+mn-cs"/>
              </a:rPr>
              <a:t>Når vi deployer en ASP.NET applikation til IIS, lægger vi den ned i en sort boks, som på magisk vis understøtter </a:t>
            </a:r>
            <a:r>
              <a:rPr lang="da-DK" sz="1200" b="0" i="0" kern="1200" dirty="0" err="1" smtClean="0">
                <a:solidFill>
                  <a:schemeClr val="tx1"/>
                </a:solidFill>
                <a:effectLst/>
                <a:latin typeface="+mn-lt"/>
                <a:ea typeface="+mn-ea"/>
                <a:cs typeface="+mn-cs"/>
              </a:rPr>
              <a:t>compression</a:t>
            </a:r>
            <a:r>
              <a:rPr lang="da-DK" sz="1200" b="0" i="0" kern="1200" dirty="0" smtClean="0">
                <a:solidFill>
                  <a:schemeClr val="tx1"/>
                </a:solidFill>
                <a:effectLst/>
                <a:latin typeface="+mn-lt"/>
                <a:ea typeface="+mn-ea"/>
                <a:cs typeface="+mn-cs"/>
              </a:rPr>
              <a:t>, </a:t>
            </a:r>
            <a:r>
              <a:rPr lang="da-DK" sz="1200" b="0" i="0" kern="1200" dirty="0" err="1" smtClean="0">
                <a:solidFill>
                  <a:schemeClr val="tx1"/>
                </a:solidFill>
                <a:effectLst/>
                <a:latin typeface="+mn-lt"/>
                <a:ea typeface="+mn-ea"/>
                <a:cs typeface="+mn-cs"/>
              </a:rPr>
              <a:t>authentication</a:t>
            </a:r>
            <a:r>
              <a:rPr lang="da-DK" sz="1200" b="0" i="0" kern="1200" dirty="0" smtClean="0">
                <a:solidFill>
                  <a:schemeClr val="tx1"/>
                </a:solidFill>
                <a:effectLst/>
                <a:latin typeface="+mn-lt"/>
                <a:ea typeface="+mn-ea"/>
                <a:cs typeface="+mn-cs"/>
              </a:rPr>
              <a:t> og en masse andet skrammel, der er implementeret på alskens forskellige måder (er det ikke sandt?).</a:t>
            </a:r>
            <a:endParaRPr lang="da-DK" dirty="0" smtClean="0"/>
          </a:p>
          <a:p>
            <a:endParaRPr lang="da-DK" dirty="0" smtClean="0"/>
          </a:p>
          <a:p>
            <a:r>
              <a:rPr lang="da-DK" dirty="0" smtClean="0"/>
              <a:t>”Interface” i beskrivelsen ovenfor</a:t>
            </a:r>
            <a:r>
              <a:rPr lang="da-DK" baseline="0" dirty="0" smtClean="0"/>
              <a:t> henviser ikke til et .NET interface, men til begrebet ”en grænseflade”, ”en kontrakt”, ”et sæt </a:t>
            </a:r>
            <a:r>
              <a:rPr lang="da-DK" baseline="0" dirty="0" err="1" smtClean="0"/>
              <a:t>retningslinier</a:t>
            </a:r>
            <a:r>
              <a:rPr lang="da-DK" baseline="0" dirty="0" smtClean="0"/>
              <a:t>”.</a:t>
            </a:r>
            <a:endParaRPr lang="da-DK" dirty="0" smtClean="0"/>
          </a:p>
          <a:p>
            <a:endParaRPr lang="da-DK" dirty="0" smtClean="0"/>
          </a:p>
          <a:p>
            <a:r>
              <a:rPr lang="da-DK" dirty="0" smtClean="0"/>
              <a:t>OWIN </a:t>
            </a:r>
            <a:r>
              <a:rPr lang="da-DK" dirty="0" err="1" smtClean="0"/>
              <a:t>spec</a:t>
            </a:r>
            <a:r>
              <a:rPr lang="da-DK" dirty="0" smtClean="0"/>
              <a:t> er på få sider. Tager 30 minutter at læse</a:t>
            </a:r>
            <a:r>
              <a:rPr lang="da-DK" baseline="0" dirty="0" smtClean="0"/>
              <a:t> (noget længere at forstå).</a:t>
            </a:r>
          </a:p>
          <a:p>
            <a:endParaRPr lang="en-GB" dirty="0"/>
          </a:p>
        </p:txBody>
      </p:sp>
      <p:sp>
        <p:nvSpPr>
          <p:cNvPr id="4" name="Slide Number Placeholder 3"/>
          <p:cNvSpPr>
            <a:spLocks noGrp="1"/>
          </p:cNvSpPr>
          <p:nvPr>
            <p:ph type="sldNum" sz="quarter" idx="10"/>
          </p:nvPr>
        </p:nvSpPr>
        <p:spPr/>
        <p:txBody>
          <a:bodyPr/>
          <a:lstStyle/>
          <a:p>
            <a:fld id="{4ABEF258-FC42-4DB6-8381-9657FEC0B82A}" type="slidenum">
              <a:rPr lang="en-GB" smtClean="0"/>
              <a:t>11</a:t>
            </a:fld>
            <a:endParaRPr lang="en-GB"/>
          </a:p>
        </p:txBody>
      </p:sp>
    </p:spTree>
    <p:extLst>
      <p:ext uri="{BB962C8B-B14F-4D97-AF65-F5344CB8AC3E}">
        <p14:creationId xmlns:p14="http://schemas.microsoft.com/office/powerpoint/2010/main" val="856060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A12AE44-BEB0-4F5B-BABC-2E916F0EC341}" type="datetimeFigureOut">
              <a:rPr lang="en-GB" smtClean="0"/>
              <a:t>30/04/2014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5F7AE74-179A-4479-AF5B-481393E2ABE9}" type="slidenum">
              <a:rPr lang="en-GB" smtClean="0"/>
              <a:t>‹#›</a:t>
            </a:fld>
            <a:endParaRPr lang="en-GB"/>
          </a:p>
        </p:txBody>
      </p:sp>
    </p:spTree>
    <p:extLst>
      <p:ext uri="{BB962C8B-B14F-4D97-AF65-F5344CB8AC3E}">
        <p14:creationId xmlns:p14="http://schemas.microsoft.com/office/powerpoint/2010/main" val="2213546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12AE44-BEB0-4F5B-BABC-2E916F0EC341}" type="datetimeFigureOut">
              <a:rPr lang="en-GB" smtClean="0"/>
              <a:t>30/04/2014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F7AE74-179A-4479-AF5B-481393E2ABE9}" type="slidenum">
              <a:rPr lang="en-GB" smtClean="0"/>
              <a:t>‹#›</a:t>
            </a:fld>
            <a:endParaRPr lang="en-GB"/>
          </a:p>
        </p:txBody>
      </p:sp>
    </p:spTree>
    <p:extLst>
      <p:ext uri="{BB962C8B-B14F-4D97-AF65-F5344CB8AC3E}">
        <p14:creationId xmlns:p14="http://schemas.microsoft.com/office/powerpoint/2010/main" val="2748617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12AE44-BEB0-4F5B-BABC-2E916F0EC341}" type="datetimeFigureOut">
              <a:rPr lang="en-GB" smtClean="0"/>
              <a:t>30/04/2014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F7AE74-179A-4479-AF5B-481393E2ABE9}" type="slidenum">
              <a:rPr lang="en-GB" smtClean="0"/>
              <a:t>‹#›</a:t>
            </a:fld>
            <a:endParaRPr lang="en-GB"/>
          </a:p>
        </p:txBody>
      </p:sp>
    </p:spTree>
    <p:extLst>
      <p:ext uri="{BB962C8B-B14F-4D97-AF65-F5344CB8AC3E}">
        <p14:creationId xmlns:p14="http://schemas.microsoft.com/office/powerpoint/2010/main" val="1549682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A12AE44-BEB0-4F5B-BABC-2E916F0EC341}" type="datetimeFigureOut">
              <a:rPr lang="en-GB" smtClean="0"/>
              <a:t>30/04/2014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F7AE74-179A-4479-AF5B-481393E2ABE9}" type="slidenum">
              <a:rPr lang="en-GB" smtClean="0"/>
              <a:t>‹#›</a:t>
            </a:fld>
            <a:endParaRPr lang="en-GB"/>
          </a:p>
        </p:txBody>
      </p:sp>
    </p:spTree>
    <p:extLst>
      <p:ext uri="{BB962C8B-B14F-4D97-AF65-F5344CB8AC3E}">
        <p14:creationId xmlns:p14="http://schemas.microsoft.com/office/powerpoint/2010/main" val="33168708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A12AE44-BEB0-4F5B-BABC-2E916F0EC341}" type="datetimeFigureOut">
              <a:rPr lang="en-GB" smtClean="0"/>
              <a:t>30/04/2014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F7AE74-179A-4479-AF5B-481393E2ABE9}" type="slidenum">
              <a:rPr lang="en-GB" smtClean="0"/>
              <a:t>‹#›</a:t>
            </a:fld>
            <a:endParaRPr lang="en-GB"/>
          </a:p>
        </p:txBody>
      </p:sp>
    </p:spTree>
    <p:extLst>
      <p:ext uri="{BB962C8B-B14F-4D97-AF65-F5344CB8AC3E}">
        <p14:creationId xmlns:p14="http://schemas.microsoft.com/office/powerpoint/2010/main" val="99323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5252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A12AE44-BEB0-4F5B-BABC-2E916F0EC341}" type="datetimeFigureOut">
              <a:rPr lang="en-GB" smtClean="0"/>
              <a:t>30/04/2014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F7AE74-179A-4479-AF5B-481393E2ABE9}" type="slidenum">
              <a:rPr lang="en-GB" smtClean="0"/>
              <a:t>‹#›</a:t>
            </a:fld>
            <a:endParaRPr lang="en-GB"/>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98437" y="5299250"/>
            <a:ext cx="3987977" cy="998034"/>
          </a:xfrm>
          <a:prstGeom prst="rect">
            <a:avLst/>
          </a:prstGeom>
        </p:spPr>
      </p:pic>
    </p:spTree>
    <p:extLst>
      <p:ext uri="{BB962C8B-B14F-4D97-AF65-F5344CB8AC3E}">
        <p14:creationId xmlns:p14="http://schemas.microsoft.com/office/powerpoint/2010/main" val="5471989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A12AE44-BEB0-4F5B-BABC-2E916F0EC341}" type="datetimeFigureOut">
              <a:rPr lang="en-GB" smtClean="0"/>
              <a:t>30/04/2014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F7AE74-179A-4479-AF5B-481393E2ABE9}" type="slidenum">
              <a:rPr lang="en-GB" smtClean="0"/>
              <a:t>‹#›</a:t>
            </a:fld>
            <a:endParaRPr lang="en-GB"/>
          </a:p>
        </p:txBody>
      </p:sp>
    </p:spTree>
    <p:extLst>
      <p:ext uri="{BB962C8B-B14F-4D97-AF65-F5344CB8AC3E}">
        <p14:creationId xmlns:p14="http://schemas.microsoft.com/office/powerpoint/2010/main" val="5263387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76200" y="2220383"/>
            <a:ext cx="12327467" cy="3372343"/>
          </a:xfrm>
          <a:prstGeom prst="rect">
            <a:avLst/>
          </a:prstGeom>
          <a:solidFill>
            <a:srgbClr val="25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831850" y="1709738"/>
            <a:ext cx="10515600" cy="2852737"/>
          </a:xfrm>
        </p:spPr>
        <p:txBody>
          <a:bodyPr anchor="b"/>
          <a:lstStyle>
            <a:lvl1pPr>
              <a:defRPr sz="6000" baseline="0">
                <a:solidFill>
                  <a:srgbClr val="01C676"/>
                </a:solidFill>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12AE44-BEB0-4F5B-BABC-2E916F0EC341}" type="datetimeFigureOut">
              <a:rPr lang="en-GB" smtClean="0"/>
              <a:t>30/04/2014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F7AE74-179A-4479-AF5B-481393E2ABE9}" type="slidenum">
              <a:rPr lang="en-GB" smtClean="0"/>
              <a:t>‹#›</a:t>
            </a:fld>
            <a:endParaRPr lang="en-GB"/>
          </a:p>
        </p:txBody>
      </p:sp>
    </p:spTree>
    <p:extLst>
      <p:ext uri="{BB962C8B-B14F-4D97-AF65-F5344CB8AC3E}">
        <p14:creationId xmlns:p14="http://schemas.microsoft.com/office/powerpoint/2010/main" val="18402584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A12AE44-BEB0-4F5B-BABC-2E916F0EC341}" type="datetimeFigureOut">
              <a:rPr lang="en-GB" smtClean="0"/>
              <a:t>30/04/2014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F7AE74-179A-4479-AF5B-481393E2ABE9}" type="slidenum">
              <a:rPr lang="en-GB" smtClean="0"/>
              <a:t>‹#›</a:t>
            </a:fld>
            <a:endParaRPr lang="en-GB"/>
          </a:p>
        </p:txBody>
      </p:sp>
    </p:spTree>
    <p:extLst>
      <p:ext uri="{BB962C8B-B14F-4D97-AF65-F5344CB8AC3E}">
        <p14:creationId xmlns:p14="http://schemas.microsoft.com/office/powerpoint/2010/main" val="3776134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A12AE44-BEB0-4F5B-BABC-2E916F0EC341}" type="datetimeFigureOut">
              <a:rPr lang="en-GB" smtClean="0"/>
              <a:t>30/04/2014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5F7AE74-179A-4479-AF5B-481393E2ABE9}" type="slidenum">
              <a:rPr lang="en-GB" smtClean="0"/>
              <a:t>‹#›</a:t>
            </a:fld>
            <a:endParaRPr lang="en-GB"/>
          </a:p>
        </p:txBody>
      </p:sp>
    </p:spTree>
    <p:extLst>
      <p:ext uri="{BB962C8B-B14F-4D97-AF65-F5344CB8AC3E}">
        <p14:creationId xmlns:p14="http://schemas.microsoft.com/office/powerpoint/2010/main" val="507960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A12AE44-BEB0-4F5B-BABC-2E916F0EC341}" type="datetimeFigureOut">
              <a:rPr lang="en-GB" smtClean="0"/>
              <a:t>30/04/2014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5F7AE74-179A-4479-AF5B-481393E2ABE9}" type="slidenum">
              <a:rPr lang="en-GB" smtClean="0"/>
              <a:t>‹#›</a:t>
            </a:fld>
            <a:endParaRPr lang="en-GB"/>
          </a:p>
        </p:txBody>
      </p:sp>
      <p:sp>
        <p:nvSpPr>
          <p:cNvPr id="9" name="Content Placeholder 8"/>
          <p:cNvSpPr>
            <a:spLocks noGrp="1"/>
          </p:cNvSpPr>
          <p:nvPr>
            <p:ph sz="quarter" idx="13"/>
          </p:nvPr>
        </p:nvSpPr>
        <p:spPr>
          <a:xfrm>
            <a:off x="838199" y="2933700"/>
            <a:ext cx="2520000" cy="3240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Content Placeholder 8"/>
          <p:cNvSpPr>
            <a:spLocks noGrp="1"/>
          </p:cNvSpPr>
          <p:nvPr>
            <p:ph sz="quarter" idx="14"/>
          </p:nvPr>
        </p:nvSpPr>
        <p:spPr>
          <a:xfrm>
            <a:off x="3495674" y="2933700"/>
            <a:ext cx="2520000" cy="324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1" name="Content Placeholder 8"/>
          <p:cNvSpPr>
            <a:spLocks noGrp="1"/>
          </p:cNvSpPr>
          <p:nvPr>
            <p:ph sz="quarter" idx="15"/>
          </p:nvPr>
        </p:nvSpPr>
        <p:spPr>
          <a:xfrm>
            <a:off x="6153149" y="2943225"/>
            <a:ext cx="2520000" cy="324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2" name="Content Placeholder 8"/>
          <p:cNvSpPr>
            <a:spLocks noGrp="1"/>
          </p:cNvSpPr>
          <p:nvPr>
            <p:ph sz="quarter" idx="16"/>
          </p:nvPr>
        </p:nvSpPr>
        <p:spPr>
          <a:xfrm>
            <a:off x="8810624" y="2943225"/>
            <a:ext cx="2520000" cy="324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2" name="Text Placeholder 21"/>
          <p:cNvSpPr>
            <a:spLocks noGrp="1"/>
          </p:cNvSpPr>
          <p:nvPr>
            <p:ph type="body" sz="quarter" idx="17" hasCustomPrompt="1"/>
          </p:nvPr>
        </p:nvSpPr>
        <p:spPr>
          <a:xfrm>
            <a:off x="838200" y="2152650"/>
            <a:ext cx="2520000" cy="720000"/>
          </a:xfrm>
        </p:spPr>
        <p:txBody>
          <a:bodyPr anchor="b" anchorCtr="0"/>
          <a:lstStyle>
            <a:lvl1pPr marL="0" indent="0">
              <a:buNone/>
              <a:defRPr/>
            </a:lvl1pPr>
          </a:lstStyle>
          <a:p>
            <a:pPr lvl="0"/>
            <a:r>
              <a:rPr lang="da-DK" dirty="0" err="1" smtClean="0"/>
              <a:t>Caption</a:t>
            </a:r>
            <a:endParaRPr lang="en-GB" dirty="0"/>
          </a:p>
        </p:txBody>
      </p:sp>
      <p:sp>
        <p:nvSpPr>
          <p:cNvPr id="23" name="Text Placeholder 21"/>
          <p:cNvSpPr>
            <a:spLocks noGrp="1"/>
          </p:cNvSpPr>
          <p:nvPr>
            <p:ph type="body" sz="quarter" idx="18" hasCustomPrompt="1"/>
          </p:nvPr>
        </p:nvSpPr>
        <p:spPr>
          <a:xfrm>
            <a:off x="3495675" y="2152650"/>
            <a:ext cx="2520000" cy="720000"/>
          </a:xfrm>
        </p:spPr>
        <p:txBody>
          <a:bodyPr anchor="b" anchorCtr="0"/>
          <a:lstStyle>
            <a:lvl1pPr marL="0" indent="0">
              <a:buNone/>
              <a:defRPr/>
            </a:lvl1pPr>
          </a:lstStyle>
          <a:p>
            <a:pPr lvl="0"/>
            <a:r>
              <a:rPr lang="da-DK" dirty="0" err="1" smtClean="0"/>
              <a:t>Caption</a:t>
            </a:r>
            <a:endParaRPr lang="en-GB" dirty="0"/>
          </a:p>
        </p:txBody>
      </p:sp>
      <p:sp>
        <p:nvSpPr>
          <p:cNvPr id="24" name="Text Placeholder 21"/>
          <p:cNvSpPr>
            <a:spLocks noGrp="1"/>
          </p:cNvSpPr>
          <p:nvPr>
            <p:ph type="body" sz="quarter" idx="19" hasCustomPrompt="1"/>
          </p:nvPr>
        </p:nvSpPr>
        <p:spPr>
          <a:xfrm>
            <a:off x="6153150" y="2152650"/>
            <a:ext cx="2520000" cy="720000"/>
          </a:xfrm>
        </p:spPr>
        <p:txBody>
          <a:bodyPr anchor="b" anchorCtr="0"/>
          <a:lstStyle>
            <a:lvl1pPr marL="0" indent="0">
              <a:buNone/>
              <a:defRPr/>
            </a:lvl1pPr>
          </a:lstStyle>
          <a:p>
            <a:pPr lvl="0"/>
            <a:r>
              <a:rPr lang="da-DK" dirty="0" err="1" smtClean="0"/>
              <a:t>Caption</a:t>
            </a:r>
            <a:endParaRPr lang="en-GB" dirty="0"/>
          </a:p>
        </p:txBody>
      </p:sp>
      <p:sp>
        <p:nvSpPr>
          <p:cNvPr id="25" name="Text Placeholder 21"/>
          <p:cNvSpPr>
            <a:spLocks noGrp="1"/>
          </p:cNvSpPr>
          <p:nvPr>
            <p:ph type="body" sz="quarter" idx="20" hasCustomPrompt="1"/>
          </p:nvPr>
        </p:nvSpPr>
        <p:spPr>
          <a:xfrm>
            <a:off x="8810625" y="2152650"/>
            <a:ext cx="2520000" cy="720000"/>
          </a:xfrm>
        </p:spPr>
        <p:txBody>
          <a:bodyPr anchor="b" anchorCtr="0"/>
          <a:lstStyle>
            <a:lvl1pPr marL="0" indent="0">
              <a:buNone/>
              <a:defRPr/>
            </a:lvl1pPr>
          </a:lstStyle>
          <a:p>
            <a:pPr lvl="0"/>
            <a:r>
              <a:rPr lang="da-DK" dirty="0" err="1" smtClean="0"/>
              <a:t>Caption</a:t>
            </a:r>
            <a:endParaRPr lang="en-GB" dirty="0"/>
          </a:p>
        </p:txBody>
      </p:sp>
    </p:spTree>
    <p:extLst>
      <p:ext uri="{BB962C8B-B14F-4D97-AF65-F5344CB8AC3E}">
        <p14:creationId xmlns:p14="http://schemas.microsoft.com/office/powerpoint/2010/main" val="77300812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A12AE44-BEB0-4F5B-BABC-2E916F0EC341}" type="datetimeFigureOut">
              <a:rPr lang="en-GB" smtClean="0"/>
              <a:t>30/04/2014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5F7AE74-179A-4479-AF5B-481393E2ABE9}" type="slidenum">
              <a:rPr lang="en-GB" smtClean="0"/>
              <a:t>‹#›</a:t>
            </a:fld>
            <a:endParaRPr lang="en-GB"/>
          </a:p>
        </p:txBody>
      </p:sp>
    </p:spTree>
    <p:extLst>
      <p:ext uri="{BB962C8B-B14F-4D97-AF65-F5344CB8AC3E}">
        <p14:creationId xmlns:p14="http://schemas.microsoft.com/office/powerpoint/2010/main" val="1134213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12AE44-BEB0-4F5B-BABC-2E916F0EC341}" type="datetimeFigureOut">
              <a:rPr lang="en-GB" smtClean="0"/>
              <a:t>30/04/2014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5F7AE74-179A-4479-AF5B-481393E2ABE9}" type="slidenum">
              <a:rPr lang="en-GB" smtClean="0"/>
              <a:t>‹#›</a:t>
            </a:fld>
            <a:endParaRPr lang="en-GB"/>
          </a:p>
        </p:txBody>
      </p:sp>
    </p:spTree>
    <p:extLst>
      <p:ext uri="{BB962C8B-B14F-4D97-AF65-F5344CB8AC3E}">
        <p14:creationId xmlns:p14="http://schemas.microsoft.com/office/powerpoint/2010/main" val="4210304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12AE44-BEB0-4F5B-BABC-2E916F0EC341}" type="datetimeFigureOut">
              <a:rPr lang="en-GB" smtClean="0"/>
              <a:t>30/04/2014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F7AE74-179A-4479-AF5B-481393E2ABE9}" type="slidenum">
              <a:rPr lang="en-GB" smtClean="0"/>
              <a:t>‹#›</a:t>
            </a:fld>
            <a:endParaRPr lang="en-GB"/>
          </a:p>
        </p:txBody>
      </p:sp>
    </p:spTree>
    <p:extLst>
      <p:ext uri="{BB962C8B-B14F-4D97-AF65-F5344CB8AC3E}">
        <p14:creationId xmlns:p14="http://schemas.microsoft.com/office/powerpoint/2010/main" val="2126796356"/>
      </p:ext>
    </p:extLst>
  </p:cSld>
  <p:clrMap bg1="lt1" tx1="dk1" bg2="lt2" tx2="dk2" accent1="accent1" accent2="accent2" accent3="accent3" accent4="accent4" accent5="accent5" accent6="accent6" hlink="hlink" folHlink="folHlink"/>
  <p:sldLayoutIdLst>
    <p:sldLayoutId id="2147483673" r:id="rId1"/>
    <p:sldLayoutId id="2147483661" r:id="rId2"/>
    <p:sldLayoutId id="2147483662" r:id="rId3"/>
    <p:sldLayoutId id="2147483663" r:id="rId4"/>
    <p:sldLayoutId id="2147483664" r:id="rId5"/>
    <p:sldLayoutId id="2147483665" r:id="rId6"/>
    <p:sldLayoutId id="2147483672" r:id="rId7"/>
    <p:sldLayoutId id="2147483666" r:id="rId8"/>
    <p:sldLayoutId id="2147483667" r:id="rId9"/>
    <p:sldLayoutId id="2147483668" r:id="rId10"/>
    <p:sldLayoutId id="2147483669" r:id="rId11"/>
    <p:sldLayoutId id="2147483670" r:id="rId12"/>
    <p:sldLayoutId id="214748367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a-DK" dirty="0" smtClean="0"/>
              <a:t>ASP.NET </a:t>
            </a:r>
            <a:r>
              <a:rPr lang="da-DK" dirty="0" err="1" smtClean="0"/>
              <a:t>SignalR</a:t>
            </a:r>
            <a:endParaRPr lang="en-GB" dirty="0"/>
          </a:p>
        </p:txBody>
      </p:sp>
      <p:sp>
        <p:nvSpPr>
          <p:cNvPr id="3" name="Subtitle 2"/>
          <p:cNvSpPr>
            <a:spLocks noGrp="1"/>
          </p:cNvSpPr>
          <p:nvPr>
            <p:ph type="subTitle" idx="1"/>
          </p:nvPr>
        </p:nvSpPr>
        <p:spPr/>
        <p:txBody>
          <a:bodyPr/>
          <a:lstStyle/>
          <a:p>
            <a:r>
              <a:rPr lang="da-DK" dirty="0" smtClean="0"/>
              <a:t>Rune Ibsen</a:t>
            </a:r>
            <a:endParaRPr lang="en-GB" dirty="0"/>
          </a:p>
        </p:txBody>
      </p:sp>
      <p:cxnSp>
        <p:nvCxnSpPr>
          <p:cNvPr id="5" name="Straight Connector 4"/>
          <p:cNvCxnSpPr/>
          <p:nvPr/>
        </p:nvCxnSpPr>
        <p:spPr>
          <a:xfrm>
            <a:off x="416859" y="605115"/>
            <a:ext cx="0" cy="6965576"/>
          </a:xfrm>
          <a:prstGeom prst="line">
            <a:avLst/>
          </a:prstGeom>
          <a:ln w="50800">
            <a:solidFill>
              <a:srgbClr val="0071B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14824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Persistent Connection</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392568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OWIN</a:t>
            </a:r>
            <a:endParaRPr lang="en-GB" dirty="0"/>
          </a:p>
        </p:txBody>
      </p:sp>
      <p:sp>
        <p:nvSpPr>
          <p:cNvPr id="5" name="Text Placeholder 4"/>
          <p:cNvSpPr>
            <a:spLocks noGrp="1"/>
          </p:cNvSpPr>
          <p:nvPr>
            <p:ph type="body" idx="1"/>
          </p:nvPr>
        </p:nvSpPr>
        <p:spPr/>
        <p:txBody>
          <a:bodyPr/>
          <a:lstStyle/>
          <a:p>
            <a:r>
              <a:rPr lang="en-GB" i="1" dirty="0" smtClean="0"/>
              <a:t>“OWIN </a:t>
            </a:r>
            <a:r>
              <a:rPr lang="en-GB" i="1" dirty="0"/>
              <a:t>defines a standard interface between .NET web servers and web </a:t>
            </a:r>
            <a:r>
              <a:rPr lang="en-GB" i="1" dirty="0" smtClean="0"/>
              <a:t>applications” </a:t>
            </a:r>
            <a:r>
              <a:rPr lang="da-DK" dirty="0" smtClean="0"/>
              <a:t>- owin.org</a:t>
            </a:r>
            <a:endParaRPr lang="en-GB" dirty="0"/>
          </a:p>
        </p:txBody>
      </p:sp>
    </p:spTree>
    <p:extLst>
      <p:ext uri="{BB962C8B-B14F-4D97-AF65-F5344CB8AC3E}">
        <p14:creationId xmlns:p14="http://schemas.microsoft.com/office/powerpoint/2010/main" val="18092078"/>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Rectangle 15"/>
          <p:cNvSpPr/>
          <p:nvPr/>
        </p:nvSpPr>
        <p:spPr>
          <a:xfrm>
            <a:off x="201707" y="1720840"/>
            <a:ext cx="11990294" cy="3970318"/>
          </a:xfrm>
          <a:prstGeom prst="rect">
            <a:avLst/>
          </a:prstGeom>
        </p:spPr>
        <p:txBody>
          <a:bodyPr wrap="square">
            <a:spAutoFit/>
          </a:bodyPr>
          <a:lstStyle/>
          <a:p>
            <a:r>
              <a:rPr lang="en-GB" dirty="0">
                <a:latin typeface="Lucida Console" panose="020B0609040504020204" pitchFamily="49" charset="0"/>
              </a:rPr>
              <a:t>GET http://localhost:56707/index.html?x=y </a:t>
            </a:r>
            <a:r>
              <a:rPr lang="en-GB" dirty="0" smtClean="0">
                <a:latin typeface="Lucida Console" panose="020B0609040504020204" pitchFamily="49" charset="0"/>
              </a:rPr>
              <a:t>HTTP/1.1</a:t>
            </a:r>
            <a:br>
              <a:rPr lang="en-GB" dirty="0" smtClean="0">
                <a:latin typeface="Lucida Console" panose="020B0609040504020204" pitchFamily="49" charset="0"/>
              </a:rPr>
            </a:br>
            <a:endParaRPr lang="en-GB" dirty="0">
              <a:latin typeface="Lucida Console" panose="020B0609040504020204" pitchFamily="49" charset="0"/>
            </a:endParaRPr>
          </a:p>
          <a:p>
            <a:r>
              <a:rPr lang="en-GB" dirty="0">
                <a:latin typeface="Lucida Console" panose="020B0609040504020204" pitchFamily="49" charset="0"/>
              </a:rPr>
              <a:t>Host: </a:t>
            </a:r>
            <a:r>
              <a:rPr lang="en-GB" dirty="0" smtClean="0">
                <a:latin typeface="Lucida Console" panose="020B0609040504020204" pitchFamily="49" charset="0"/>
              </a:rPr>
              <a:t>localhost:56707</a:t>
            </a:r>
            <a:br>
              <a:rPr lang="en-GB" dirty="0" smtClean="0">
                <a:latin typeface="Lucida Console" panose="020B0609040504020204" pitchFamily="49" charset="0"/>
              </a:rPr>
            </a:br>
            <a:endParaRPr lang="en-GB" dirty="0">
              <a:latin typeface="Lucida Console" panose="020B0609040504020204" pitchFamily="49" charset="0"/>
            </a:endParaRPr>
          </a:p>
          <a:p>
            <a:r>
              <a:rPr lang="en-GB" dirty="0">
                <a:latin typeface="Lucida Console" panose="020B0609040504020204" pitchFamily="49" charset="0"/>
              </a:rPr>
              <a:t>Connection: </a:t>
            </a:r>
            <a:r>
              <a:rPr lang="en-GB" dirty="0" smtClean="0">
                <a:latin typeface="Lucida Console" panose="020B0609040504020204" pitchFamily="49" charset="0"/>
              </a:rPr>
              <a:t>keep-alive</a:t>
            </a:r>
            <a:br>
              <a:rPr lang="en-GB" dirty="0" smtClean="0">
                <a:latin typeface="Lucida Console" panose="020B0609040504020204" pitchFamily="49" charset="0"/>
              </a:rPr>
            </a:br>
            <a:endParaRPr lang="en-GB" dirty="0">
              <a:latin typeface="Lucida Console" panose="020B0609040504020204" pitchFamily="49" charset="0"/>
            </a:endParaRPr>
          </a:p>
          <a:p>
            <a:r>
              <a:rPr lang="en-GB" dirty="0">
                <a:latin typeface="Lucida Console" panose="020B0609040504020204" pitchFamily="49" charset="0"/>
              </a:rPr>
              <a:t>Accept: text/</a:t>
            </a:r>
            <a:r>
              <a:rPr lang="en-GB" dirty="0" err="1">
                <a:latin typeface="Lucida Console" panose="020B0609040504020204" pitchFamily="49" charset="0"/>
              </a:rPr>
              <a:t>html,application</a:t>
            </a:r>
            <a:r>
              <a:rPr lang="en-GB" dirty="0">
                <a:latin typeface="Lucida Console" panose="020B0609040504020204" pitchFamily="49" charset="0"/>
              </a:rPr>
              <a:t>/</a:t>
            </a:r>
            <a:r>
              <a:rPr lang="en-GB" dirty="0" err="1">
                <a:latin typeface="Lucida Console" panose="020B0609040504020204" pitchFamily="49" charset="0"/>
              </a:rPr>
              <a:t>xhtml+xml,application</a:t>
            </a:r>
            <a:r>
              <a:rPr lang="en-GB" dirty="0">
                <a:latin typeface="Lucida Console" panose="020B0609040504020204" pitchFamily="49" charset="0"/>
              </a:rPr>
              <a:t>/</a:t>
            </a:r>
            <a:r>
              <a:rPr lang="en-GB" dirty="0" err="1">
                <a:latin typeface="Lucida Console" panose="020B0609040504020204" pitchFamily="49" charset="0"/>
              </a:rPr>
              <a:t>xml;q</a:t>
            </a:r>
            <a:r>
              <a:rPr lang="en-GB" dirty="0">
                <a:latin typeface="Lucida Console" panose="020B0609040504020204" pitchFamily="49" charset="0"/>
              </a:rPr>
              <a:t>=0.9,image/</a:t>
            </a:r>
            <a:r>
              <a:rPr lang="en-GB" dirty="0" err="1">
                <a:latin typeface="Lucida Console" panose="020B0609040504020204" pitchFamily="49" charset="0"/>
              </a:rPr>
              <a:t>webp</a:t>
            </a:r>
            <a:r>
              <a:rPr lang="en-GB" dirty="0">
                <a:latin typeface="Lucida Console" panose="020B0609040504020204" pitchFamily="49" charset="0"/>
              </a:rPr>
              <a:t>,*/*;</a:t>
            </a:r>
            <a:r>
              <a:rPr lang="en-GB" dirty="0" smtClean="0">
                <a:latin typeface="Lucida Console" panose="020B0609040504020204" pitchFamily="49" charset="0"/>
              </a:rPr>
              <a:t>q=0.8</a:t>
            </a:r>
            <a:br>
              <a:rPr lang="en-GB" dirty="0" smtClean="0">
                <a:latin typeface="Lucida Console" panose="020B0609040504020204" pitchFamily="49" charset="0"/>
              </a:rPr>
            </a:br>
            <a:endParaRPr lang="en-GB" dirty="0">
              <a:latin typeface="Lucida Console" panose="020B0609040504020204" pitchFamily="49" charset="0"/>
            </a:endParaRPr>
          </a:p>
          <a:p>
            <a:r>
              <a:rPr lang="en-GB" dirty="0">
                <a:latin typeface="Lucida Console" panose="020B0609040504020204" pitchFamily="49" charset="0"/>
              </a:rPr>
              <a:t>User-Agent: Mozilla/5.0 (Windows NT 6.3; WOW64) </a:t>
            </a:r>
            <a:r>
              <a:rPr lang="en-GB" dirty="0" err="1">
                <a:latin typeface="Lucida Console" panose="020B0609040504020204" pitchFamily="49" charset="0"/>
              </a:rPr>
              <a:t>AppleWebKit</a:t>
            </a:r>
            <a:r>
              <a:rPr lang="en-GB" dirty="0">
                <a:latin typeface="Lucida Console" panose="020B0609040504020204" pitchFamily="49" charset="0"/>
              </a:rPr>
              <a:t>/537.36 (KHTML, like </a:t>
            </a:r>
            <a:r>
              <a:rPr lang="en-GB" dirty="0" smtClean="0">
                <a:latin typeface="Lucida Console" panose="020B0609040504020204" pitchFamily="49" charset="0"/>
              </a:rPr>
              <a:t>Gecko</a:t>
            </a:r>
            <a:r>
              <a:rPr lang="en-GB" dirty="0">
                <a:latin typeface="Lucida Console" panose="020B0609040504020204" pitchFamily="49" charset="0"/>
              </a:rPr>
              <a:t>) Chrome/34.0.1847.116 </a:t>
            </a:r>
            <a:r>
              <a:rPr lang="en-GB" dirty="0" smtClean="0">
                <a:latin typeface="Lucida Console" panose="020B0609040504020204" pitchFamily="49" charset="0"/>
              </a:rPr>
              <a:t>Safari/537.36</a:t>
            </a:r>
            <a:br>
              <a:rPr lang="en-GB" dirty="0" smtClean="0">
                <a:latin typeface="Lucida Console" panose="020B0609040504020204" pitchFamily="49" charset="0"/>
              </a:rPr>
            </a:br>
            <a:endParaRPr lang="en-GB" dirty="0">
              <a:latin typeface="Lucida Console" panose="020B0609040504020204" pitchFamily="49" charset="0"/>
            </a:endParaRPr>
          </a:p>
          <a:p>
            <a:r>
              <a:rPr lang="en-GB" dirty="0">
                <a:latin typeface="Lucida Console" panose="020B0609040504020204" pitchFamily="49" charset="0"/>
              </a:rPr>
              <a:t>Accept-Encoding: </a:t>
            </a:r>
            <a:r>
              <a:rPr lang="en-GB" dirty="0" err="1" smtClean="0">
                <a:latin typeface="Lucida Console" panose="020B0609040504020204" pitchFamily="49" charset="0"/>
              </a:rPr>
              <a:t>gzip,deflate,sdch</a:t>
            </a:r>
            <a:r>
              <a:rPr lang="en-GB" dirty="0" smtClean="0">
                <a:latin typeface="Lucida Console" panose="020B0609040504020204" pitchFamily="49" charset="0"/>
              </a:rPr>
              <a:t/>
            </a:r>
            <a:br>
              <a:rPr lang="en-GB" dirty="0" smtClean="0">
                <a:latin typeface="Lucida Console" panose="020B0609040504020204" pitchFamily="49" charset="0"/>
              </a:rPr>
            </a:br>
            <a:endParaRPr lang="en-GB" dirty="0">
              <a:latin typeface="Lucida Console" panose="020B0609040504020204" pitchFamily="49" charset="0"/>
            </a:endParaRPr>
          </a:p>
          <a:p>
            <a:r>
              <a:rPr lang="en-GB" dirty="0">
                <a:latin typeface="Lucida Console" panose="020B0609040504020204" pitchFamily="49" charset="0"/>
              </a:rPr>
              <a:t>Accept-Language: </a:t>
            </a:r>
            <a:r>
              <a:rPr lang="en-GB" dirty="0" err="1">
                <a:latin typeface="Lucida Console" panose="020B0609040504020204" pitchFamily="49" charset="0"/>
              </a:rPr>
              <a:t>en-US,en;q</a:t>
            </a:r>
            <a:r>
              <a:rPr lang="en-GB" dirty="0">
                <a:latin typeface="Lucida Console" panose="020B0609040504020204" pitchFamily="49" charset="0"/>
              </a:rPr>
              <a:t>=0.8,da;q=0.6</a:t>
            </a:r>
            <a:endParaRPr lang="en-GB" dirty="0"/>
          </a:p>
        </p:txBody>
      </p:sp>
    </p:spTree>
    <p:extLst>
      <p:ext uri="{BB962C8B-B14F-4D97-AF65-F5344CB8AC3E}">
        <p14:creationId xmlns:p14="http://schemas.microsoft.com/office/powerpoint/2010/main" val="2570851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1417544" y="567384"/>
            <a:ext cx="9356913" cy="5723233"/>
          </a:xfrm>
          <a:prstGeom prst="rect">
            <a:avLst/>
          </a:prstGeom>
          <a:noFill/>
        </p:spPr>
        <p:txBody>
          <a:bodyPr wrap="square" rtlCol="0">
            <a:sp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using </a:t>
            </a:r>
            <a:r>
              <a:rPr lang="en-GB" dirty="0" smtClean="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Headers</a:t>
            </a:r>
            <a:r>
              <a:rPr lang="en-GB"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GB" dirty="0" err="1">
                <a:solidFill>
                  <a:srgbClr val="2B91AF"/>
                </a:solidFill>
                <a:latin typeface="Consolas" panose="020B0609020204030204" pitchFamily="49" charset="0"/>
                <a:ea typeface="Times New Roman" panose="02020603050405020304" pitchFamily="18" charset="0"/>
                <a:cs typeface="Times New Roman" panose="02020603050405020304" pitchFamily="18" charset="0"/>
              </a:rPr>
              <a:t>IDictionary</a:t>
            </a:r>
            <a:r>
              <a:rPr lang="en-GB"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string</a:t>
            </a:r>
            <a:r>
              <a:rPr lang="en-GB"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string</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GB"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private</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static</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async</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smtClean="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Task</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MyApplication</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GB" dirty="0" err="1" smtClean="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IDictionary</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string</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object</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r>
              <a:rPr lang="en-GB"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env</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GB"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GB"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var</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reqStream</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GB"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env</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GB" dirty="0" smtClean="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GB" dirty="0" err="1" smtClean="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owin.RequestBody</a:t>
            </a:r>
            <a:r>
              <a:rPr lang="en-GB" dirty="0" smtClean="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as</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smtClean="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Stream</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GB"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var</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reqHeaders</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GB"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env</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GB" dirty="0" smtClean="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GB" dirty="0" err="1" smtClean="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owin.RequestHeaders</a:t>
            </a:r>
            <a:r>
              <a:rPr lang="en-GB" dirty="0" smtClean="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as</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smtClean="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Headers</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GB"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var</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reqMethod</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GB"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env</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GB" dirty="0" smtClean="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GB" dirty="0" err="1" smtClean="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owin.RequestMethod</a:t>
            </a:r>
            <a:r>
              <a:rPr lang="en-GB" dirty="0" smtClean="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as</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string</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GB"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var</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reqPath</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GB"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env</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GB" dirty="0" smtClean="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GB" dirty="0" err="1" smtClean="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owin.RequestPath</a:t>
            </a:r>
            <a:r>
              <a:rPr lang="en-GB" dirty="0" smtClean="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as</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string</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GB"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var</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reqQueryStr</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GB"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env</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GB" dirty="0" smtClean="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GB" dirty="0" err="1" smtClean="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owin.RequestQueryString</a:t>
            </a:r>
            <a:r>
              <a:rPr lang="en-GB" dirty="0" smtClean="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as</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string</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GB"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GB"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var</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respStream</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GB"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env</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GB" dirty="0" smtClean="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GB" dirty="0" err="1" smtClean="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owin.ResponseBody</a:t>
            </a:r>
            <a:r>
              <a:rPr lang="en-GB" dirty="0" smtClean="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as</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smtClean="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Stream</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GB"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var</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respHeaders</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GB"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env</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GB" dirty="0" smtClean="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GB" dirty="0" err="1" smtClean="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owin.ResponseHeaders</a:t>
            </a:r>
            <a:r>
              <a:rPr lang="en-GB" dirty="0" smtClean="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as</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smtClean="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Headers</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GB"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var</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respStatus</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GB" dirty="0" err="1"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int</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GB"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env</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GB" dirty="0" smtClean="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GB" dirty="0" err="1" smtClean="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owin.ResponseStatusCode</a:t>
            </a:r>
            <a:r>
              <a:rPr lang="en-GB" dirty="0" smtClean="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GB"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GB"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using</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var</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writer = </a:t>
            </a:r>
            <a:r>
              <a:rPr lang="en-GB"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new</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smtClean="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StreamWriter</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GB"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respStream</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GB"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GB"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await</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writer.WriteAsync</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GB" dirty="0" smtClean="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"Hello world"</a:t>
            </a: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GB"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GB"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12255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9068" y="1623920"/>
            <a:ext cx="11102990" cy="863787"/>
          </a:xfrm>
        </p:spPr>
        <p:txBody>
          <a:bodyPr>
            <a:normAutofit/>
          </a:bodyPr>
          <a:lstStyle/>
          <a:p>
            <a:pPr marL="0" indent="0">
              <a:buNone/>
            </a:pPr>
            <a:r>
              <a:rPr lang="en-GB" sz="2400" dirty="0">
                <a:solidFill>
                  <a:srgbClr val="0000FF"/>
                </a:solidFill>
                <a:latin typeface="Consolas" panose="020B0609020204030204" pitchFamily="49" charset="0"/>
                <a:ea typeface="Calibri" panose="020F0502020204030204" pitchFamily="34" charset="0"/>
              </a:rPr>
              <a:t>using</a:t>
            </a:r>
            <a:r>
              <a:rPr lang="en-GB" sz="2400" dirty="0">
                <a:solidFill>
                  <a:srgbClr val="000000"/>
                </a:solidFill>
                <a:latin typeface="Consolas" panose="020B0609020204030204" pitchFamily="49" charset="0"/>
                <a:ea typeface="Calibri" panose="020F0502020204030204" pitchFamily="34" charset="0"/>
              </a:rPr>
              <a:t> </a:t>
            </a:r>
            <a:r>
              <a:rPr lang="en-GB" sz="2400" dirty="0" err="1">
                <a:solidFill>
                  <a:srgbClr val="2B91AF"/>
                </a:solidFill>
                <a:latin typeface="Consolas" panose="020B0609020204030204" pitchFamily="49" charset="0"/>
                <a:ea typeface="Calibri" panose="020F0502020204030204" pitchFamily="34" charset="0"/>
              </a:rPr>
              <a:t>AppFunc</a:t>
            </a:r>
            <a:r>
              <a:rPr lang="en-GB" sz="2400" dirty="0">
                <a:solidFill>
                  <a:srgbClr val="000000"/>
                </a:solidFill>
                <a:latin typeface="Consolas" panose="020B0609020204030204" pitchFamily="49" charset="0"/>
                <a:ea typeface="Calibri" panose="020F0502020204030204" pitchFamily="34" charset="0"/>
              </a:rPr>
              <a:t> = </a:t>
            </a:r>
            <a:r>
              <a:rPr lang="en-GB" sz="2400" dirty="0" err="1">
                <a:solidFill>
                  <a:srgbClr val="2B91AF"/>
                </a:solidFill>
                <a:latin typeface="Consolas" panose="020B0609020204030204" pitchFamily="49" charset="0"/>
                <a:ea typeface="Calibri" panose="020F0502020204030204" pitchFamily="34" charset="0"/>
              </a:rPr>
              <a:t>Func</a:t>
            </a:r>
            <a:r>
              <a:rPr lang="en-GB" sz="2400" dirty="0">
                <a:solidFill>
                  <a:srgbClr val="000000"/>
                </a:solidFill>
                <a:latin typeface="Consolas" panose="020B0609020204030204" pitchFamily="49" charset="0"/>
                <a:ea typeface="Calibri" panose="020F0502020204030204" pitchFamily="34" charset="0"/>
              </a:rPr>
              <a:t>&lt;</a:t>
            </a:r>
            <a:r>
              <a:rPr lang="en-GB" sz="2400" dirty="0" err="1">
                <a:solidFill>
                  <a:srgbClr val="2B91AF"/>
                </a:solidFill>
                <a:latin typeface="Consolas" panose="020B0609020204030204" pitchFamily="49" charset="0"/>
                <a:ea typeface="Calibri" panose="020F0502020204030204" pitchFamily="34" charset="0"/>
              </a:rPr>
              <a:t>IDictionary</a:t>
            </a:r>
            <a:r>
              <a:rPr lang="en-GB" sz="2400" dirty="0">
                <a:solidFill>
                  <a:srgbClr val="000000"/>
                </a:solidFill>
                <a:latin typeface="Consolas" panose="020B0609020204030204" pitchFamily="49" charset="0"/>
                <a:ea typeface="Calibri" panose="020F0502020204030204" pitchFamily="34" charset="0"/>
              </a:rPr>
              <a:t>&lt;</a:t>
            </a:r>
            <a:r>
              <a:rPr lang="en-GB" sz="2400" dirty="0">
                <a:solidFill>
                  <a:srgbClr val="0000FF"/>
                </a:solidFill>
                <a:latin typeface="Consolas" panose="020B0609020204030204" pitchFamily="49" charset="0"/>
                <a:ea typeface="Calibri" panose="020F0502020204030204" pitchFamily="34" charset="0"/>
              </a:rPr>
              <a:t>string</a:t>
            </a:r>
            <a:r>
              <a:rPr lang="en-GB" sz="2400" dirty="0">
                <a:solidFill>
                  <a:srgbClr val="000000"/>
                </a:solidFill>
                <a:latin typeface="Consolas" panose="020B0609020204030204" pitchFamily="49" charset="0"/>
                <a:ea typeface="Calibri" panose="020F0502020204030204" pitchFamily="34" charset="0"/>
              </a:rPr>
              <a:t>, </a:t>
            </a:r>
            <a:r>
              <a:rPr lang="en-GB" sz="2400" dirty="0">
                <a:solidFill>
                  <a:srgbClr val="0000FF"/>
                </a:solidFill>
                <a:latin typeface="Consolas" panose="020B0609020204030204" pitchFamily="49" charset="0"/>
                <a:ea typeface="Calibri" panose="020F0502020204030204" pitchFamily="34" charset="0"/>
              </a:rPr>
              <a:t>object</a:t>
            </a:r>
            <a:r>
              <a:rPr lang="en-GB" sz="2400" dirty="0">
                <a:solidFill>
                  <a:srgbClr val="000000"/>
                </a:solidFill>
                <a:latin typeface="Consolas" panose="020B0609020204030204" pitchFamily="49" charset="0"/>
                <a:ea typeface="Calibri" panose="020F0502020204030204" pitchFamily="34" charset="0"/>
              </a:rPr>
              <a:t>&gt;, </a:t>
            </a:r>
            <a:r>
              <a:rPr lang="en-GB" sz="2400" dirty="0">
                <a:solidFill>
                  <a:srgbClr val="2B91AF"/>
                </a:solidFill>
                <a:latin typeface="Consolas" panose="020B0609020204030204" pitchFamily="49" charset="0"/>
                <a:ea typeface="Calibri" panose="020F0502020204030204" pitchFamily="34" charset="0"/>
              </a:rPr>
              <a:t>Task</a:t>
            </a:r>
            <a:r>
              <a:rPr lang="en-GB" sz="2400" dirty="0">
                <a:solidFill>
                  <a:srgbClr val="000000"/>
                </a:solidFill>
                <a:latin typeface="Consolas" panose="020B0609020204030204" pitchFamily="49" charset="0"/>
                <a:ea typeface="Calibri" panose="020F0502020204030204" pitchFamily="34" charset="0"/>
              </a:rPr>
              <a:t>&gt;;</a:t>
            </a:r>
            <a:endParaRPr lang="en-GB" sz="2400" dirty="0"/>
          </a:p>
        </p:txBody>
      </p:sp>
      <p:sp>
        <p:nvSpPr>
          <p:cNvPr id="4" name="Content Placeholder 2"/>
          <p:cNvSpPr txBox="1">
            <a:spLocks/>
          </p:cNvSpPr>
          <p:nvPr/>
        </p:nvSpPr>
        <p:spPr>
          <a:xfrm>
            <a:off x="430305" y="2583144"/>
            <a:ext cx="11268635" cy="35756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err="1">
                <a:solidFill>
                  <a:srgbClr val="2B91AF"/>
                </a:solidFill>
                <a:latin typeface="Consolas" panose="020B0609020204030204" pitchFamily="49" charset="0"/>
                <a:ea typeface="Calibri" panose="020F0502020204030204" pitchFamily="34" charset="0"/>
              </a:rPr>
              <a:t>AppFunc</a:t>
            </a:r>
            <a:r>
              <a:rPr lang="en-GB" sz="2400" dirty="0">
                <a:solidFill>
                  <a:srgbClr val="000000"/>
                </a:solidFill>
                <a:latin typeface="Consolas" panose="020B0609020204030204" pitchFamily="49" charset="0"/>
                <a:ea typeface="Calibri" panose="020F0502020204030204" pitchFamily="34" charset="0"/>
              </a:rPr>
              <a:t> </a:t>
            </a:r>
            <a:r>
              <a:rPr lang="en-GB" sz="2400" dirty="0" err="1" smtClean="0">
                <a:solidFill>
                  <a:srgbClr val="000000"/>
                </a:solidFill>
                <a:latin typeface="Consolas" panose="020B0609020204030204" pitchFamily="49" charset="0"/>
                <a:ea typeface="Calibri" panose="020F0502020204030204" pitchFamily="34" charset="0"/>
              </a:rPr>
              <a:t>myComponent</a:t>
            </a:r>
            <a:r>
              <a:rPr lang="en-GB" sz="2400" dirty="0" smtClean="0">
                <a:solidFill>
                  <a:srgbClr val="000000"/>
                </a:solidFill>
                <a:latin typeface="Consolas" panose="020B0609020204030204" pitchFamily="49" charset="0"/>
                <a:ea typeface="Calibri" panose="020F0502020204030204" pitchFamily="34" charset="0"/>
              </a:rPr>
              <a:t> = </a:t>
            </a:r>
            <a:r>
              <a:rPr lang="en-GB" sz="2400" dirty="0" err="1" smtClean="0">
                <a:solidFill>
                  <a:srgbClr val="0000FF"/>
                </a:solidFill>
                <a:latin typeface="Consolas" panose="020B0609020204030204" pitchFamily="49" charset="0"/>
                <a:ea typeface="Calibri" panose="020F0502020204030204" pitchFamily="34" charset="0"/>
              </a:rPr>
              <a:t>async</a:t>
            </a:r>
            <a:r>
              <a:rPr lang="en-GB" sz="2400" dirty="0" smtClean="0">
                <a:solidFill>
                  <a:srgbClr val="000000"/>
                </a:solidFill>
                <a:latin typeface="Consolas" panose="020B0609020204030204" pitchFamily="49" charset="0"/>
                <a:ea typeface="Calibri" panose="020F0502020204030204" pitchFamily="34" charset="0"/>
              </a:rPr>
              <a:t> (</a:t>
            </a:r>
            <a:r>
              <a:rPr lang="en-GB" sz="2400" dirty="0" err="1">
                <a:solidFill>
                  <a:srgbClr val="2B91AF"/>
                </a:solidFill>
                <a:latin typeface="Consolas" panose="020B0609020204030204" pitchFamily="49" charset="0"/>
                <a:ea typeface="Calibri" panose="020F0502020204030204" pitchFamily="34" charset="0"/>
              </a:rPr>
              <a:t>IDictionary</a:t>
            </a:r>
            <a:r>
              <a:rPr lang="en-GB" sz="2400" dirty="0">
                <a:solidFill>
                  <a:srgbClr val="000000"/>
                </a:solidFill>
                <a:latin typeface="Consolas" panose="020B0609020204030204" pitchFamily="49" charset="0"/>
                <a:ea typeface="Calibri" panose="020F0502020204030204" pitchFamily="34" charset="0"/>
              </a:rPr>
              <a:t>&lt;</a:t>
            </a:r>
            <a:r>
              <a:rPr lang="en-GB" sz="2400" dirty="0">
                <a:solidFill>
                  <a:srgbClr val="0000FF"/>
                </a:solidFill>
                <a:latin typeface="Consolas" panose="020B0609020204030204" pitchFamily="49" charset="0"/>
                <a:ea typeface="Calibri" panose="020F0502020204030204" pitchFamily="34" charset="0"/>
              </a:rPr>
              <a:t>string</a:t>
            </a:r>
            <a:r>
              <a:rPr lang="en-GB" sz="2400" dirty="0">
                <a:solidFill>
                  <a:srgbClr val="000000"/>
                </a:solidFill>
                <a:latin typeface="Consolas" panose="020B0609020204030204" pitchFamily="49" charset="0"/>
                <a:ea typeface="Calibri" panose="020F0502020204030204" pitchFamily="34" charset="0"/>
              </a:rPr>
              <a:t>, </a:t>
            </a:r>
            <a:r>
              <a:rPr lang="en-GB" sz="2400" dirty="0">
                <a:solidFill>
                  <a:srgbClr val="0000FF"/>
                </a:solidFill>
                <a:latin typeface="Consolas" panose="020B0609020204030204" pitchFamily="49" charset="0"/>
                <a:ea typeface="Calibri" panose="020F0502020204030204" pitchFamily="34" charset="0"/>
              </a:rPr>
              <a:t>object</a:t>
            </a:r>
            <a:r>
              <a:rPr lang="en-GB" sz="2400" dirty="0" smtClean="0">
                <a:solidFill>
                  <a:srgbClr val="000000"/>
                </a:solidFill>
                <a:latin typeface="Consolas" panose="020B0609020204030204" pitchFamily="49" charset="0"/>
                <a:ea typeface="Calibri" panose="020F0502020204030204" pitchFamily="34" charset="0"/>
              </a:rPr>
              <a:t>&gt; </a:t>
            </a:r>
            <a:r>
              <a:rPr lang="en-GB" sz="2400" dirty="0" err="1" smtClean="0">
                <a:solidFill>
                  <a:srgbClr val="000000"/>
                </a:solidFill>
                <a:latin typeface="Consolas" panose="020B0609020204030204" pitchFamily="49" charset="0"/>
                <a:ea typeface="Calibri" panose="020F0502020204030204" pitchFamily="34" charset="0"/>
              </a:rPr>
              <a:t>env</a:t>
            </a:r>
            <a:r>
              <a:rPr lang="en-GB" sz="2400" dirty="0" smtClean="0">
                <a:solidFill>
                  <a:srgbClr val="000000"/>
                </a:solidFill>
                <a:latin typeface="Consolas" panose="020B0609020204030204" pitchFamily="49" charset="0"/>
                <a:ea typeface="Calibri" panose="020F0502020204030204" pitchFamily="34" charset="0"/>
              </a:rPr>
              <a:t>) =&gt;</a:t>
            </a:r>
          </a:p>
          <a:p>
            <a:pPr marL="0" indent="0">
              <a:buNone/>
            </a:pPr>
            <a:r>
              <a:rPr lang="en-GB" sz="2400" dirty="0" smtClean="0">
                <a:solidFill>
                  <a:srgbClr val="000000"/>
                </a:solidFill>
                <a:latin typeface="Consolas" panose="020B0609020204030204" pitchFamily="49" charset="0"/>
              </a:rPr>
              <a:t>{</a:t>
            </a:r>
          </a:p>
          <a:p>
            <a:pPr marL="0" indent="0">
              <a:buNone/>
            </a:pPr>
            <a:r>
              <a:rPr lang="en-GB" sz="2400" dirty="0">
                <a:solidFill>
                  <a:srgbClr val="000000"/>
                </a:solidFill>
                <a:latin typeface="Consolas" panose="020B0609020204030204" pitchFamily="49" charset="0"/>
              </a:rPr>
              <a:t> </a:t>
            </a:r>
            <a:r>
              <a:rPr lang="en-GB" sz="2400" dirty="0" smtClean="0">
                <a:solidFill>
                  <a:srgbClr val="000000"/>
                </a:solidFill>
                <a:latin typeface="Consolas" panose="020B0609020204030204" pitchFamily="49" charset="0"/>
              </a:rPr>
              <a:t> </a:t>
            </a:r>
            <a:r>
              <a:rPr lang="en-GB" sz="2400" dirty="0" smtClean="0">
                <a:solidFill>
                  <a:srgbClr val="008000"/>
                </a:solidFill>
                <a:latin typeface="Consolas" panose="020B0609020204030204" pitchFamily="49" charset="0"/>
                <a:ea typeface="Calibri" panose="020F0502020204030204" pitchFamily="34" charset="0"/>
              </a:rPr>
              <a:t>/* ... do something ... */</a:t>
            </a:r>
          </a:p>
          <a:p>
            <a:pPr marL="0" indent="0">
              <a:buNone/>
            </a:pPr>
            <a:r>
              <a:rPr lang="en-GB" sz="2400" dirty="0">
                <a:solidFill>
                  <a:srgbClr val="008000"/>
                </a:solidFill>
                <a:latin typeface="Consolas" panose="020B0609020204030204" pitchFamily="49" charset="0"/>
              </a:rPr>
              <a:t> </a:t>
            </a:r>
            <a:r>
              <a:rPr lang="en-GB" sz="2400" dirty="0" smtClean="0">
                <a:solidFill>
                  <a:srgbClr val="008000"/>
                </a:solidFill>
                <a:latin typeface="Consolas" panose="020B0609020204030204" pitchFamily="49" charset="0"/>
              </a:rPr>
              <a:t> </a:t>
            </a:r>
            <a:r>
              <a:rPr lang="en-GB" sz="2400" dirty="0" smtClean="0">
                <a:solidFill>
                  <a:srgbClr val="0000FF"/>
                </a:solidFill>
                <a:latin typeface="Consolas" panose="020B0609020204030204" pitchFamily="49" charset="0"/>
                <a:ea typeface="Calibri" panose="020F0502020204030204" pitchFamily="34" charset="0"/>
              </a:rPr>
              <a:t>await </a:t>
            </a:r>
            <a:r>
              <a:rPr lang="en-GB" sz="2400" dirty="0" err="1" smtClean="0">
                <a:solidFill>
                  <a:srgbClr val="000000"/>
                </a:solidFill>
                <a:latin typeface="Consolas" panose="020B0609020204030204" pitchFamily="49" charset="0"/>
                <a:ea typeface="Calibri" panose="020F0502020204030204" pitchFamily="34" charset="0"/>
              </a:rPr>
              <a:t>nextComponent</a:t>
            </a:r>
            <a:r>
              <a:rPr lang="en-GB" sz="2400" dirty="0" smtClean="0">
                <a:solidFill>
                  <a:srgbClr val="000000"/>
                </a:solidFill>
                <a:latin typeface="Consolas" panose="020B0609020204030204" pitchFamily="49" charset="0"/>
                <a:ea typeface="Calibri" panose="020F0502020204030204" pitchFamily="34" charset="0"/>
              </a:rPr>
              <a:t>(</a:t>
            </a:r>
            <a:r>
              <a:rPr lang="en-GB" sz="2400" dirty="0" err="1" smtClean="0">
                <a:solidFill>
                  <a:srgbClr val="000000"/>
                </a:solidFill>
                <a:latin typeface="Consolas" panose="020B0609020204030204" pitchFamily="49" charset="0"/>
                <a:ea typeface="Calibri" panose="020F0502020204030204" pitchFamily="34" charset="0"/>
              </a:rPr>
              <a:t>env</a:t>
            </a:r>
            <a:r>
              <a:rPr lang="en-GB" sz="2400" dirty="0" smtClean="0">
                <a:solidFill>
                  <a:srgbClr val="000000"/>
                </a:solidFill>
                <a:latin typeface="Consolas" panose="020B0609020204030204" pitchFamily="49" charset="0"/>
                <a:ea typeface="Calibri" panose="020F0502020204030204" pitchFamily="34" charset="0"/>
              </a:rPr>
              <a:t>);</a:t>
            </a:r>
          </a:p>
          <a:p>
            <a:pPr marL="0" indent="0">
              <a:buNone/>
            </a:pPr>
            <a:r>
              <a:rPr lang="en-GB" sz="2400" dirty="0">
                <a:solidFill>
                  <a:srgbClr val="000000"/>
                </a:solidFill>
                <a:latin typeface="Consolas" panose="020B0609020204030204" pitchFamily="49" charset="0"/>
              </a:rPr>
              <a:t> </a:t>
            </a:r>
            <a:r>
              <a:rPr lang="en-GB" sz="2400" dirty="0" smtClean="0">
                <a:solidFill>
                  <a:srgbClr val="000000"/>
                </a:solidFill>
                <a:latin typeface="Consolas" panose="020B0609020204030204" pitchFamily="49" charset="0"/>
              </a:rPr>
              <a:t> </a:t>
            </a:r>
            <a:r>
              <a:rPr lang="en-GB" sz="2400" dirty="0" smtClean="0">
                <a:solidFill>
                  <a:srgbClr val="008000"/>
                </a:solidFill>
                <a:latin typeface="Consolas" panose="020B0609020204030204" pitchFamily="49" charset="0"/>
                <a:ea typeface="Calibri" panose="020F0502020204030204" pitchFamily="34" charset="0"/>
              </a:rPr>
              <a:t>/* </a:t>
            </a:r>
            <a:r>
              <a:rPr lang="en-GB" sz="2400" dirty="0">
                <a:solidFill>
                  <a:srgbClr val="008000"/>
                </a:solidFill>
                <a:latin typeface="Consolas" panose="020B0609020204030204" pitchFamily="49" charset="0"/>
                <a:ea typeface="Calibri" panose="020F0502020204030204" pitchFamily="34" charset="0"/>
              </a:rPr>
              <a:t>... do something ... */</a:t>
            </a:r>
            <a:endParaRPr lang="en-GB" sz="2400" dirty="0" smtClean="0">
              <a:solidFill>
                <a:srgbClr val="000000"/>
              </a:solidFill>
              <a:latin typeface="Consolas" panose="020B0609020204030204" pitchFamily="49" charset="0"/>
            </a:endParaRPr>
          </a:p>
          <a:p>
            <a:pPr marL="0" indent="0">
              <a:buNone/>
            </a:pPr>
            <a:r>
              <a:rPr lang="en-GB" sz="2400" dirty="0" smtClean="0">
                <a:solidFill>
                  <a:srgbClr val="000000"/>
                </a:solidFill>
                <a:latin typeface="Consolas" panose="020B0609020204030204" pitchFamily="49" charset="0"/>
              </a:rPr>
              <a:t>};</a:t>
            </a:r>
            <a:endParaRPr lang="en-GB" sz="2400" dirty="0"/>
          </a:p>
        </p:txBody>
      </p:sp>
    </p:spTree>
    <p:extLst>
      <p:ext uri="{BB962C8B-B14F-4D97-AF65-F5344CB8AC3E}">
        <p14:creationId xmlns:p14="http://schemas.microsoft.com/office/powerpoint/2010/main" val="321543142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4656000" y="1771050"/>
            <a:ext cx="2880000" cy="3225638"/>
            <a:chOff x="4410634" y="1771050"/>
            <a:chExt cx="2880000" cy="3225638"/>
          </a:xfrm>
        </p:grpSpPr>
        <p:sp>
          <p:nvSpPr>
            <p:cNvPr id="4" name="TextBox 3"/>
            <p:cNvSpPr txBox="1"/>
            <p:nvPr/>
          </p:nvSpPr>
          <p:spPr>
            <a:xfrm>
              <a:off x="4410634" y="4276688"/>
              <a:ext cx="2880000" cy="720000"/>
            </a:xfrm>
            <a:prstGeom prst="rect">
              <a:avLst/>
            </a:prstGeom>
            <a:solidFill>
              <a:srgbClr val="252525"/>
            </a:solidFill>
          </p:spPr>
          <p:txBody>
            <a:bodyPr wrap="square" rtlCol="0" anchor="ctr">
              <a:noAutofit/>
            </a:bodyPr>
            <a:lstStyle/>
            <a:p>
              <a:pPr algn="ctr"/>
              <a:r>
                <a:rPr lang="da-DK" b="1" dirty="0" smtClean="0">
                  <a:solidFill>
                    <a:schemeClr val="bg1"/>
                  </a:solidFill>
                </a:rPr>
                <a:t>Host</a:t>
              </a:r>
              <a:endParaRPr lang="en-GB" b="1" dirty="0">
                <a:solidFill>
                  <a:schemeClr val="bg1"/>
                </a:solidFill>
              </a:endParaRPr>
            </a:p>
          </p:txBody>
        </p:sp>
        <p:sp>
          <p:nvSpPr>
            <p:cNvPr id="5" name="TextBox 4"/>
            <p:cNvSpPr txBox="1"/>
            <p:nvPr/>
          </p:nvSpPr>
          <p:spPr>
            <a:xfrm>
              <a:off x="4410634" y="3441476"/>
              <a:ext cx="2880000" cy="720000"/>
            </a:xfrm>
            <a:prstGeom prst="rect">
              <a:avLst/>
            </a:prstGeom>
            <a:solidFill>
              <a:srgbClr val="252525"/>
            </a:solidFill>
          </p:spPr>
          <p:txBody>
            <a:bodyPr wrap="square" rtlCol="0" anchor="ctr">
              <a:noAutofit/>
            </a:bodyPr>
            <a:lstStyle/>
            <a:p>
              <a:pPr algn="ctr"/>
              <a:r>
                <a:rPr lang="da-DK" b="1" dirty="0" smtClean="0">
                  <a:solidFill>
                    <a:schemeClr val="bg1"/>
                  </a:solidFill>
                </a:rPr>
                <a:t>Server</a:t>
              </a:r>
              <a:endParaRPr lang="en-GB" b="1" dirty="0">
                <a:solidFill>
                  <a:schemeClr val="bg1"/>
                </a:solidFill>
              </a:endParaRPr>
            </a:p>
          </p:txBody>
        </p:sp>
        <p:sp>
          <p:nvSpPr>
            <p:cNvPr id="6" name="TextBox 5"/>
            <p:cNvSpPr txBox="1"/>
            <p:nvPr/>
          </p:nvSpPr>
          <p:spPr>
            <a:xfrm>
              <a:off x="4410634" y="2606263"/>
              <a:ext cx="2880000" cy="720000"/>
            </a:xfrm>
            <a:prstGeom prst="rect">
              <a:avLst/>
            </a:prstGeom>
            <a:solidFill>
              <a:srgbClr val="252525"/>
            </a:solidFill>
          </p:spPr>
          <p:txBody>
            <a:bodyPr wrap="square" rtlCol="0" anchor="ctr">
              <a:noAutofit/>
            </a:bodyPr>
            <a:lstStyle/>
            <a:p>
              <a:pPr algn="ctr"/>
              <a:r>
                <a:rPr lang="da-DK" b="1" dirty="0" err="1" smtClean="0">
                  <a:solidFill>
                    <a:schemeClr val="bg1"/>
                  </a:solidFill>
                </a:rPr>
                <a:t>Middleware</a:t>
              </a:r>
              <a:endParaRPr lang="en-GB" b="1" dirty="0">
                <a:solidFill>
                  <a:schemeClr val="bg1"/>
                </a:solidFill>
              </a:endParaRPr>
            </a:p>
          </p:txBody>
        </p:sp>
        <p:sp>
          <p:nvSpPr>
            <p:cNvPr id="7" name="TextBox 6"/>
            <p:cNvSpPr txBox="1"/>
            <p:nvPr/>
          </p:nvSpPr>
          <p:spPr>
            <a:xfrm>
              <a:off x="4410634" y="1771050"/>
              <a:ext cx="2880000" cy="720000"/>
            </a:xfrm>
            <a:prstGeom prst="rect">
              <a:avLst/>
            </a:prstGeom>
            <a:solidFill>
              <a:srgbClr val="252525"/>
            </a:solidFill>
          </p:spPr>
          <p:txBody>
            <a:bodyPr wrap="square" rtlCol="0" anchor="ctr">
              <a:noAutofit/>
            </a:bodyPr>
            <a:lstStyle/>
            <a:p>
              <a:pPr algn="ctr"/>
              <a:r>
                <a:rPr lang="da-DK" b="1" dirty="0" smtClean="0">
                  <a:solidFill>
                    <a:schemeClr val="bg1"/>
                  </a:solidFill>
                </a:rPr>
                <a:t>Applikation</a:t>
              </a:r>
              <a:endParaRPr lang="en-GB" b="1" dirty="0">
                <a:solidFill>
                  <a:schemeClr val="bg1"/>
                </a:solidFill>
              </a:endParaRPr>
            </a:p>
          </p:txBody>
        </p:sp>
      </p:grpSp>
    </p:spTree>
    <p:extLst>
      <p:ext uri="{BB962C8B-B14F-4D97-AF65-F5344CB8AC3E}">
        <p14:creationId xmlns:p14="http://schemas.microsoft.com/office/powerpoint/2010/main" val="871216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Persistent connections</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477819730"/>
      </p:ext>
    </p:extLst>
  </p:cSld>
  <p:clrMapOvr>
    <a:masterClrMapping/>
  </p:clrMapOvr>
  <p:transition spd="slow">
    <p:push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smtClean="0"/>
              <a:t>Konfigurering</a:t>
            </a:r>
            <a:endParaRPr lang="en-GB" dirty="0"/>
          </a:p>
        </p:txBody>
      </p:sp>
      <p:sp>
        <p:nvSpPr>
          <p:cNvPr id="3" name="Content Placeholder 2"/>
          <p:cNvSpPr>
            <a:spLocks noGrp="1"/>
          </p:cNvSpPr>
          <p:nvPr>
            <p:ph idx="1"/>
          </p:nvPr>
        </p:nvSpPr>
        <p:spPr/>
        <p:txBody>
          <a:bodyPr/>
          <a:lstStyle/>
          <a:p>
            <a:pPr marL="0" indent="0">
              <a:buNone/>
            </a:pPr>
            <a:r>
              <a:rPr lang="en-GB" dirty="0">
                <a:solidFill>
                  <a:srgbClr val="0000FF"/>
                </a:solidFill>
                <a:latin typeface="Consolas" panose="020B0609020204030204" pitchFamily="49" charset="0"/>
              </a:rPr>
              <a:t>public</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class</a:t>
            </a:r>
            <a:r>
              <a:rPr lang="en-GB" dirty="0">
                <a:solidFill>
                  <a:srgbClr val="000000"/>
                </a:solidFill>
                <a:latin typeface="Consolas" panose="020B0609020204030204" pitchFamily="49" charset="0"/>
              </a:rPr>
              <a:t> </a:t>
            </a:r>
            <a:r>
              <a:rPr lang="en-GB" dirty="0" err="1">
                <a:solidFill>
                  <a:srgbClr val="2B91AF"/>
                </a:solidFill>
                <a:latin typeface="Consolas" panose="020B0609020204030204" pitchFamily="49" charset="0"/>
              </a:rPr>
              <a:t>Startup</a:t>
            </a:r>
            <a:endParaRPr lang="en-GB" dirty="0">
              <a:solidFill>
                <a:srgbClr val="000000"/>
              </a:solidFill>
              <a:latin typeface="Consolas" panose="020B0609020204030204" pitchFamily="49" charset="0"/>
            </a:endParaRPr>
          </a:p>
          <a:p>
            <a:pPr marL="0" indent="0">
              <a:buNone/>
            </a:pPr>
            <a:r>
              <a:rPr lang="en-GB" dirty="0">
                <a:solidFill>
                  <a:srgbClr val="000000"/>
                </a:solidFill>
                <a:latin typeface="Consolas" panose="020B0609020204030204" pitchFamily="49" charset="0"/>
              </a:rPr>
              <a:t>{</a:t>
            </a:r>
          </a:p>
          <a:p>
            <a:pPr marL="0" indent="0">
              <a:buNone/>
            </a:pP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public</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void</a:t>
            </a:r>
            <a:r>
              <a:rPr lang="en-GB" dirty="0">
                <a:solidFill>
                  <a:srgbClr val="000000"/>
                </a:solidFill>
                <a:latin typeface="Consolas" panose="020B0609020204030204" pitchFamily="49" charset="0"/>
              </a:rPr>
              <a:t> Configuration(</a:t>
            </a:r>
            <a:r>
              <a:rPr lang="en-GB" dirty="0" err="1">
                <a:solidFill>
                  <a:srgbClr val="2B91AF"/>
                </a:solidFill>
                <a:latin typeface="Consolas" panose="020B0609020204030204" pitchFamily="49" charset="0"/>
              </a:rPr>
              <a:t>IAppBuilder</a:t>
            </a:r>
            <a:r>
              <a:rPr lang="en-GB" dirty="0">
                <a:solidFill>
                  <a:srgbClr val="000000"/>
                </a:solidFill>
                <a:latin typeface="Consolas" panose="020B0609020204030204" pitchFamily="49" charset="0"/>
              </a:rPr>
              <a:t> app)</a:t>
            </a:r>
          </a:p>
          <a:p>
            <a:pPr marL="0" indent="0">
              <a:buNone/>
            </a:pPr>
            <a:r>
              <a:rPr lang="en-GB" dirty="0">
                <a:solidFill>
                  <a:srgbClr val="000000"/>
                </a:solidFill>
                <a:latin typeface="Consolas" panose="020B0609020204030204" pitchFamily="49" charset="0"/>
              </a:rPr>
              <a:t>    {</a:t>
            </a:r>
          </a:p>
          <a:p>
            <a:pPr marL="0" indent="0">
              <a:buNone/>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app.MapSignalR</a:t>
            </a:r>
            <a:r>
              <a:rPr lang="en-GB" dirty="0">
                <a:solidFill>
                  <a:srgbClr val="000000"/>
                </a:solidFill>
                <a:latin typeface="Consolas" panose="020B0609020204030204" pitchFamily="49" charset="0"/>
              </a:rPr>
              <a:t>();</a:t>
            </a:r>
          </a:p>
          <a:p>
            <a:pPr marL="0" indent="0">
              <a:buNone/>
            </a:pPr>
            <a:r>
              <a:rPr lang="en-GB" dirty="0">
                <a:solidFill>
                  <a:srgbClr val="000000"/>
                </a:solidFill>
                <a:latin typeface="Consolas" panose="020B0609020204030204" pitchFamily="49" charset="0"/>
              </a:rPr>
              <a:t>    }</a:t>
            </a:r>
          </a:p>
          <a:p>
            <a:pPr marL="0" indent="0">
              <a:buNone/>
            </a:pPr>
            <a:r>
              <a:rPr lang="en-GB" dirty="0">
                <a:solidFill>
                  <a:srgbClr val="000000"/>
                </a:solidFill>
                <a:latin typeface="Consolas" panose="020B0609020204030204" pitchFamily="49" charset="0"/>
              </a:rPr>
              <a:t>}</a:t>
            </a:r>
          </a:p>
          <a:p>
            <a:pPr marL="0" indent="0">
              <a:buNone/>
            </a:pPr>
            <a:endParaRPr lang="en-GB" dirty="0"/>
          </a:p>
        </p:txBody>
      </p:sp>
    </p:spTree>
    <p:extLst>
      <p:ext uri="{BB962C8B-B14F-4D97-AF65-F5344CB8AC3E}">
        <p14:creationId xmlns:p14="http://schemas.microsoft.com/office/powerpoint/2010/main" val="924827089"/>
      </p:ext>
    </p:extLst>
  </p:cSld>
  <p:clrMapOvr>
    <a:masterClrMapping/>
  </p:clrMapOvr>
  <p:transition spd="slow">
    <p:push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Demo</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816137124"/>
      </p:ext>
    </p:extLst>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Hubs</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2682844733"/>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7"/>
          <p:cNvSpPr>
            <a:spLocks noGrp="1"/>
          </p:cNvSpPr>
          <p:nvPr>
            <p:ph sz="quarter" idx="13"/>
          </p:nvPr>
        </p:nvSpPr>
        <p:spPr>
          <a:xfrm>
            <a:off x="1053352" y="2046194"/>
            <a:ext cx="4338918" cy="3240000"/>
          </a:xfrm>
        </p:spPr>
        <p:txBody>
          <a:bodyPr/>
          <a:lstStyle/>
          <a:p>
            <a:pPr marL="0" indent="0">
              <a:buNone/>
            </a:pPr>
            <a:r>
              <a:rPr lang="da-DK" dirty="0" smtClean="0"/>
              <a:t>Via HTTP</a:t>
            </a:r>
          </a:p>
          <a:p>
            <a:pPr marL="0" indent="0">
              <a:buNone/>
            </a:pPr>
            <a:r>
              <a:rPr lang="da-DK" dirty="0" smtClean="0"/>
              <a:t>Server svarer, </a:t>
            </a:r>
            <a:r>
              <a:rPr lang="en-GB" dirty="0" err="1" smtClean="0"/>
              <a:t>når</a:t>
            </a:r>
            <a:r>
              <a:rPr lang="en-GB" dirty="0" smtClean="0"/>
              <a:t> den </a:t>
            </a:r>
            <a:r>
              <a:rPr lang="en-GB" dirty="0" err="1" smtClean="0"/>
              <a:t>har</a:t>
            </a:r>
            <a:r>
              <a:rPr lang="en-GB" dirty="0" smtClean="0"/>
              <a:t> data</a:t>
            </a:r>
            <a:endParaRPr lang="da-DK" dirty="0" smtClean="0"/>
          </a:p>
          <a:p>
            <a:pPr marL="0" indent="0">
              <a:buNone/>
            </a:pPr>
            <a:r>
              <a:rPr lang="da-DK" dirty="0" err="1" smtClean="0"/>
              <a:t>SignalR</a:t>
            </a:r>
            <a:r>
              <a:rPr lang="da-DK" dirty="0" smtClean="0"/>
              <a:t>: IE8+, n-1</a:t>
            </a:r>
            <a:endParaRPr lang="en-GB" dirty="0"/>
          </a:p>
        </p:txBody>
      </p:sp>
      <p:sp>
        <p:nvSpPr>
          <p:cNvPr id="16" name="Content Placeholder 8"/>
          <p:cNvSpPr>
            <a:spLocks noGrp="1"/>
          </p:cNvSpPr>
          <p:nvPr>
            <p:ph sz="quarter" idx="14"/>
          </p:nvPr>
        </p:nvSpPr>
        <p:spPr>
          <a:xfrm>
            <a:off x="6104965" y="2046194"/>
            <a:ext cx="4334792" cy="3240000"/>
          </a:xfrm>
        </p:spPr>
        <p:txBody>
          <a:bodyPr/>
          <a:lstStyle/>
          <a:p>
            <a:pPr marL="0" indent="0">
              <a:buNone/>
            </a:pPr>
            <a:r>
              <a:rPr lang="da-DK" dirty="0" smtClean="0"/>
              <a:t>Via HTTP</a:t>
            </a:r>
          </a:p>
          <a:p>
            <a:pPr marL="0" indent="0">
              <a:buNone/>
            </a:pPr>
            <a:r>
              <a:rPr lang="da-DK" dirty="0" smtClean="0"/>
              <a:t>Script-klumper via HTTP</a:t>
            </a:r>
          </a:p>
          <a:p>
            <a:pPr marL="0" indent="0">
              <a:buNone/>
            </a:pPr>
            <a:r>
              <a:rPr lang="da-DK" dirty="0" smtClean="0"/>
              <a:t>Flere svar per </a:t>
            </a:r>
            <a:r>
              <a:rPr lang="da-DK" dirty="0" err="1" smtClean="0"/>
              <a:t>request</a:t>
            </a:r>
            <a:endParaRPr lang="da-DK" dirty="0" smtClean="0"/>
          </a:p>
          <a:p>
            <a:pPr marL="0" indent="0">
              <a:buNone/>
            </a:pPr>
            <a:r>
              <a:rPr lang="da-DK" dirty="0" err="1" smtClean="0"/>
              <a:t>SignalR</a:t>
            </a:r>
            <a:r>
              <a:rPr lang="da-DK" dirty="0" smtClean="0"/>
              <a:t>: IE8+</a:t>
            </a:r>
            <a:endParaRPr lang="en-GB" dirty="0"/>
          </a:p>
        </p:txBody>
      </p:sp>
      <p:sp>
        <p:nvSpPr>
          <p:cNvPr id="17" name="Text Placeholder 11"/>
          <p:cNvSpPr>
            <a:spLocks noGrp="1"/>
          </p:cNvSpPr>
          <p:nvPr>
            <p:ph type="body" sz="quarter" idx="17"/>
          </p:nvPr>
        </p:nvSpPr>
        <p:spPr>
          <a:xfrm>
            <a:off x="1053353" y="1265144"/>
            <a:ext cx="4338918" cy="720000"/>
          </a:xfrm>
          <a:solidFill>
            <a:srgbClr val="252525"/>
          </a:solidFill>
        </p:spPr>
        <p:txBody>
          <a:bodyPr anchor="ctr" anchorCtr="0"/>
          <a:lstStyle/>
          <a:p>
            <a:r>
              <a:rPr lang="da-DK" b="1" dirty="0" smtClean="0">
                <a:solidFill>
                  <a:schemeClr val="bg1"/>
                </a:solidFill>
              </a:rPr>
              <a:t>Long-</a:t>
            </a:r>
            <a:r>
              <a:rPr lang="da-DK" b="1" dirty="0" err="1" smtClean="0">
                <a:solidFill>
                  <a:schemeClr val="bg1"/>
                </a:solidFill>
              </a:rPr>
              <a:t>polling</a:t>
            </a:r>
            <a:endParaRPr lang="en-GB" b="1" dirty="0">
              <a:solidFill>
                <a:schemeClr val="bg1"/>
              </a:solidFill>
            </a:endParaRPr>
          </a:p>
        </p:txBody>
      </p:sp>
      <p:sp>
        <p:nvSpPr>
          <p:cNvPr id="18" name="Text Placeholder 12"/>
          <p:cNvSpPr>
            <a:spLocks noGrp="1"/>
          </p:cNvSpPr>
          <p:nvPr>
            <p:ph type="body" sz="quarter" idx="18"/>
          </p:nvPr>
        </p:nvSpPr>
        <p:spPr>
          <a:xfrm>
            <a:off x="6104966" y="1265144"/>
            <a:ext cx="4334792" cy="720000"/>
          </a:xfrm>
          <a:solidFill>
            <a:srgbClr val="252525"/>
          </a:solidFill>
        </p:spPr>
        <p:txBody>
          <a:bodyPr anchor="ctr" anchorCtr="0">
            <a:normAutofit/>
          </a:bodyPr>
          <a:lstStyle/>
          <a:p>
            <a:pPr algn="ctr"/>
            <a:r>
              <a:rPr lang="da-DK" b="1" dirty="0" err="1" smtClean="0">
                <a:solidFill>
                  <a:schemeClr val="bg1"/>
                </a:solidFill>
              </a:rPr>
              <a:t>Forever</a:t>
            </a:r>
            <a:r>
              <a:rPr lang="da-DK" b="1" dirty="0" smtClean="0">
                <a:solidFill>
                  <a:schemeClr val="bg1"/>
                </a:solidFill>
              </a:rPr>
              <a:t>-frame</a:t>
            </a:r>
            <a:endParaRPr lang="en-GB" b="1" dirty="0">
              <a:solidFill>
                <a:schemeClr val="bg1"/>
              </a:solidFill>
            </a:endParaRPr>
          </a:p>
        </p:txBody>
      </p:sp>
      <p:cxnSp>
        <p:nvCxnSpPr>
          <p:cNvPr id="19" name="Straight Connector 18"/>
          <p:cNvCxnSpPr/>
          <p:nvPr/>
        </p:nvCxnSpPr>
        <p:spPr>
          <a:xfrm>
            <a:off x="416859" y="0"/>
            <a:ext cx="0" cy="6965576"/>
          </a:xfrm>
          <a:prstGeom prst="line">
            <a:avLst/>
          </a:prstGeom>
          <a:ln w="50800">
            <a:solidFill>
              <a:srgbClr val="0071B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39651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18" grpId="0" uiExpand="1" build="p" animBg="1"/>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Virtuelt lag oven på </a:t>
            </a:r>
            <a:r>
              <a:rPr lang="da-DK" dirty="0" err="1" smtClean="0"/>
              <a:t>persistent</a:t>
            </a:r>
            <a:r>
              <a:rPr lang="da-DK" dirty="0" smtClean="0"/>
              <a:t> </a:t>
            </a:r>
            <a:r>
              <a:rPr lang="da-DK" dirty="0" err="1" smtClean="0"/>
              <a:t>connections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569340525"/>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619546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Hvor står vi i dag</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358894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Hvorhen i fremtiden, </a:t>
            </a:r>
            <a:r>
              <a:rPr lang="da-DK" dirty="0" err="1" smtClean="0"/>
              <a:t>roadmap</a:t>
            </a:r>
            <a:r>
              <a:rPr lang="da-DK" dirty="0" smtClean="0"/>
              <a:t>?</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681970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rgbClr val="25252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Oval 3"/>
          <p:cNvSpPr/>
          <p:nvPr/>
        </p:nvSpPr>
        <p:spPr>
          <a:xfrm>
            <a:off x="5376000" y="2709000"/>
            <a:ext cx="1440000" cy="1440000"/>
          </a:xfrm>
          <a:prstGeom prst="ellipse">
            <a:avLst/>
          </a:prstGeom>
          <a:solidFill>
            <a:srgbClr val="01C676"/>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da-DK" sz="2000" b="1" dirty="0" err="1" smtClean="0">
                <a:solidFill>
                  <a:srgbClr val="252525"/>
                </a:solidFill>
              </a:rPr>
              <a:t>SignalR</a:t>
            </a:r>
            <a:endParaRPr lang="en-GB" sz="2000" b="1" dirty="0">
              <a:solidFill>
                <a:srgbClr val="252525"/>
              </a:solidFill>
            </a:endParaRPr>
          </a:p>
        </p:txBody>
      </p:sp>
    </p:spTree>
    <p:extLst>
      <p:ext uri="{BB962C8B-B14F-4D97-AF65-F5344CB8AC3E}">
        <p14:creationId xmlns:p14="http://schemas.microsoft.com/office/powerpoint/2010/main" val="576277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8"/>
          <p:cNvSpPr>
            <a:spLocks noGrp="1"/>
          </p:cNvSpPr>
          <p:nvPr>
            <p:ph sz="quarter" idx="14"/>
          </p:nvPr>
        </p:nvSpPr>
        <p:spPr>
          <a:xfrm>
            <a:off x="6104965" y="2046194"/>
            <a:ext cx="4334792" cy="3240000"/>
          </a:xfrm>
        </p:spPr>
        <p:txBody>
          <a:bodyPr/>
          <a:lstStyle/>
          <a:p>
            <a:pPr marL="0" indent="0">
              <a:buNone/>
            </a:pPr>
            <a:r>
              <a:rPr lang="da-DK" dirty="0" smtClean="0"/>
              <a:t>Separat TCP-baseret protokol</a:t>
            </a:r>
          </a:p>
          <a:p>
            <a:pPr marL="0" indent="0">
              <a:buNone/>
            </a:pPr>
            <a:r>
              <a:rPr lang="da-DK" dirty="0" smtClean="0"/>
              <a:t>.NET 4.5 og Windows 2012 / 8</a:t>
            </a:r>
          </a:p>
          <a:p>
            <a:pPr marL="0" indent="0">
              <a:buNone/>
            </a:pPr>
            <a:r>
              <a:rPr lang="da-DK" dirty="0" smtClean="0"/>
              <a:t>Full </a:t>
            </a:r>
            <a:r>
              <a:rPr lang="da-DK" dirty="0" err="1" smtClean="0"/>
              <a:t>duplex</a:t>
            </a:r>
            <a:endParaRPr lang="da-DK" dirty="0" smtClean="0"/>
          </a:p>
          <a:p>
            <a:pPr marL="0" indent="0">
              <a:buNone/>
            </a:pPr>
            <a:r>
              <a:rPr lang="da-DK" dirty="0" err="1" smtClean="0"/>
              <a:t>SignalR</a:t>
            </a:r>
            <a:r>
              <a:rPr lang="da-DK" dirty="0" smtClean="0"/>
              <a:t>: IE10+, n-1</a:t>
            </a:r>
            <a:endParaRPr lang="en-GB" dirty="0"/>
          </a:p>
        </p:txBody>
      </p:sp>
      <p:sp>
        <p:nvSpPr>
          <p:cNvPr id="16" name="Content Placeholder 7"/>
          <p:cNvSpPr>
            <a:spLocks noGrp="1"/>
          </p:cNvSpPr>
          <p:nvPr>
            <p:ph sz="quarter" idx="13"/>
          </p:nvPr>
        </p:nvSpPr>
        <p:spPr>
          <a:xfrm>
            <a:off x="1053352" y="2046194"/>
            <a:ext cx="4338918" cy="3240000"/>
          </a:xfrm>
        </p:spPr>
        <p:txBody>
          <a:bodyPr/>
          <a:lstStyle/>
          <a:p>
            <a:pPr marL="0" indent="0">
              <a:buNone/>
            </a:pPr>
            <a:r>
              <a:rPr lang="da-DK" dirty="0" smtClean="0"/>
              <a:t>Fra server til klient</a:t>
            </a:r>
          </a:p>
          <a:p>
            <a:pPr marL="0" indent="0">
              <a:buNone/>
            </a:pPr>
            <a:r>
              <a:rPr lang="da-DK" dirty="0" err="1" smtClean="0"/>
              <a:t>SignalR</a:t>
            </a:r>
            <a:r>
              <a:rPr lang="da-DK" dirty="0" smtClean="0"/>
              <a:t>: ej IE, n-1</a:t>
            </a:r>
          </a:p>
          <a:p>
            <a:pPr marL="0" indent="0">
              <a:buNone/>
            </a:pPr>
            <a:endParaRPr lang="en-GB" dirty="0"/>
          </a:p>
        </p:txBody>
      </p:sp>
      <p:sp>
        <p:nvSpPr>
          <p:cNvPr id="18" name="Text Placeholder 11"/>
          <p:cNvSpPr>
            <a:spLocks noGrp="1"/>
          </p:cNvSpPr>
          <p:nvPr>
            <p:ph type="body" sz="quarter" idx="17"/>
          </p:nvPr>
        </p:nvSpPr>
        <p:spPr>
          <a:xfrm>
            <a:off x="1053353" y="1265144"/>
            <a:ext cx="4338918" cy="720000"/>
          </a:xfrm>
          <a:solidFill>
            <a:srgbClr val="252525"/>
          </a:solidFill>
        </p:spPr>
        <p:txBody>
          <a:bodyPr anchor="ctr" anchorCtr="0"/>
          <a:lstStyle/>
          <a:p>
            <a:r>
              <a:rPr lang="da-DK" b="1" dirty="0" smtClean="0">
                <a:solidFill>
                  <a:schemeClr val="bg1"/>
                </a:solidFill>
              </a:rPr>
              <a:t>Server-sent events</a:t>
            </a:r>
            <a:endParaRPr lang="en-GB" b="1" dirty="0">
              <a:solidFill>
                <a:schemeClr val="bg1"/>
              </a:solidFill>
            </a:endParaRPr>
          </a:p>
        </p:txBody>
      </p:sp>
      <p:sp>
        <p:nvSpPr>
          <p:cNvPr id="19" name="Text Placeholder 12"/>
          <p:cNvSpPr>
            <a:spLocks noGrp="1"/>
          </p:cNvSpPr>
          <p:nvPr>
            <p:ph type="body" sz="quarter" idx="18"/>
          </p:nvPr>
        </p:nvSpPr>
        <p:spPr>
          <a:xfrm>
            <a:off x="6104966" y="1265144"/>
            <a:ext cx="4334792" cy="720000"/>
          </a:xfrm>
          <a:solidFill>
            <a:srgbClr val="252525"/>
          </a:solidFill>
        </p:spPr>
        <p:txBody>
          <a:bodyPr anchor="ctr" anchorCtr="0">
            <a:normAutofit/>
          </a:bodyPr>
          <a:lstStyle/>
          <a:p>
            <a:pPr algn="ctr"/>
            <a:r>
              <a:rPr lang="da-DK" b="1" dirty="0" smtClean="0">
                <a:solidFill>
                  <a:schemeClr val="bg1"/>
                </a:solidFill>
              </a:rPr>
              <a:t>Web </a:t>
            </a:r>
            <a:r>
              <a:rPr lang="da-DK" b="1" dirty="0" err="1" smtClean="0">
                <a:solidFill>
                  <a:schemeClr val="bg1"/>
                </a:solidFill>
              </a:rPr>
              <a:t>sockets</a:t>
            </a:r>
            <a:endParaRPr lang="en-GB" b="1" dirty="0">
              <a:solidFill>
                <a:schemeClr val="bg1"/>
              </a:solidFill>
            </a:endParaRPr>
          </a:p>
        </p:txBody>
      </p:sp>
      <p:cxnSp>
        <p:nvCxnSpPr>
          <p:cNvPr id="22" name="Straight Connector 21"/>
          <p:cNvCxnSpPr/>
          <p:nvPr/>
        </p:nvCxnSpPr>
        <p:spPr>
          <a:xfrm>
            <a:off x="416859" y="0"/>
            <a:ext cx="0" cy="6306671"/>
          </a:xfrm>
          <a:prstGeom prst="line">
            <a:avLst/>
          </a:prstGeom>
          <a:ln w="50800">
            <a:solidFill>
              <a:srgbClr val="0071B3"/>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405922" y="6278880"/>
            <a:ext cx="11877518" cy="5737"/>
          </a:xfrm>
          <a:prstGeom prst="line">
            <a:avLst/>
          </a:prstGeom>
          <a:ln w="50800">
            <a:solidFill>
              <a:srgbClr val="0071B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2203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p"/>
      <p:bldP spid="19" grpId="0" uiExpand="1"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1056000" y="1388409"/>
            <a:ext cx="10080000" cy="4081182"/>
            <a:chOff x="2151529" y="2299447"/>
            <a:chExt cx="10080000" cy="4081182"/>
          </a:xfrm>
        </p:grpSpPr>
        <p:sp>
          <p:nvSpPr>
            <p:cNvPr id="11" name="Rectangle 10"/>
            <p:cNvSpPr/>
            <p:nvPr/>
          </p:nvSpPr>
          <p:spPr>
            <a:xfrm>
              <a:off x="2151529" y="2299447"/>
              <a:ext cx="10080000" cy="4081182"/>
            </a:xfrm>
            <a:prstGeom prst="rect">
              <a:avLst/>
            </a:prstGeom>
            <a:solidFill>
              <a:srgbClr val="25252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a-DK" b="1" dirty="0" err="1" smtClean="0"/>
                <a:t>SignalR</a:t>
              </a:r>
              <a:endParaRPr lang="en-GB" b="1" dirty="0"/>
            </a:p>
          </p:txBody>
        </p:sp>
        <p:sp>
          <p:nvSpPr>
            <p:cNvPr id="3" name="Rectangle 2"/>
            <p:cNvSpPr/>
            <p:nvPr/>
          </p:nvSpPr>
          <p:spPr>
            <a:xfrm>
              <a:off x="2436157" y="2743200"/>
              <a:ext cx="9360000" cy="540000"/>
            </a:xfrm>
            <a:prstGeom prst="rect">
              <a:avLst/>
            </a:prstGeom>
            <a:solidFill>
              <a:srgbClr val="00A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smtClean="0"/>
                <a:t>Hubs API</a:t>
              </a:r>
              <a:endParaRPr lang="en-GB" dirty="0"/>
            </a:p>
          </p:txBody>
        </p:sp>
        <p:sp>
          <p:nvSpPr>
            <p:cNvPr id="6" name="Rectangle 5"/>
            <p:cNvSpPr/>
            <p:nvPr/>
          </p:nvSpPr>
          <p:spPr>
            <a:xfrm>
              <a:off x="2451847" y="3429000"/>
              <a:ext cx="9360000" cy="540000"/>
            </a:xfrm>
            <a:prstGeom prst="rect">
              <a:avLst/>
            </a:prstGeom>
            <a:solidFill>
              <a:srgbClr val="0071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smtClean="0"/>
                <a:t>Persistent Connections</a:t>
              </a:r>
              <a:endParaRPr lang="en-GB" dirty="0"/>
            </a:p>
          </p:txBody>
        </p:sp>
        <p:sp>
          <p:nvSpPr>
            <p:cNvPr id="9" name="Rectangle 8"/>
            <p:cNvSpPr/>
            <p:nvPr/>
          </p:nvSpPr>
          <p:spPr>
            <a:xfrm>
              <a:off x="2451847" y="4182035"/>
              <a:ext cx="9360000" cy="1872000"/>
            </a:xfrm>
            <a:prstGeom prst="rect">
              <a:avLst/>
            </a:prstGeom>
            <a:solidFill>
              <a:srgbClr val="252525"/>
            </a:solidFill>
            <a:ln>
              <a:solidFill>
                <a:srgbClr val="E8E8E8"/>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a-DK" dirty="0" smtClean="0"/>
                <a:t>Transport</a:t>
              </a:r>
              <a:endParaRPr lang="en-GB" dirty="0"/>
            </a:p>
          </p:txBody>
        </p:sp>
        <p:grpSp>
          <p:nvGrpSpPr>
            <p:cNvPr id="5" name="Group 4"/>
            <p:cNvGrpSpPr/>
            <p:nvPr/>
          </p:nvGrpSpPr>
          <p:grpSpPr>
            <a:xfrm>
              <a:off x="7315193" y="4616822"/>
              <a:ext cx="4320004" cy="1260000"/>
              <a:chOff x="6537979" y="4370294"/>
              <a:chExt cx="3527339" cy="1260000"/>
            </a:xfrm>
          </p:grpSpPr>
          <p:sp>
            <p:nvSpPr>
              <p:cNvPr id="4" name="Rectangle 3"/>
              <p:cNvSpPr/>
              <p:nvPr/>
            </p:nvSpPr>
            <p:spPr>
              <a:xfrm>
                <a:off x="6537979" y="4370294"/>
                <a:ext cx="3527339" cy="1260000"/>
              </a:xfrm>
              <a:prstGeom prst="rect">
                <a:avLst/>
              </a:prstGeom>
              <a:solidFill>
                <a:schemeClr val="bg1"/>
              </a:solidFill>
              <a:ln>
                <a:solidFill>
                  <a:srgbClr val="E8E8E8"/>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a-DK" dirty="0" smtClean="0">
                    <a:solidFill>
                      <a:schemeClr val="tx1"/>
                    </a:solidFill>
                  </a:rPr>
                  <a:t>HTML 5</a:t>
                </a:r>
                <a:endParaRPr lang="en-GB" dirty="0">
                  <a:solidFill>
                    <a:schemeClr val="tx1"/>
                  </a:solidFill>
                </a:endParaRPr>
              </a:p>
            </p:txBody>
          </p:sp>
          <p:sp>
            <p:nvSpPr>
              <p:cNvPr id="12" name="Rectangle 11"/>
              <p:cNvSpPr/>
              <p:nvPr/>
            </p:nvSpPr>
            <p:spPr>
              <a:xfrm>
                <a:off x="8377422" y="4697506"/>
                <a:ext cx="1469725" cy="720000"/>
              </a:xfrm>
              <a:prstGeom prst="rect">
                <a:avLst/>
              </a:prstGeom>
              <a:solidFill>
                <a:srgbClr val="252525"/>
              </a:solidFill>
              <a:ln>
                <a:solidFill>
                  <a:srgbClr val="E8E8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400" dirty="0" smtClean="0"/>
                  <a:t>Web </a:t>
                </a:r>
                <a:r>
                  <a:rPr lang="da-DK" sz="1400" dirty="0" err="1" smtClean="0"/>
                  <a:t>sockets</a:t>
                </a:r>
                <a:endParaRPr lang="en-GB" sz="1400" dirty="0"/>
              </a:p>
            </p:txBody>
          </p:sp>
          <p:sp>
            <p:nvSpPr>
              <p:cNvPr id="13" name="Rectangle 12"/>
              <p:cNvSpPr/>
              <p:nvPr/>
            </p:nvSpPr>
            <p:spPr>
              <a:xfrm>
                <a:off x="6748411" y="4701987"/>
                <a:ext cx="1469725" cy="720000"/>
              </a:xfrm>
              <a:prstGeom prst="rect">
                <a:avLst/>
              </a:prstGeom>
              <a:solidFill>
                <a:srgbClr val="252525"/>
              </a:solidFill>
              <a:ln>
                <a:solidFill>
                  <a:srgbClr val="E8E8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400" dirty="0" smtClean="0"/>
                  <a:t>Server-sent events</a:t>
                </a:r>
                <a:endParaRPr lang="en-GB" sz="1400" dirty="0"/>
              </a:p>
            </p:txBody>
          </p:sp>
        </p:grpSp>
        <p:grpSp>
          <p:nvGrpSpPr>
            <p:cNvPr id="17" name="Group 16"/>
            <p:cNvGrpSpPr/>
            <p:nvPr/>
          </p:nvGrpSpPr>
          <p:grpSpPr>
            <a:xfrm>
              <a:off x="2608730" y="4603376"/>
              <a:ext cx="4319996" cy="1260000"/>
              <a:chOff x="8510" y="4356848"/>
              <a:chExt cx="3708814" cy="1260000"/>
            </a:xfrm>
          </p:grpSpPr>
          <p:sp>
            <p:nvSpPr>
              <p:cNvPr id="18" name="Rectangle 17"/>
              <p:cNvSpPr/>
              <p:nvPr/>
            </p:nvSpPr>
            <p:spPr>
              <a:xfrm>
                <a:off x="8510" y="4356848"/>
                <a:ext cx="3708814" cy="1260000"/>
              </a:xfrm>
              <a:prstGeom prst="rect">
                <a:avLst/>
              </a:prstGeom>
              <a:solidFill>
                <a:schemeClr val="bg1"/>
              </a:solidFill>
              <a:ln>
                <a:solidFill>
                  <a:srgbClr val="E8E8E8"/>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a-DK" dirty="0" smtClean="0">
                    <a:solidFill>
                      <a:schemeClr val="tx1"/>
                    </a:solidFill>
                  </a:rPr>
                  <a:t>”</a:t>
                </a:r>
                <a:r>
                  <a:rPr lang="da-DK" dirty="0" err="1" smtClean="0">
                    <a:solidFill>
                      <a:schemeClr val="tx1"/>
                    </a:solidFill>
                  </a:rPr>
                  <a:t>Comet</a:t>
                </a:r>
                <a:r>
                  <a:rPr lang="da-DK" dirty="0" smtClean="0">
                    <a:solidFill>
                      <a:schemeClr val="tx1"/>
                    </a:solidFill>
                  </a:rPr>
                  <a:t>”</a:t>
                </a:r>
                <a:endParaRPr lang="en-GB" dirty="0">
                  <a:solidFill>
                    <a:schemeClr val="tx1"/>
                  </a:solidFill>
                </a:endParaRPr>
              </a:p>
            </p:txBody>
          </p:sp>
          <p:sp>
            <p:nvSpPr>
              <p:cNvPr id="19" name="Rectangle 18"/>
              <p:cNvSpPr/>
              <p:nvPr/>
            </p:nvSpPr>
            <p:spPr>
              <a:xfrm>
                <a:off x="1869638" y="4737846"/>
                <a:ext cx="1545339" cy="720000"/>
              </a:xfrm>
              <a:prstGeom prst="rect">
                <a:avLst/>
              </a:prstGeom>
              <a:solidFill>
                <a:srgbClr val="252525"/>
              </a:solidFill>
              <a:ln>
                <a:solidFill>
                  <a:srgbClr val="E8E8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400" dirty="0" err="1" smtClean="0"/>
                  <a:t>Forever</a:t>
                </a:r>
                <a:r>
                  <a:rPr lang="da-DK" sz="1400" dirty="0" smtClean="0"/>
                  <a:t>- frame</a:t>
                </a:r>
                <a:endParaRPr lang="en-GB" sz="1400" dirty="0"/>
              </a:p>
            </p:txBody>
          </p:sp>
          <p:sp>
            <p:nvSpPr>
              <p:cNvPr id="20" name="Rectangle 19"/>
              <p:cNvSpPr/>
              <p:nvPr/>
            </p:nvSpPr>
            <p:spPr>
              <a:xfrm>
                <a:off x="209766" y="4742329"/>
                <a:ext cx="1545339" cy="720000"/>
              </a:xfrm>
              <a:prstGeom prst="rect">
                <a:avLst/>
              </a:prstGeom>
              <a:solidFill>
                <a:srgbClr val="252525"/>
              </a:solidFill>
              <a:ln>
                <a:solidFill>
                  <a:srgbClr val="E8E8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400" dirty="0" smtClean="0"/>
                  <a:t>Long </a:t>
                </a:r>
                <a:r>
                  <a:rPr lang="da-DK" sz="1400" dirty="0" err="1" smtClean="0"/>
                  <a:t>Polling</a:t>
                </a:r>
                <a:endParaRPr lang="en-GB" sz="1400" dirty="0"/>
              </a:p>
            </p:txBody>
          </p:sp>
        </p:grpSp>
      </p:grpSp>
      <p:cxnSp>
        <p:nvCxnSpPr>
          <p:cNvPr id="15" name="Straight Connector 14"/>
          <p:cNvCxnSpPr/>
          <p:nvPr/>
        </p:nvCxnSpPr>
        <p:spPr>
          <a:xfrm flipV="1">
            <a:off x="-61438" y="6278880"/>
            <a:ext cx="11514298" cy="5738"/>
          </a:xfrm>
          <a:prstGeom prst="line">
            <a:avLst/>
          </a:prstGeom>
          <a:ln w="50800">
            <a:solidFill>
              <a:srgbClr val="0071B3"/>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1479530" y="6254750"/>
            <a:ext cx="0" cy="690880"/>
          </a:xfrm>
          <a:prstGeom prst="line">
            <a:avLst/>
          </a:prstGeom>
          <a:ln w="50800">
            <a:solidFill>
              <a:srgbClr val="0071B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5708588"/>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da-DK" dirty="0" smtClean="0"/>
              <a:t>Tak</a:t>
            </a:r>
            <a:endParaRPr lang="en-GB" dirty="0"/>
          </a:p>
        </p:txBody>
      </p:sp>
      <p:sp>
        <p:nvSpPr>
          <p:cNvPr id="5" name="Subtitle 4"/>
          <p:cNvSpPr>
            <a:spLocks noGrp="1"/>
          </p:cNvSpPr>
          <p:nvPr>
            <p:ph type="subTitle" idx="1"/>
          </p:nvPr>
        </p:nvSpPr>
        <p:spPr/>
        <p:txBody>
          <a:bodyPr>
            <a:normAutofit lnSpcReduction="10000"/>
          </a:bodyPr>
          <a:lstStyle/>
          <a:p>
            <a:pPr algn="l"/>
            <a:endParaRPr lang="da-DK" dirty="0" smtClean="0"/>
          </a:p>
          <a:p>
            <a:pPr algn="l"/>
            <a:r>
              <a:rPr lang="da-DK" dirty="0" smtClean="0"/>
              <a:t>Rune Ibsen</a:t>
            </a:r>
          </a:p>
          <a:p>
            <a:pPr algn="l"/>
            <a:r>
              <a:rPr lang="da-DK" dirty="0" smtClean="0"/>
              <a:t>@</a:t>
            </a:r>
            <a:r>
              <a:rPr lang="da-DK" dirty="0" err="1" smtClean="0"/>
              <a:t>runeibsen</a:t>
            </a:r>
            <a:endParaRPr lang="da-DK" dirty="0" smtClean="0"/>
          </a:p>
          <a:p>
            <a:pPr algn="l"/>
            <a:r>
              <a:rPr lang="da-DK" dirty="0" smtClean="0"/>
              <a:t>rui@copenhagensoftware.com</a:t>
            </a:r>
            <a:endParaRPr lang="en-GB" dirty="0"/>
          </a:p>
        </p:txBody>
      </p:sp>
      <p:cxnSp>
        <p:nvCxnSpPr>
          <p:cNvPr id="6" name="Straight Connector 5"/>
          <p:cNvCxnSpPr/>
          <p:nvPr/>
        </p:nvCxnSpPr>
        <p:spPr>
          <a:xfrm flipH="1">
            <a:off x="11430000" y="-54610"/>
            <a:ext cx="60960" cy="5434330"/>
          </a:xfrm>
          <a:prstGeom prst="line">
            <a:avLst/>
          </a:prstGeom>
          <a:ln w="50800">
            <a:solidFill>
              <a:srgbClr val="0071B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3715545"/>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2816274" y="5189427"/>
            <a:ext cx="7291647" cy="603961"/>
          </a:xfrm>
          <a:prstGeom prst="rect">
            <a:avLst/>
          </a:prstGeom>
        </p:spPr>
        <p:txBody>
          <a:bodyPr vert="horz" lIns="91440" tIns="45720" rIns="91440" bIns="45720" rtlCol="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kern="1200" baseline="0">
                <a:solidFill>
                  <a:schemeClr val="tx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a-DK" b="1" dirty="0"/>
              <a:t>http://</a:t>
            </a:r>
            <a:r>
              <a:rPr lang="da-DK" b="1" dirty="0" smtClean="0"/>
              <a:t>aka.ms/ddc14x17 </a:t>
            </a:r>
            <a:endParaRPr lang="da-DK" b="1" dirty="0"/>
          </a:p>
        </p:txBody>
      </p:sp>
      <p:sp>
        <p:nvSpPr>
          <p:cNvPr id="6" name="Subtitle 2"/>
          <p:cNvSpPr txBox="1">
            <a:spLocks/>
          </p:cNvSpPr>
          <p:nvPr/>
        </p:nvSpPr>
        <p:spPr>
          <a:xfrm>
            <a:off x="154218" y="3165570"/>
            <a:ext cx="10247082" cy="1655762"/>
          </a:xfrm>
          <a:prstGeom prst="rect">
            <a:avLst/>
          </a:prstGeom>
        </p:spPr>
        <p:txBody>
          <a:bodyPr vert="horz" lIns="91440" tIns="45720" rIns="91440" bIns="45720" rtlCol="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kern="1200" baseline="0">
                <a:solidFill>
                  <a:schemeClr val="tx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a-DK" dirty="0" smtClean="0"/>
              <a:t>Udfyld denne online sessionsevaluering og vind en flot kopi af den klassiske SNES controller - i USB-variant! </a:t>
            </a:r>
            <a:endParaRPr lang="da-DK" dirty="0"/>
          </a:p>
        </p:txBody>
      </p:sp>
      <p:sp>
        <p:nvSpPr>
          <p:cNvPr id="7" name="Subtitle 2"/>
          <p:cNvSpPr txBox="1">
            <a:spLocks/>
          </p:cNvSpPr>
          <p:nvPr/>
        </p:nvSpPr>
        <p:spPr>
          <a:xfrm>
            <a:off x="151497" y="2416840"/>
            <a:ext cx="10247082" cy="645057"/>
          </a:xfrm>
          <a:prstGeom prst="rect">
            <a:avLst/>
          </a:prstGeom>
        </p:spPr>
        <p:txBody>
          <a:bodyPr vert="horz" lIns="91440" tIns="45720" rIns="91440" bIns="45720" rtlCol="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kern="1200" baseline="0">
                <a:solidFill>
                  <a:schemeClr val="tx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a-DK" sz="4000" b="1" dirty="0" smtClean="0"/>
              <a:t>FEEDBACK ønskes!</a:t>
            </a:r>
            <a:endParaRPr lang="da-DK" sz="4000" b="1" dirty="0"/>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18184" t="25956" r="19619" b="13787"/>
          <a:stretch/>
        </p:blipFill>
        <p:spPr>
          <a:xfrm>
            <a:off x="7875276" y="3702314"/>
            <a:ext cx="1993654" cy="1449133"/>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0715" y="3865516"/>
            <a:ext cx="2355112" cy="2355112"/>
          </a:xfrm>
          <a:prstGeom prst="rect">
            <a:avLst/>
          </a:prstGeom>
        </p:spPr>
      </p:pic>
    </p:spTree>
    <p:extLst>
      <p:ext uri="{BB962C8B-B14F-4D97-AF65-F5344CB8AC3E}">
        <p14:creationId xmlns:p14="http://schemas.microsoft.com/office/powerpoint/2010/main" val="368887608"/>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Persistent connections</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834327554"/>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Persistent Connection</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438801337"/>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smtClean="0"/>
              <a:t>Konfigurering</a:t>
            </a:r>
            <a:endParaRPr lang="en-GB" dirty="0"/>
          </a:p>
        </p:txBody>
      </p:sp>
      <p:sp>
        <p:nvSpPr>
          <p:cNvPr id="3" name="Content Placeholder 2"/>
          <p:cNvSpPr>
            <a:spLocks noGrp="1"/>
          </p:cNvSpPr>
          <p:nvPr>
            <p:ph idx="1"/>
          </p:nvPr>
        </p:nvSpPr>
        <p:spPr/>
        <p:txBody>
          <a:bodyPr/>
          <a:lstStyle/>
          <a:p>
            <a:pPr marL="0" indent="0">
              <a:buNone/>
            </a:pPr>
            <a:r>
              <a:rPr lang="en-GB" dirty="0">
                <a:solidFill>
                  <a:srgbClr val="0000FF"/>
                </a:solidFill>
                <a:latin typeface="Consolas" panose="020B0609020204030204" pitchFamily="49" charset="0"/>
              </a:rPr>
              <a:t>public</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class</a:t>
            </a:r>
            <a:r>
              <a:rPr lang="en-GB" dirty="0">
                <a:solidFill>
                  <a:srgbClr val="000000"/>
                </a:solidFill>
                <a:latin typeface="Consolas" panose="020B0609020204030204" pitchFamily="49" charset="0"/>
              </a:rPr>
              <a:t> </a:t>
            </a:r>
            <a:r>
              <a:rPr lang="en-GB" dirty="0" err="1">
                <a:solidFill>
                  <a:srgbClr val="2B91AF"/>
                </a:solidFill>
                <a:latin typeface="Consolas" panose="020B0609020204030204" pitchFamily="49" charset="0"/>
              </a:rPr>
              <a:t>Startup</a:t>
            </a:r>
            <a:endParaRPr lang="en-GB" dirty="0">
              <a:solidFill>
                <a:srgbClr val="000000"/>
              </a:solidFill>
              <a:latin typeface="Consolas" panose="020B0609020204030204" pitchFamily="49" charset="0"/>
            </a:endParaRPr>
          </a:p>
          <a:p>
            <a:pPr marL="0" indent="0">
              <a:buNone/>
            </a:pPr>
            <a:r>
              <a:rPr lang="en-GB" dirty="0">
                <a:solidFill>
                  <a:srgbClr val="000000"/>
                </a:solidFill>
                <a:latin typeface="Consolas" panose="020B0609020204030204" pitchFamily="49" charset="0"/>
              </a:rPr>
              <a:t>{</a:t>
            </a:r>
          </a:p>
          <a:p>
            <a:pPr marL="0" indent="0">
              <a:buNone/>
            </a:pP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public</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void</a:t>
            </a:r>
            <a:r>
              <a:rPr lang="en-GB" dirty="0">
                <a:solidFill>
                  <a:srgbClr val="000000"/>
                </a:solidFill>
                <a:latin typeface="Consolas" panose="020B0609020204030204" pitchFamily="49" charset="0"/>
              </a:rPr>
              <a:t> Configuration(</a:t>
            </a:r>
            <a:r>
              <a:rPr lang="en-GB" dirty="0" err="1">
                <a:solidFill>
                  <a:srgbClr val="2B91AF"/>
                </a:solidFill>
                <a:latin typeface="Consolas" panose="020B0609020204030204" pitchFamily="49" charset="0"/>
              </a:rPr>
              <a:t>IAppBuilder</a:t>
            </a:r>
            <a:r>
              <a:rPr lang="en-GB" dirty="0">
                <a:solidFill>
                  <a:srgbClr val="000000"/>
                </a:solidFill>
                <a:latin typeface="Consolas" panose="020B0609020204030204" pitchFamily="49" charset="0"/>
              </a:rPr>
              <a:t> app)</a:t>
            </a:r>
          </a:p>
          <a:p>
            <a:pPr marL="0" indent="0">
              <a:buNone/>
            </a:pPr>
            <a:r>
              <a:rPr lang="en-GB" dirty="0">
                <a:solidFill>
                  <a:srgbClr val="000000"/>
                </a:solidFill>
                <a:latin typeface="Consolas" panose="020B0609020204030204" pitchFamily="49" charset="0"/>
              </a:rPr>
              <a:t>    {</a:t>
            </a:r>
          </a:p>
          <a:p>
            <a:pPr marL="0" indent="0">
              <a:buNone/>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app.MapSignalR</a:t>
            </a:r>
            <a:r>
              <a:rPr lang="en-GB" dirty="0">
                <a:solidFill>
                  <a:srgbClr val="000000"/>
                </a:solidFill>
                <a:latin typeface="Consolas" panose="020B0609020204030204" pitchFamily="49" charset="0"/>
              </a:rPr>
              <a:t>();</a:t>
            </a:r>
          </a:p>
          <a:p>
            <a:pPr marL="0" indent="0">
              <a:buNone/>
            </a:pPr>
            <a:r>
              <a:rPr lang="en-GB" dirty="0">
                <a:solidFill>
                  <a:srgbClr val="000000"/>
                </a:solidFill>
                <a:latin typeface="Consolas" panose="020B0609020204030204" pitchFamily="49" charset="0"/>
              </a:rPr>
              <a:t>    }</a:t>
            </a:r>
          </a:p>
          <a:p>
            <a:pPr marL="0" indent="0">
              <a:buNone/>
            </a:pPr>
            <a:r>
              <a:rPr lang="en-GB" dirty="0">
                <a:solidFill>
                  <a:srgbClr val="000000"/>
                </a:solidFill>
                <a:latin typeface="Consolas" panose="020B0609020204030204" pitchFamily="49" charset="0"/>
              </a:rPr>
              <a:t>}</a:t>
            </a:r>
          </a:p>
          <a:p>
            <a:pPr marL="0" indent="0">
              <a:buNone/>
            </a:pPr>
            <a:endParaRPr lang="en-GB" dirty="0"/>
          </a:p>
        </p:txBody>
      </p:sp>
    </p:spTree>
    <p:extLst>
      <p:ext uri="{BB962C8B-B14F-4D97-AF65-F5344CB8AC3E}">
        <p14:creationId xmlns:p14="http://schemas.microsoft.com/office/powerpoint/2010/main" val="3070595753"/>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Copenhagen Softwar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penhagen Software">
      <a:majorFont>
        <a:latin typeface="Ubuntu"/>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1DC89A40-2FC4-4669-B830-B16340D9541A}" vid="{AEC62EAA-E534-47AF-8058-662C6AA126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Copenhagen Software</Template>
  <TotalTime>16248</TotalTime>
  <Words>1659</Words>
  <Application>Microsoft Office PowerPoint</Application>
  <PresentationFormat>Widescreen</PresentationFormat>
  <Paragraphs>290</Paragraphs>
  <Slides>24</Slides>
  <Notes>16</Notes>
  <HiddenSlides>18</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Consolas</vt:lpstr>
      <vt:lpstr>Lucida Console</vt:lpstr>
      <vt:lpstr>Segoe UI Light</vt:lpstr>
      <vt:lpstr>Times New Roman</vt:lpstr>
      <vt:lpstr>Ubuntu</vt:lpstr>
      <vt:lpstr>Copenhagen Software</vt:lpstr>
      <vt:lpstr>ASP.NET SignalR</vt:lpstr>
      <vt:lpstr>PowerPoint Presentation</vt:lpstr>
      <vt:lpstr>PowerPoint Presentation</vt:lpstr>
      <vt:lpstr>PowerPoint Presentation</vt:lpstr>
      <vt:lpstr>Tak</vt:lpstr>
      <vt:lpstr>PowerPoint Presentation</vt:lpstr>
      <vt:lpstr>Persistent connections</vt:lpstr>
      <vt:lpstr>Persistent Connection</vt:lpstr>
      <vt:lpstr>Konfigurering</vt:lpstr>
      <vt:lpstr>Persistent Connection</vt:lpstr>
      <vt:lpstr>OWIN</vt:lpstr>
      <vt:lpstr>PowerPoint Presentation</vt:lpstr>
      <vt:lpstr>PowerPoint Presentation</vt:lpstr>
      <vt:lpstr>PowerPoint Presentation</vt:lpstr>
      <vt:lpstr>PowerPoint Presentation</vt:lpstr>
      <vt:lpstr>Persistent connections</vt:lpstr>
      <vt:lpstr>Konfigurering</vt:lpstr>
      <vt:lpstr>Demo</vt:lpstr>
      <vt:lpstr>Hubs</vt:lpstr>
      <vt:lpstr>Virtuelt lag oven på persistent connections</vt:lpstr>
      <vt:lpstr>PowerPoint Presentation</vt:lpstr>
      <vt:lpstr>Hvor står vi i dag</vt:lpstr>
      <vt:lpstr>Hvorhen i fremtiden, roadmap?</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Rune Ibsen</dc:creator>
  <cp:lastModifiedBy>Rune Ibsen</cp:lastModifiedBy>
  <cp:revision>78</cp:revision>
  <dcterms:created xsi:type="dcterms:W3CDTF">2014-04-06T08:19:38Z</dcterms:created>
  <dcterms:modified xsi:type="dcterms:W3CDTF">2014-04-30T09:00:27Z</dcterms:modified>
</cp:coreProperties>
</file>