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3200400" cy="1828800"/>
  <p:notesSz cx="6858000" cy="9144000"/>
  <p:embeddedFontLst>
    <p:embeddedFont>
      <p:font typeface="TT Lakes Neue Expanded Bold" charset="1" panose="02010001040000080307"/>
      <p:regular r:id="rId17"/>
    </p:embeddedFont>
    <p:embeddedFont>
      <p:font typeface="Computer Says No" charset="1" panose="000004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51159" y="0"/>
            <a:ext cx="1360387" cy="2571179"/>
          </a:xfrm>
          <a:custGeom>
            <a:avLst/>
            <a:gdLst/>
            <a:ahLst/>
            <a:cxnLst/>
            <a:rect r="r" b="b" t="t" l="l"/>
            <a:pathLst>
              <a:path h="2571179" w="1360387">
                <a:moveTo>
                  <a:pt x="0" y="0"/>
                </a:moveTo>
                <a:lnTo>
                  <a:pt x="1360387" y="0"/>
                </a:lnTo>
                <a:lnTo>
                  <a:pt x="1360387" y="2571179"/>
                </a:lnTo>
                <a:lnTo>
                  <a:pt x="0" y="25711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8566" y="594682"/>
            <a:ext cx="1930335" cy="20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6"/>
              </a:lnSpc>
            </a:pPr>
            <a:r>
              <a:rPr lang="en-US" sz="1240" spc="106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PARBUTTERFLY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552554" y="818940"/>
            <a:ext cx="109728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552554" y="804652"/>
            <a:ext cx="1097280" cy="21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6"/>
              </a:lnSpc>
            </a:pPr>
            <a:r>
              <a:rPr lang="en-US" sz="1240" spc="106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A Framework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84148" y="230798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8836" y="568238"/>
            <a:ext cx="762938" cy="41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4879" indent="-87440" lvl="1">
              <a:lnSpc>
                <a:spcPts val="1134"/>
              </a:lnSpc>
              <a:buFont typeface="Arial"/>
              <a:buChar char="•"/>
            </a:pPr>
            <a:r>
              <a:rPr lang="en-US" sz="810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Impact </a:t>
            </a:r>
          </a:p>
          <a:p>
            <a:pPr algn="l" marL="174879" indent="-87440" lvl="1">
              <a:lnSpc>
                <a:spcPts val="1134"/>
              </a:lnSpc>
              <a:buFont typeface="Arial"/>
              <a:buChar char="•"/>
            </a:pPr>
            <a:r>
              <a:rPr lang="en-US" sz="810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Future Work</a:t>
            </a:r>
          </a:p>
          <a:p>
            <a:pPr algn="l" marL="174879" indent="-87440" lvl="1">
              <a:lnSpc>
                <a:spcPts val="1134"/>
              </a:lnSpc>
              <a:buFont typeface="Arial"/>
              <a:buChar char="•"/>
            </a:pPr>
            <a:r>
              <a:rPr lang="en-US" sz="810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Key Takeaway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298522" y="843666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58443" y="657518"/>
            <a:ext cx="1891811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47615" y="-1288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39522" y="400754"/>
            <a:ext cx="1043278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79085" y="242228"/>
            <a:ext cx="1670831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9522" y="602642"/>
            <a:ext cx="833087" cy="41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Birpartite Graphs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Butterflies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Parallelize?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86149" y="395991"/>
            <a:ext cx="114242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11340" y="1079798"/>
            <a:ext cx="1977720" cy="566122"/>
          </a:xfrm>
          <a:custGeom>
            <a:avLst/>
            <a:gdLst/>
            <a:ahLst/>
            <a:cxnLst/>
            <a:rect r="r" b="b" t="t" l="l"/>
            <a:pathLst>
              <a:path h="566122" w="1977720">
                <a:moveTo>
                  <a:pt x="0" y="0"/>
                </a:moveTo>
                <a:lnTo>
                  <a:pt x="1977720" y="0"/>
                </a:lnTo>
                <a:lnTo>
                  <a:pt x="1977720" y="566122"/>
                </a:lnTo>
                <a:lnTo>
                  <a:pt x="0" y="5661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3365" y="237466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THE MOTIVATION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8567" y="534062"/>
            <a:ext cx="1189054" cy="41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Counting and Peeling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Too slow to solve sequentially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Millions of vertices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86149" y="395991"/>
            <a:ext cx="114242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33365" y="237466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THE FRAMEWORK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8567" y="534062"/>
            <a:ext cx="1299544" cy="690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For butterfly counting and peeling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Ranking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Retrieving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Aggregating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Counting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96457" y="226036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8567" y="534062"/>
            <a:ext cx="1299544" cy="55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Counting Framework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Peeling Framework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Optimizations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Bounds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31902" y="216511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RESULTS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4148" y="493943"/>
            <a:ext cx="1736564" cy="888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61925" indent="-80962" lvl="1">
              <a:lnSpc>
                <a:spcPts val="1049"/>
              </a:lnSpc>
              <a:buFont typeface="Arial"/>
              <a:buChar char="•"/>
            </a:pPr>
            <a:r>
              <a:rPr lang="en-US" sz="74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Tested on 48-core AWS EC2 instance using KONECT real-world graphs</a:t>
            </a:r>
          </a:p>
          <a:p>
            <a:pPr algn="l" marL="161925" indent="-80962" lvl="1">
              <a:lnSpc>
                <a:spcPts val="1049"/>
              </a:lnSpc>
              <a:buFont typeface="Arial"/>
              <a:buChar char="•"/>
            </a:pPr>
            <a:r>
              <a:rPr lang="en-US" sz="74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6.3–13.6x speedup vs. sequential, 10.4–38.5x self-relative (LiveJournal), 349.6–5169x vs. PGD/ESCAPE</a:t>
            </a:r>
          </a:p>
          <a:p>
            <a:pPr algn="l" marL="161925" indent="-80962" lvl="1">
              <a:lnSpc>
                <a:spcPts val="1049"/>
              </a:lnSpc>
              <a:buFont typeface="Arial"/>
              <a:buChar char="•"/>
            </a:pPr>
            <a:r>
              <a:rPr lang="en-US" sz="74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Vertex peeling: 1.3–30696x speedup; Edge peeling: 3.4–7.0x speedup</a:t>
            </a:r>
          </a:p>
          <a:p>
            <a:pPr algn="l" marL="161925" indent="-80962" lvl="1">
              <a:lnSpc>
                <a:spcPts val="1049"/>
              </a:lnSpc>
              <a:buFont typeface="Arial"/>
              <a:buChar char="•"/>
            </a:pPr>
            <a:r>
              <a:rPr lang="en-US" sz="74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Batching for counting and histogramming for peeling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96457" y="226036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STRATEGY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7175" y="524537"/>
            <a:ext cx="1941529" cy="826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METIS: Partitions bipartite graph into P P </a:t>
            </a: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P</a:t>
            </a: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 balanced subgraphs, minimizing edge-cuts for load balancing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MPI: Manages inter-node communication, exchanging boundary vertex/edge data and aggregating global counts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OpenMP: Parallelizes intra-node tasks (wedge retrieval, aggregation, peeling) across CPU cores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96457" y="226036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STRATEGY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7175" y="524537"/>
            <a:ext cx="1941529" cy="96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Counting: Local wedge processing per node, MPI for boundary data, OpenMP for parallel aggregation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Peeling: Local vertex/edge removal, MPI for global synchronization, OpenMP for count updates</a:t>
            </a:r>
          </a:p>
          <a:p>
            <a:pPr algn="l" marL="173954" indent="-86977" lvl="1">
              <a:lnSpc>
                <a:spcPts val="1128"/>
              </a:lnSpc>
              <a:buFont typeface="Arial"/>
              <a:buChar char="•"/>
            </a:pPr>
            <a:r>
              <a:rPr lang="en-US" sz="805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Optimizations: Edge-cut minimization, asynchronous MPI, dynamic OpenMP scheduling, sparsification</a:t>
            </a:r>
          </a:p>
          <a:p>
            <a:pPr algn="l">
              <a:lnSpc>
                <a:spcPts val="1128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200400" cy="1828800"/>
          </a:xfrm>
          <a:custGeom>
            <a:avLst/>
            <a:gdLst/>
            <a:ahLst/>
            <a:cxnLst/>
            <a:rect r="r" b="b" t="t" l="l"/>
            <a:pathLst>
              <a:path h="1828800" w="3200400">
                <a:moveTo>
                  <a:pt x="0" y="0"/>
                </a:moveTo>
                <a:lnTo>
                  <a:pt x="3200400" y="0"/>
                </a:lnTo>
                <a:lnTo>
                  <a:pt x="3200400" y="1828800"/>
                </a:lnTo>
                <a:lnTo>
                  <a:pt x="0" y="1828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71" t="-12460" r="-3571" b="-124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2855" y="-16693"/>
            <a:ext cx="1352430" cy="2556139"/>
          </a:xfrm>
          <a:custGeom>
            <a:avLst/>
            <a:gdLst/>
            <a:ahLst/>
            <a:cxnLst/>
            <a:rect r="r" b="b" t="t" l="l"/>
            <a:pathLst>
              <a:path h="2556139" w="1352430">
                <a:moveTo>
                  <a:pt x="0" y="0"/>
                </a:moveTo>
                <a:lnTo>
                  <a:pt x="1352430" y="0"/>
                </a:lnTo>
                <a:lnTo>
                  <a:pt x="1352430" y="2556139"/>
                </a:lnTo>
                <a:lnTo>
                  <a:pt x="0" y="25561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348390">
            <a:off x="2515645" y="704150"/>
            <a:ext cx="996564" cy="1883540"/>
          </a:xfrm>
          <a:custGeom>
            <a:avLst/>
            <a:gdLst/>
            <a:ahLst/>
            <a:cxnLst/>
            <a:rect r="r" b="b" t="t" l="l"/>
            <a:pathLst>
              <a:path h="1883540" w="996564">
                <a:moveTo>
                  <a:pt x="0" y="0"/>
                </a:moveTo>
                <a:lnTo>
                  <a:pt x="996564" y="0"/>
                </a:lnTo>
                <a:lnTo>
                  <a:pt x="996564" y="1883540"/>
                </a:lnTo>
                <a:lnTo>
                  <a:pt x="0" y="18835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52667" y="389324"/>
            <a:ext cx="689107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784148" y="230798"/>
            <a:ext cx="1806086" cy="158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8"/>
              </a:lnSpc>
            </a:pPr>
            <a:r>
              <a:rPr lang="en-US" sz="991" spc="85" b="true">
                <a:solidFill>
                  <a:srgbClr val="FFFFFF"/>
                </a:solidFill>
                <a:latin typeface="TT Lakes Neue Expanded Bold"/>
                <a:ea typeface="TT Lakes Neue Expanded Bold"/>
                <a:cs typeface="TT Lakes Neue Expanded Bold"/>
                <a:sym typeface="TT Lakes Neue Expanded Bold"/>
              </a:rPr>
              <a:t>APPLICATIONS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3703" y="560618"/>
            <a:ext cx="1736564" cy="4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74879" indent="-87439" lvl="1">
              <a:lnSpc>
                <a:spcPts val="1133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Link Spam Detection</a:t>
            </a:r>
          </a:p>
          <a:p>
            <a:pPr algn="l" marL="174879" indent="-87439" lvl="1">
              <a:lnSpc>
                <a:spcPts val="1133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Document Clustering</a:t>
            </a:r>
          </a:p>
          <a:p>
            <a:pPr algn="l" marL="174879" indent="-87439" lvl="1">
              <a:lnSpc>
                <a:spcPts val="1133"/>
              </a:lnSpc>
              <a:buFont typeface="Arial"/>
              <a:buChar char="•"/>
            </a:pPr>
            <a:r>
              <a:rPr lang="en-US" sz="809">
                <a:solidFill>
                  <a:srgbClr val="FFFFFF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Dense Subgraph Discovery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DAGlKxYwvZs</dc:identifier>
  <dcterms:modified xsi:type="dcterms:W3CDTF">2011-08-01T06:04:30Z</dcterms:modified>
  <cp:revision>1</cp:revision>
  <dc:title>Black Futuristic Software Engineer Business Card</dc:title>
</cp:coreProperties>
</file>