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Inter"/>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gTH+FshZ7V6MUhHe8KNc7CbuCg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Inter-regular.fntdata"/><Relationship Id="rId14" Type="http://schemas.openxmlformats.org/officeDocument/2006/relationships/slide" Target="slides/slide10.xml"/><Relationship Id="rId17" Type="http://customschemas.google.com/relationships/presentationmetadata" Target="metadata"/><Relationship Id="rId16" Type="http://schemas.openxmlformats.org/officeDocument/2006/relationships/font" Target="fonts/Inter-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4153cba4e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g124153cba4e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124153cba4e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4153cba4e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24153cba4e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just">
              <a:lnSpc>
                <a:spcPct val="115000"/>
              </a:lnSpc>
              <a:spcBef>
                <a:spcPts val="1200"/>
              </a:spcBef>
              <a:spcAft>
                <a:spcPts val="1200"/>
              </a:spcAft>
              <a:buClr>
                <a:schemeClr val="dk1"/>
              </a:buClr>
              <a:buSzPts val="1100"/>
              <a:buFont typeface="Arial"/>
              <a:buNone/>
            </a:pPr>
            <a:r>
              <a:rPr lang="en-GB">
                <a:highlight>
                  <a:srgbClr val="FFFFFF"/>
                </a:highlight>
                <a:latin typeface="Times New Roman"/>
                <a:ea typeface="Times New Roman"/>
                <a:cs typeface="Times New Roman"/>
                <a:sym typeface="Times New Roman"/>
              </a:rPr>
              <a:t>Inception-v3 belongs to the Inception family which is also a convolutional neural network architecture which enables many modifications, including the use of Label Smoothing, Factorized 7 x 7 convolutions, and the use of an auxiliary classifier to relay label information through the network. The model consists of two parts. In the first step, it extracts basic features from input data with a convolutional neural network and then classifies them based on the newfound features with fully-connected and softmax layers in the second part. The original inspection model architecture looks like this</a:t>
            </a:r>
            <a:r>
              <a:rPr lang="en-GB">
                <a:highlight>
                  <a:srgbClr val="FFFF00"/>
                </a:highlight>
                <a:latin typeface="Times New Roman"/>
                <a:ea typeface="Times New Roman"/>
                <a:cs typeface="Times New Roman"/>
                <a:sym typeface="Times New Roman"/>
              </a:rPr>
              <a:t>(left diagram).</a:t>
            </a:r>
            <a:r>
              <a:rPr lang="en-GB">
                <a:highlight>
                  <a:srgbClr val="FFFFFF"/>
                </a:highlight>
                <a:latin typeface="Times New Roman"/>
                <a:ea typeface="Times New Roman"/>
                <a:cs typeface="Times New Roman"/>
                <a:sym typeface="Times New Roman"/>
              </a:rPr>
              <a:t> </a:t>
            </a:r>
            <a:r>
              <a:rPr lang="en-GB">
                <a:highlight>
                  <a:srgbClr val="E06666"/>
                </a:highlight>
                <a:latin typeface="Times New Roman"/>
                <a:ea typeface="Times New Roman"/>
                <a:cs typeface="Times New Roman"/>
                <a:sym typeface="Times New Roman"/>
              </a:rPr>
              <a:t>(Right Figure)</a:t>
            </a:r>
            <a:r>
              <a:rPr lang="en-GB">
                <a:highlight>
                  <a:srgbClr val="FFFFFF"/>
                </a:highlight>
                <a:latin typeface="Times New Roman"/>
                <a:ea typeface="Times New Roman"/>
                <a:cs typeface="Times New Roman"/>
                <a:sym typeface="Times New Roman"/>
              </a:rPr>
              <a:t> This figure is our inceptionv3 model which we have implemented. In our model, we kept the last 3 layers trainable, and made the rest of the layers non-trainable. We have taken the image size as 224x224x3 which we fed into the network. We have added a dropout of 0.5 to prevent the model from overfitting. T</a:t>
            </a:r>
            <a:r>
              <a:rPr lang="en-GB">
                <a:latin typeface="Times New Roman"/>
                <a:ea typeface="Times New Roman"/>
                <a:cs typeface="Times New Roman"/>
                <a:sym typeface="Times New Roman"/>
              </a:rPr>
              <a:t>hen we have used flatten for converting the data into a 1-dimensional array for inputting it to the next layer. </a:t>
            </a:r>
            <a:r>
              <a:rPr lang="en-GB">
                <a:highlight>
                  <a:srgbClr val="FFFFFF"/>
                </a:highlight>
                <a:latin typeface="Times New Roman"/>
                <a:ea typeface="Times New Roman"/>
                <a:cs typeface="Times New Roman"/>
                <a:sym typeface="Times New Roman"/>
              </a:rPr>
              <a:t>Finally we have used a dense layer where we have used sigmoid activation function for prediction.</a:t>
            </a:r>
            <a:endParaRPr/>
          </a:p>
        </p:txBody>
      </p:sp>
      <p:sp>
        <p:nvSpPr>
          <p:cNvPr id="180" name="Google Shape;180;g124153cba4e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4153cba4e_1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latin typeface="Avenir"/>
                <a:ea typeface="Avenir"/>
                <a:cs typeface="Avenir"/>
                <a:sym typeface="Avenir"/>
              </a:rPr>
              <a:t>Training Outputs : While doing the model fitting we pass some callbacks, namely, model checkpoint and early stopping. In early stopping we set </a:t>
            </a:r>
            <a:r>
              <a:rPr lang="en-GB">
                <a:highlight>
                  <a:srgbClr val="FFFFFF"/>
                </a:highlight>
                <a:latin typeface="Avenir"/>
                <a:ea typeface="Avenir"/>
                <a:cs typeface="Avenir"/>
                <a:sym typeface="Avenir"/>
              </a:rPr>
              <a:t>patience to 5 which means that the model will stop to train if it doesn’t see any rise in validation accuracy in 5 epochs.</a:t>
            </a:r>
            <a:endParaRPr>
              <a:highlight>
                <a:srgbClr val="FFFFFF"/>
              </a:highlight>
              <a:latin typeface="Avenir"/>
              <a:ea typeface="Avenir"/>
              <a:cs typeface="Avenir"/>
              <a:sym typeface="Avenir"/>
            </a:endParaRPr>
          </a:p>
          <a:p>
            <a:pPr indent="0" lvl="0" marL="0" rtl="0" algn="l">
              <a:spcBef>
                <a:spcPts val="0"/>
              </a:spcBef>
              <a:spcAft>
                <a:spcPts val="0"/>
              </a:spcAft>
              <a:buNone/>
            </a:pPr>
            <a:r>
              <a:rPr lang="en-GB">
                <a:highlight>
                  <a:srgbClr val="FFFFFF"/>
                </a:highlight>
                <a:latin typeface="Avenir"/>
                <a:ea typeface="Avenir"/>
                <a:cs typeface="Avenir"/>
                <a:sym typeface="Avenir"/>
              </a:rPr>
              <a:t>In our case, it stopped at epoch 8.</a:t>
            </a:r>
            <a:endParaRPr>
              <a:highlight>
                <a:srgbClr val="FFFFFF"/>
              </a:highlight>
              <a:latin typeface="Avenir"/>
              <a:ea typeface="Avenir"/>
              <a:cs typeface="Avenir"/>
              <a:sym typeface="Avenir"/>
            </a:endParaRPr>
          </a:p>
          <a:p>
            <a:pPr indent="0" lvl="0" marL="0" rtl="0" algn="l">
              <a:spcBef>
                <a:spcPts val="0"/>
              </a:spcBef>
              <a:spcAft>
                <a:spcPts val="0"/>
              </a:spcAft>
              <a:buNone/>
            </a:pPr>
            <a:r>
              <a:t/>
            </a:r>
            <a:endParaRPr>
              <a:highlight>
                <a:srgbClr val="FFFFFF"/>
              </a:highlight>
              <a:latin typeface="Avenir"/>
              <a:ea typeface="Avenir"/>
              <a:cs typeface="Avenir"/>
              <a:sym typeface="Avenir"/>
            </a:endParaRPr>
          </a:p>
          <a:p>
            <a:pPr indent="0" lvl="0" marL="0" rtl="0" algn="l">
              <a:spcBef>
                <a:spcPts val="0"/>
              </a:spcBef>
              <a:spcAft>
                <a:spcPts val="0"/>
              </a:spcAft>
              <a:buNone/>
            </a:pPr>
            <a:r>
              <a:rPr lang="en-GB">
                <a:highlight>
                  <a:srgbClr val="FFFFFF"/>
                </a:highlight>
                <a:latin typeface="Avenir"/>
                <a:ea typeface="Avenir"/>
                <a:cs typeface="Avenir"/>
                <a:sym typeface="Avenir"/>
              </a:rPr>
              <a:t>“For rest of the figures, no description needed.But if you want I can provide”</a:t>
            </a:r>
            <a:endParaRPr>
              <a:highlight>
                <a:srgbClr val="FFFFFF"/>
              </a:highlight>
              <a:latin typeface="Avenir"/>
              <a:ea typeface="Avenir"/>
              <a:cs typeface="Avenir"/>
              <a:sym typeface="Avenir"/>
            </a:endParaRPr>
          </a:p>
        </p:txBody>
      </p:sp>
      <p:sp>
        <p:nvSpPr>
          <p:cNvPr id="204" name="Google Shape;204;g124153cba4e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4153cba4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24153cba4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Confusion Matrix : As shown in the confusion matrix the model is predicting the right class in most of the cases. For label : 0 the model is predicting 329 true positive and for </a:t>
            </a:r>
            <a:r>
              <a:rPr lang="en-GB"/>
              <a:t>label : 1 </a:t>
            </a:r>
            <a:r>
              <a:rPr lang="en-GB"/>
              <a:t>374 true positive.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Model Summary : this is the model summary where you can see we have used 51,201 trainable parameters.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Accuracy Plot : As shown in the plot that our model doesn’t overfit or underfit. As we have used early stop and we are monitoring the </a:t>
            </a:r>
            <a:r>
              <a:rPr lang="en-GB"/>
              <a:t>validation</a:t>
            </a:r>
            <a:r>
              <a:rPr lang="en-GB"/>
              <a:t> accuracy. If the validation accuracy degrades it will monitor for following 5 epochs and if it doesn’t improve the model will stop training and it will be saved.</a:t>
            </a:r>
            <a:endParaRPr/>
          </a:p>
        </p:txBody>
      </p:sp>
      <p:sp>
        <p:nvSpPr>
          <p:cNvPr id="220" name="Google Shape;220;g124153cba4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haron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21" name="Google Shape;21;p8"/>
          <p:cNvSpPr/>
          <p:nvPr/>
        </p:nvSpPr>
        <p:spPr>
          <a:xfrm>
            <a:off x="10208695" y="1"/>
            <a:ext cx="1135066" cy="477997"/>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2" name="Google Shape;22;p8"/>
          <p:cNvSpPr/>
          <p:nvPr/>
        </p:nvSpPr>
        <p:spPr>
          <a:xfrm flipH="1">
            <a:off x="555710" y="106482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96" name="Google Shape;96;p17"/>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97" name="Google Shape;97;p17"/>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104" name="Google Shape;104;p18"/>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05" name="Google Shape;105;p18"/>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9"/>
          <p:cNvSpPr txBox="1"/>
          <p:nvPr>
            <p:ph idx="1" type="body"/>
          </p:nvPr>
        </p:nvSpPr>
        <p:spPr>
          <a:xfrm>
            <a:off x="838200" y="1825625"/>
            <a:ext cx="10515600" cy="385974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29" name="Google Shape;29;p9"/>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0" name="Google Shape;30;p9"/>
          <p:cNvSpPr/>
          <p:nvPr/>
        </p:nvSpPr>
        <p:spPr>
          <a:xfrm flipH="1">
            <a:off x="123536" y="5717905"/>
            <a:ext cx="1771609" cy="1140095"/>
          </a:xfrm>
          <a:custGeom>
            <a:rect b="b" l="l" r="r" t="t"/>
            <a:pathLst>
              <a:path extrusionOk="0" h="1140095" w="1771609">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haron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37" name="Google Shape;37;p10"/>
          <p:cNvSpPr/>
          <p:nvPr/>
        </p:nvSpPr>
        <p:spPr>
          <a:xfrm>
            <a:off x="10208695" y="1"/>
            <a:ext cx="1135066" cy="477997"/>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8" name="Google Shape;38;p10"/>
          <p:cNvSpPr/>
          <p:nvPr/>
        </p:nvSpPr>
        <p:spPr>
          <a:xfrm flipH="1">
            <a:off x="555710" y="106482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46" name="Google Shape;46;p11"/>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47" name="Google Shape;47;p11"/>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57" name="Google Shape;57;p12"/>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58" name="Google Shape;58;p12"/>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64" name="Google Shape;64;p13"/>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65" name="Google Shape;65;p13"/>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70" name="Google Shape;70;p14"/>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71" name="Google Shape;71;p14"/>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 name="Shape 72"/>
        <p:cNvGrpSpPr/>
        <p:nvPr/>
      </p:nvGrpSpPr>
      <p:grpSpPr>
        <a:xfrm>
          <a:off x="0" y="0"/>
          <a:ext cx="0" cy="0"/>
          <a:chOff x="0" y="0"/>
          <a:chExt cx="0" cy="0"/>
        </a:xfrm>
      </p:grpSpPr>
      <p:sp>
        <p:nvSpPr>
          <p:cNvPr id="73" name="Google Shape;73;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haron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5" name="Google Shape;75;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6" name="Google Shape;7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79" name="Google Shape;79;p15"/>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80" name="Google Shape;80;p15"/>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1" name="Shape 81"/>
        <p:cNvGrpSpPr/>
        <p:nvPr/>
      </p:nvGrpSpPr>
      <p:grpSpPr>
        <a:xfrm>
          <a:off x="0" y="0"/>
          <a:ext cx="0" cy="0"/>
          <a:chOff x="0" y="0"/>
          <a:chExt cx="0" cy="0"/>
        </a:xfrm>
      </p:grpSpPr>
      <p:sp>
        <p:nvSpPr>
          <p:cNvPr id="82" name="Google Shape;82;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haron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6"/>
          <p:cNvSpPr/>
          <p:nvPr>
            <p:ph idx="2" type="pic"/>
          </p:nvPr>
        </p:nvSpPr>
        <p:spPr>
          <a:xfrm>
            <a:off x="5183188" y="987425"/>
            <a:ext cx="6172200" cy="4873625"/>
          </a:xfrm>
          <a:prstGeom prst="rect">
            <a:avLst/>
          </a:prstGeom>
          <a:noFill/>
          <a:ln>
            <a:noFill/>
          </a:ln>
        </p:spPr>
      </p:sp>
      <p:sp>
        <p:nvSpPr>
          <p:cNvPr id="84" name="Google Shape;84;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5" name="Google Shape;8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88" name="Google Shape;88;p16"/>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89" name="Google Shape;89;p16"/>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Aharoni"/>
              <a:buNone/>
              <a:defRPr b="0" i="0" sz="4000" u="none" cap="none" strike="noStrike">
                <a:solidFill>
                  <a:schemeClr val="dk1"/>
                </a:solidFill>
                <a:latin typeface="Aharoni"/>
                <a:ea typeface="Aharoni"/>
                <a:cs typeface="Aharoni"/>
                <a:sym typeface="Aharon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12" name="Google Shape;1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3" name="Google Shape;1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4" name="Google Shape;1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venir"/>
                <a:ea typeface="Avenir"/>
                <a:cs typeface="Avenir"/>
                <a:sym typeface="Avenir"/>
              </a:defRPr>
            </a:lvl1pPr>
            <a:lvl2pPr indent="0" lvl="1" marL="0" marR="0" rtl="0" algn="r">
              <a:spcBef>
                <a:spcPts val="0"/>
              </a:spcBef>
              <a:buNone/>
              <a:defRPr b="0" i="0" sz="1200" u="none" cap="none" strike="noStrike">
                <a:solidFill>
                  <a:srgbClr val="888888"/>
                </a:solidFill>
                <a:latin typeface="Avenir"/>
                <a:ea typeface="Avenir"/>
                <a:cs typeface="Avenir"/>
                <a:sym typeface="Avenir"/>
              </a:defRPr>
            </a:lvl2pPr>
            <a:lvl3pPr indent="0" lvl="2" marL="0" marR="0" rtl="0" algn="r">
              <a:spcBef>
                <a:spcPts val="0"/>
              </a:spcBef>
              <a:buNone/>
              <a:defRPr b="0" i="0" sz="1200" u="none" cap="none" strike="noStrike">
                <a:solidFill>
                  <a:srgbClr val="888888"/>
                </a:solidFill>
                <a:latin typeface="Avenir"/>
                <a:ea typeface="Avenir"/>
                <a:cs typeface="Avenir"/>
                <a:sym typeface="Avenir"/>
              </a:defRPr>
            </a:lvl3pPr>
            <a:lvl4pPr indent="0" lvl="3" marL="0" marR="0" rtl="0" algn="r">
              <a:spcBef>
                <a:spcPts val="0"/>
              </a:spcBef>
              <a:buNone/>
              <a:defRPr b="0" i="0" sz="1200" u="none" cap="none" strike="noStrike">
                <a:solidFill>
                  <a:srgbClr val="888888"/>
                </a:solidFill>
                <a:latin typeface="Avenir"/>
                <a:ea typeface="Avenir"/>
                <a:cs typeface="Avenir"/>
                <a:sym typeface="Avenir"/>
              </a:defRPr>
            </a:lvl4pPr>
            <a:lvl5pPr indent="0" lvl="4" marL="0" marR="0" rtl="0" algn="r">
              <a:spcBef>
                <a:spcPts val="0"/>
              </a:spcBef>
              <a:buNone/>
              <a:defRPr b="0" i="0" sz="1200" u="none" cap="none" strike="noStrike">
                <a:solidFill>
                  <a:srgbClr val="888888"/>
                </a:solidFill>
                <a:latin typeface="Avenir"/>
                <a:ea typeface="Avenir"/>
                <a:cs typeface="Avenir"/>
                <a:sym typeface="Avenir"/>
              </a:defRPr>
            </a:lvl5pPr>
            <a:lvl6pPr indent="0" lvl="5" marL="0" marR="0" rtl="0" algn="r">
              <a:spcBef>
                <a:spcPts val="0"/>
              </a:spcBef>
              <a:buNone/>
              <a:defRPr b="0" i="0" sz="1200" u="none" cap="none" strike="noStrike">
                <a:solidFill>
                  <a:srgbClr val="888888"/>
                </a:solidFill>
                <a:latin typeface="Avenir"/>
                <a:ea typeface="Avenir"/>
                <a:cs typeface="Avenir"/>
                <a:sym typeface="Avenir"/>
              </a:defRPr>
            </a:lvl6pPr>
            <a:lvl7pPr indent="0" lvl="6" marL="0" marR="0" rtl="0" algn="r">
              <a:spcBef>
                <a:spcPts val="0"/>
              </a:spcBef>
              <a:buNone/>
              <a:defRPr b="0" i="0" sz="1200" u="none" cap="none" strike="noStrike">
                <a:solidFill>
                  <a:srgbClr val="888888"/>
                </a:solidFill>
                <a:latin typeface="Avenir"/>
                <a:ea typeface="Avenir"/>
                <a:cs typeface="Avenir"/>
                <a:sym typeface="Avenir"/>
              </a:defRPr>
            </a:lvl7pPr>
            <a:lvl8pPr indent="0" lvl="7" marL="0" marR="0" rtl="0" algn="r">
              <a:spcBef>
                <a:spcPts val="0"/>
              </a:spcBef>
              <a:buNone/>
              <a:defRPr b="0" i="0" sz="1200" u="none" cap="none" strike="noStrike">
                <a:solidFill>
                  <a:srgbClr val="888888"/>
                </a:solidFill>
                <a:latin typeface="Avenir"/>
                <a:ea typeface="Avenir"/>
                <a:cs typeface="Avenir"/>
                <a:sym typeface="Avenir"/>
              </a:defRPr>
            </a:lvl8pPr>
            <a:lvl9pPr indent="0" lvl="8" marL="0" marR="0" rtl="0" algn="r">
              <a:spcBef>
                <a:spcPts val="0"/>
              </a:spcBef>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iq.opengenus.org/inception-v3-model-architecture/" TargetMode="External"/><Relationship Id="rId4" Type="http://schemas.openxmlformats.org/officeDocument/2006/relationships/hyperlink" Target="https://machinelearningmastery.com/how-to-implement-major-architecture-innovations-for-convolutional-neural-networks/" TargetMode="External"/><Relationship Id="rId5" Type="http://schemas.openxmlformats.org/officeDocument/2006/relationships/hyperlink" Target="https://towardsdatascience.com/step-by-step-vgg16-implementation-in-keras-for-beginners-a833c686ae6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gleason.case.edu/webdata/jpi-dl-tutorial/IDC_regular_ps50_idx5.zip" TargetMode="External"/><Relationship Id="rId5" Type="http://schemas.openxmlformats.org/officeDocument/2006/relationships/hyperlink" Target="https://www.kaggle.com/datasets/paultimothymooney/breast-histopathology-images" TargetMode="External"/><Relationship Id="rId6"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hyperlink" Target="https://towardsdatascience.com/understanding-and-visualizing-resnets-442284831be8" TargetMode="External"/><Relationship Id="rId6" Type="http://schemas.openxmlformats.org/officeDocument/2006/relationships/image" Target="../media/image7.png"/><Relationship Id="rId7"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slide" Target="/ppt/slides/slide10.xml"/><Relationship Id="rId4" Type="http://schemas.openxmlformats.org/officeDocument/2006/relationships/image" Target="../media/image13.png"/><Relationship Id="rId5"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jpg"/><Relationship Id="rId5" Type="http://schemas.openxmlformats.org/officeDocument/2006/relationships/hyperlink" Target="https://iq.opengenus.org/inception-v3-model-architecture/" TargetMode="External"/><Relationship Id="rId6" Type="http://schemas.openxmlformats.org/officeDocument/2006/relationships/hyperlink" Target="https://iq.opengenus.org/inception-v3-model-architecture/" TargetMode="External"/><Relationship Id="rId7" Type="http://schemas.openxmlformats.org/officeDocument/2006/relationships/hyperlink" Target="https://iq.opengenus.org/inception-v3-model-architectur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6.png"/><Relationship Id="rId6" Type="http://schemas.openxmlformats.org/officeDocument/2006/relationships/image" Target="../media/image10.png"/><Relationship Id="rId7" Type="http://schemas.openxmlformats.org/officeDocument/2006/relationships/image" Target="../media/image8.png"/><Relationship Id="rId8"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4.png"/><Relationship Id="rId4" Type="http://schemas.openxmlformats.org/officeDocument/2006/relationships/image" Target="../media/image20.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23.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22.png"/><Relationship Id="rId8"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11" name="Google Shape;111;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12" name="Google Shape;112;p1"/>
          <p:cNvSpPr/>
          <p:nvPr/>
        </p:nvSpPr>
        <p:spPr>
          <a:xfrm rot="-172285">
            <a:off x="1108520" y="775849"/>
            <a:ext cx="2987899" cy="2987899"/>
          </a:xfrm>
          <a:prstGeom prst="arc">
            <a:avLst>
              <a:gd fmla="val 16200000" name="adj1"/>
              <a:gd fmla="val 2287352"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13" name="Google Shape;113;p1"/>
          <p:cNvSpPr txBox="1"/>
          <p:nvPr>
            <p:ph idx="1" type="subTitle"/>
          </p:nvPr>
        </p:nvSpPr>
        <p:spPr>
          <a:xfrm>
            <a:off x="228995" y="3753256"/>
            <a:ext cx="5165273" cy="189643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GB"/>
              <a:t>Created By:</a:t>
            </a:r>
            <a:endParaRPr/>
          </a:p>
          <a:p>
            <a:pPr indent="0" lvl="0" marL="0" rtl="0" algn="l">
              <a:lnSpc>
                <a:spcPct val="90000"/>
              </a:lnSpc>
              <a:spcBef>
                <a:spcPts val="1000"/>
              </a:spcBef>
              <a:spcAft>
                <a:spcPts val="0"/>
              </a:spcAft>
              <a:buClr>
                <a:schemeClr val="dk1"/>
              </a:buClr>
              <a:buSzPts val="2400"/>
              <a:buNone/>
            </a:pPr>
            <a:r>
              <a:rPr lang="en-GB"/>
              <a:t>Syed Ibtehaj Raza, Rizvi (40218265)</a:t>
            </a:r>
            <a:endParaRPr/>
          </a:p>
          <a:p>
            <a:pPr indent="0" lvl="0" marL="0" rtl="0" algn="l">
              <a:lnSpc>
                <a:spcPct val="90000"/>
              </a:lnSpc>
              <a:spcBef>
                <a:spcPts val="1000"/>
              </a:spcBef>
              <a:spcAft>
                <a:spcPts val="0"/>
              </a:spcAft>
              <a:buClr>
                <a:schemeClr val="dk1"/>
              </a:buClr>
              <a:buSzPts val="2400"/>
              <a:buNone/>
            </a:pPr>
            <a:r>
              <a:rPr lang="en-GB"/>
              <a:t>Faiza Tahsin (40197995)</a:t>
            </a:r>
            <a:endParaRPr/>
          </a:p>
          <a:p>
            <a:pPr indent="0" lvl="0" marL="0" rtl="0" algn="l">
              <a:lnSpc>
                <a:spcPct val="90000"/>
              </a:lnSpc>
              <a:spcBef>
                <a:spcPts val="1000"/>
              </a:spcBef>
              <a:spcAft>
                <a:spcPts val="0"/>
              </a:spcAft>
              <a:buClr>
                <a:schemeClr val="dk1"/>
              </a:buClr>
              <a:buSzPts val="2400"/>
              <a:buNone/>
            </a:pPr>
            <a:r>
              <a:rPr lang="en-GB"/>
              <a:t>Zarin Tasnim (40208529)</a:t>
            </a:r>
            <a:endParaRPr/>
          </a:p>
          <a:p>
            <a:pPr indent="0" lvl="0" marL="0" rtl="0" algn="l">
              <a:lnSpc>
                <a:spcPct val="90000"/>
              </a:lnSpc>
              <a:spcBef>
                <a:spcPts val="1000"/>
              </a:spcBef>
              <a:spcAft>
                <a:spcPts val="0"/>
              </a:spcAft>
              <a:buClr>
                <a:schemeClr val="dk1"/>
              </a:buClr>
              <a:buSzPts val="2400"/>
              <a:buNone/>
            </a:pPr>
            <a:r>
              <a:t/>
            </a:r>
            <a:endParaRPr/>
          </a:p>
        </p:txBody>
      </p:sp>
      <p:pic>
        <p:nvPicPr>
          <p:cNvPr descr="Abstract background of luminous blue" id="114" name="Google Shape;114;p1"/>
          <p:cNvPicPr preferRelativeResize="0"/>
          <p:nvPr/>
        </p:nvPicPr>
        <p:blipFill rotWithShape="1">
          <a:blip r:embed="rId3">
            <a:alphaModFix/>
          </a:blip>
          <a:srcRect b="-1" l="28933" r="16917" t="0"/>
          <a:stretch/>
        </p:blipFill>
        <p:spPr>
          <a:xfrm>
            <a:off x="5733768" y="-1"/>
            <a:ext cx="6458232" cy="6858001"/>
          </a:xfrm>
          <a:custGeom>
            <a:rect b="b" l="l" r="r" t="t"/>
            <a:pathLst>
              <a:path extrusionOk="0" h="6858001" w="6458232">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a:noFill/>
          <a:ln>
            <a:noFill/>
          </a:ln>
        </p:spPr>
      </p:pic>
      <p:sp>
        <p:nvSpPr>
          <p:cNvPr id="115" name="Google Shape;115;p1"/>
          <p:cNvSpPr/>
          <p:nvPr/>
        </p:nvSpPr>
        <p:spPr>
          <a:xfrm>
            <a:off x="5394269" y="4274457"/>
            <a:ext cx="825256" cy="825256"/>
          </a:xfrm>
          <a:prstGeom prst="rect">
            <a:avLst/>
          </a:prstGeom>
          <a:noFill/>
          <a:ln cap="flat" cmpd="sng" w="1270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16" name="Google Shape;116;p1"/>
          <p:cNvSpPr/>
          <p:nvPr/>
        </p:nvSpPr>
        <p:spPr>
          <a:xfrm>
            <a:off x="860742" y="5649686"/>
            <a:ext cx="546100" cy="5461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17" name="Google Shape;117;p1"/>
          <p:cNvSpPr/>
          <p:nvPr/>
        </p:nvSpPr>
        <p:spPr>
          <a:xfrm>
            <a:off x="2374900" y="457200"/>
            <a:ext cx="1794483" cy="2527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venir"/>
              <a:ea typeface="Avenir"/>
              <a:cs typeface="Avenir"/>
              <a:sym typeface="Avenir"/>
            </a:endParaRPr>
          </a:p>
        </p:txBody>
      </p:sp>
      <p:sp>
        <p:nvSpPr>
          <p:cNvPr id="118" name="Google Shape;118;p1"/>
          <p:cNvSpPr txBox="1"/>
          <p:nvPr>
            <p:ph type="ctrTitle"/>
          </p:nvPr>
        </p:nvSpPr>
        <p:spPr>
          <a:xfrm>
            <a:off x="177800" y="1124988"/>
            <a:ext cx="5555968" cy="2387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Aharoni"/>
              <a:buNone/>
            </a:pPr>
            <a:r>
              <a:rPr lang="en-GB"/>
              <a:t>Breast Cancer Classification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haroni"/>
              <a:buNone/>
            </a:pPr>
            <a:r>
              <a:rPr lang="en-GB"/>
              <a:t>Conclusion and References:</a:t>
            </a:r>
            <a:endParaRPr/>
          </a:p>
        </p:txBody>
      </p:sp>
      <p:sp>
        <p:nvSpPr>
          <p:cNvPr id="241" name="Google Shape;241;p6"/>
          <p:cNvSpPr txBox="1"/>
          <p:nvPr>
            <p:ph idx="1" type="body"/>
          </p:nvPr>
        </p:nvSpPr>
        <p:spPr>
          <a:xfrm>
            <a:off x="838200" y="1799771"/>
            <a:ext cx="10515600" cy="3885596"/>
          </a:xfrm>
          <a:prstGeom prst="rect">
            <a:avLst/>
          </a:prstGeom>
          <a:noFill/>
          <a:ln>
            <a:noFill/>
          </a:ln>
        </p:spPr>
        <p:txBody>
          <a:bodyPr anchorCtr="0" anchor="t" bIns="45700" lIns="91425" spcFirstLastPara="1" rIns="91425" wrap="square" tIns="45700">
            <a:normAutofit/>
          </a:bodyPr>
          <a:lstStyle/>
          <a:p>
            <a:pPr indent="-317500" lvl="0" marL="457200" rtl="0" algn="l">
              <a:lnSpc>
                <a:spcPct val="170000"/>
              </a:lnSpc>
              <a:spcBef>
                <a:spcPts val="0"/>
              </a:spcBef>
              <a:spcAft>
                <a:spcPts val="0"/>
              </a:spcAft>
              <a:buSzPts val="1400"/>
              <a:buFont typeface="Times New Roman"/>
              <a:buAutoNum type="arabicPeriod"/>
            </a:pPr>
            <a:r>
              <a:rPr lang="en-GB" sz="1400" u="sng">
                <a:solidFill>
                  <a:schemeClr val="hlink"/>
                </a:solidFill>
                <a:latin typeface="Times New Roman"/>
                <a:ea typeface="Times New Roman"/>
                <a:cs typeface="Times New Roman"/>
                <a:sym typeface="Times New Roman"/>
                <a:hlinkClick r:id="rId3"/>
              </a:rPr>
              <a:t>https://iq.opengenus.org/inception-v3-model-architecture/</a:t>
            </a:r>
            <a:endParaRPr sz="1400">
              <a:latin typeface="Times New Roman"/>
              <a:ea typeface="Times New Roman"/>
              <a:cs typeface="Times New Roman"/>
              <a:sym typeface="Times New Roman"/>
            </a:endParaRPr>
          </a:p>
          <a:p>
            <a:pPr indent="-317500" lvl="0" marL="457200" rtl="0" algn="l">
              <a:lnSpc>
                <a:spcPct val="170000"/>
              </a:lnSpc>
              <a:spcBef>
                <a:spcPts val="0"/>
              </a:spcBef>
              <a:spcAft>
                <a:spcPts val="0"/>
              </a:spcAft>
              <a:buSzPts val="1400"/>
              <a:buFont typeface="Times New Roman"/>
              <a:buAutoNum type="arabicPeriod"/>
            </a:pPr>
            <a:r>
              <a:rPr lang="en-GB" sz="1400" u="sng">
                <a:solidFill>
                  <a:schemeClr val="hlink"/>
                </a:solidFill>
                <a:latin typeface="Times New Roman"/>
                <a:ea typeface="Times New Roman"/>
                <a:cs typeface="Times New Roman"/>
                <a:sym typeface="Times New Roman"/>
                <a:hlinkClick r:id="rId4"/>
              </a:rPr>
              <a:t>https://machinelearningmastery.com/how-to-implement-major-architecture-innovations-for-convolutional-neural-networks/</a:t>
            </a:r>
            <a:endParaRPr sz="1400">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AutoNum type="arabicPeriod"/>
            </a:pPr>
            <a:r>
              <a:rPr lang="en-GB" sz="1400" u="sng">
                <a:solidFill>
                  <a:schemeClr val="hlink"/>
                </a:solidFill>
                <a:latin typeface="Times New Roman"/>
                <a:ea typeface="Times New Roman"/>
                <a:cs typeface="Times New Roman"/>
                <a:sym typeface="Times New Roman"/>
                <a:hlinkClick r:id="rId5"/>
              </a:rPr>
              <a:t>https://towardsdatascience.com/step-by-step-vgg16-implementation-in-keras-for-beginners-a833c686ae6c</a:t>
            </a:r>
            <a:endParaRPr sz="1400">
              <a:latin typeface="Times New Roman"/>
              <a:ea typeface="Times New Roman"/>
              <a:cs typeface="Times New Roman"/>
              <a:sym typeface="Times New Roman"/>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sp>
        <p:nvSpPr>
          <p:cNvPr id="124" name="Google Shape;124;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25" name="Google Shape;125;p2"/>
          <p:cNvSpPr/>
          <p:nvPr/>
        </p:nvSpPr>
        <p:spPr>
          <a:xfrm flipH="1" rot="10389197">
            <a:off x="6261882" y="687822"/>
            <a:ext cx="5471147" cy="5471147"/>
          </a:xfrm>
          <a:prstGeom prst="arc">
            <a:avLst>
              <a:gd fmla="val 16200000" name="adj1"/>
              <a:gd fmla="val 20093138" name="adj2"/>
            </a:avLst>
          </a:prstGeom>
          <a:noFill/>
          <a:ln cap="rnd" cmpd="sng" w="127000">
            <a:solidFill>
              <a:schemeClr val="accent4">
                <a:alpha val="94901"/>
              </a:schemeClr>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26" name="Google Shape;126;p2"/>
          <p:cNvSpPr/>
          <p:nvPr/>
        </p:nvSpPr>
        <p:spPr>
          <a:xfrm>
            <a:off x="10248561" y="921125"/>
            <a:ext cx="791021" cy="769563"/>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27" name="Google Shape;127;p2"/>
          <p:cNvSpPr txBox="1"/>
          <p:nvPr>
            <p:ph idx="1" type="body"/>
          </p:nvPr>
        </p:nvSpPr>
        <p:spPr>
          <a:xfrm>
            <a:off x="280955" y="1825625"/>
            <a:ext cx="6462745"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000"/>
              <a:buChar char="•"/>
            </a:pPr>
            <a:r>
              <a:rPr lang="en-GB" sz="2000"/>
              <a:t>It’s one of the most common cancers among women.</a:t>
            </a:r>
            <a:endParaRPr/>
          </a:p>
          <a:p>
            <a:pPr indent="-228600" lvl="0" marL="228600" rtl="0" algn="just">
              <a:lnSpc>
                <a:spcPct val="90000"/>
              </a:lnSpc>
              <a:spcBef>
                <a:spcPts val="1000"/>
              </a:spcBef>
              <a:spcAft>
                <a:spcPts val="0"/>
              </a:spcAft>
              <a:buClr>
                <a:schemeClr val="dk1"/>
              </a:buClr>
              <a:buSzPts val="2000"/>
              <a:buChar char="•"/>
            </a:pPr>
            <a:r>
              <a:rPr lang="en-GB" sz="2000"/>
              <a:t>But early detection can lead to a successful treatment.</a:t>
            </a:r>
            <a:endParaRPr/>
          </a:p>
          <a:p>
            <a:pPr indent="-228600" lvl="0" marL="228600" rtl="0" algn="just">
              <a:lnSpc>
                <a:spcPct val="90000"/>
              </a:lnSpc>
              <a:spcBef>
                <a:spcPts val="1000"/>
              </a:spcBef>
              <a:spcAft>
                <a:spcPts val="0"/>
              </a:spcAft>
              <a:buClr>
                <a:schemeClr val="dk1"/>
              </a:buClr>
              <a:buSzPts val="2000"/>
              <a:buChar char="•"/>
            </a:pPr>
            <a:r>
              <a:rPr lang="en-GB" sz="2000"/>
              <a:t>Our goal is to use machine learning algorithms to classify the cancer as </a:t>
            </a:r>
            <a:r>
              <a:rPr i="1" lang="en-GB" sz="2000"/>
              <a:t>Noninvasive Ductal Carcinoma</a:t>
            </a:r>
            <a:r>
              <a:rPr lang="en-GB" sz="2000"/>
              <a:t> and </a:t>
            </a:r>
            <a:r>
              <a:rPr i="1" lang="en-GB" sz="2000"/>
              <a:t>Invasive Ductal Carcinoma</a:t>
            </a:r>
            <a:r>
              <a:rPr lang="en-GB" sz="2000"/>
              <a:t> tumors.</a:t>
            </a:r>
            <a:endParaRPr/>
          </a:p>
          <a:p>
            <a:pPr indent="-101600" lvl="0" marL="228600" rtl="0" algn="just">
              <a:lnSpc>
                <a:spcPct val="90000"/>
              </a:lnSpc>
              <a:spcBef>
                <a:spcPts val="1000"/>
              </a:spcBef>
              <a:spcAft>
                <a:spcPts val="0"/>
              </a:spcAft>
              <a:buClr>
                <a:schemeClr val="dk1"/>
              </a:buClr>
              <a:buSzPts val="2000"/>
              <a:buNone/>
            </a:pPr>
            <a:r>
              <a:t/>
            </a:r>
            <a:endParaRPr sz="2000"/>
          </a:p>
          <a:p>
            <a:pPr indent="0" lvl="0" marL="0" rtl="0" algn="just">
              <a:lnSpc>
                <a:spcPct val="90000"/>
              </a:lnSpc>
              <a:spcBef>
                <a:spcPts val="1000"/>
              </a:spcBef>
              <a:spcAft>
                <a:spcPts val="0"/>
              </a:spcAft>
              <a:buClr>
                <a:schemeClr val="dk1"/>
              </a:buClr>
              <a:buSzPts val="2000"/>
              <a:buNone/>
            </a:pPr>
            <a:r>
              <a:rPr b="1" lang="en-GB" sz="2000"/>
              <a:t>Models of our choice:</a:t>
            </a:r>
            <a:endParaRPr/>
          </a:p>
          <a:p>
            <a:pPr indent="-228600" lvl="0" marL="228600" rtl="0" algn="just">
              <a:lnSpc>
                <a:spcPct val="90000"/>
              </a:lnSpc>
              <a:spcBef>
                <a:spcPts val="1000"/>
              </a:spcBef>
              <a:spcAft>
                <a:spcPts val="0"/>
              </a:spcAft>
              <a:buClr>
                <a:schemeClr val="dk1"/>
              </a:buClr>
              <a:buSzPts val="2000"/>
              <a:buChar char="•"/>
            </a:pPr>
            <a:r>
              <a:rPr lang="en-GB" sz="2000"/>
              <a:t>ResNET</a:t>
            </a:r>
            <a:endParaRPr sz="2000"/>
          </a:p>
          <a:p>
            <a:pPr indent="-228600" lvl="0" marL="228600" rtl="0" algn="just">
              <a:lnSpc>
                <a:spcPct val="90000"/>
              </a:lnSpc>
              <a:spcBef>
                <a:spcPts val="1000"/>
              </a:spcBef>
              <a:spcAft>
                <a:spcPts val="0"/>
              </a:spcAft>
              <a:buClr>
                <a:schemeClr val="dk1"/>
              </a:buClr>
              <a:buSzPts val="2000"/>
              <a:buChar char="•"/>
            </a:pPr>
            <a:r>
              <a:rPr lang="en-GB" sz="2000"/>
              <a:t>Inception</a:t>
            </a:r>
            <a:endParaRPr sz="2000"/>
          </a:p>
          <a:p>
            <a:pPr indent="-228600" lvl="0" marL="228600" rtl="0" algn="just">
              <a:lnSpc>
                <a:spcPct val="90000"/>
              </a:lnSpc>
              <a:spcBef>
                <a:spcPts val="1000"/>
              </a:spcBef>
              <a:spcAft>
                <a:spcPts val="0"/>
              </a:spcAft>
              <a:buClr>
                <a:schemeClr val="dk1"/>
              </a:buClr>
              <a:buSzPts val="2000"/>
              <a:buChar char="•"/>
            </a:pPr>
            <a:r>
              <a:rPr lang="en-GB" sz="2000"/>
              <a:t>and VGG</a:t>
            </a:r>
            <a:endParaRPr/>
          </a:p>
        </p:txBody>
      </p:sp>
      <p:sp>
        <p:nvSpPr>
          <p:cNvPr id="128" name="Google Shape;128;p2"/>
          <p:cNvSpPr txBox="1"/>
          <p:nvPr>
            <p:ph type="title"/>
          </p:nvPr>
        </p:nvSpPr>
        <p:spPr>
          <a:xfrm>
            <a:off x="280956" y="258829"/>
            <a:ext cx="741161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haroni"/>
              <a:buNone/>
            </a:pPr>
            <a:r>
              <a:rPr lang="en-GB"/>
              <a:t>Our goal?</a:t>
            </a:r>
            <a:endParaRPr>
              <a:latin typeface="Aharoni"/>
              <a:ea typeface="Aharoni"/>
              <a:cs typeface="Aharoni"/>
              <a:sym typeface="Aharoni"/>
            </a:endParaRPr>
          </a:p>
        </p:txBody>
      </p:sp>
      <p:pic>
        <p:nvPicPr>
          <p:cNvPr id="129" name="Google Shape;129;p2"/>
          <p:cNvPicPr preferRelativeResize="0"/>
          <p:nvPr/>
        </p:nvPicPr>
        <p:blipFill rotWithShape="1">
          <a:blip r:embed="rId3">
            <a:alphaModFix/>
          </a:blip>
          <a:srcRect b="0" l="0" r="0" t="0"/>
          <a:stretch/>
        </p:blipFill>
        <p:spPr>
          <a:xfrm>
            <a:off x="6743700" y="0"/>
            <a:ext cx="5448300" cy="6858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
          <p:cNvSpPr txBox="1"/>
          <p:nvPr>
            <p:ph type="title"/>
          </p:nvPr>
        </p:nvSpPr>
        <p:spPr>
          <a:xfrm>
            <a:off x="0" y="-643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haroni"/>
              <a:buNone/>
            </a:pPr>
            <a:r>
              <a:rPr lang="en-GB"/>
              <a:t>What Kind of data we are working with:</a:t>
            </a:r>
            <a:endParaRPr/>
          </a:p>
        </p:txBody>
      </p:sp>
      <p:sp>
        <p:nvSpPr>
          <p:cNvPr id="135" name="Google Shape;135;p3"/>
          <p:cNvSpPr txBox="1"/>
          <p:nvPr>
            <p:ph idx="1" type="body"/>
          </p:nvPr>
        </p:nvSpPr>
        <p:spPr>
          <a:xfrm>
            <a:off x="188685" y="1441010"/>
            <a:ext cx="10515600" cy="385974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GB" sz="2400"/>
              <a:t>We are using </a:t>
            </a:r>
            <a:r>
              <a:rPr i="1" lang="en-GB" sz="2400"/>
              <a:t>Breast Histopathology Images</a:t>
            </a:r>
            <a:r>
              <a:rPr lang="en-GB" sz="2400"/>
              <a:t> as our dataset. </a:t>
            </a:r>
            <a:endParaRPr/>
          </a:p>
          <a:p>
            <a:pPr indent="0" lvl="0" marL="0" rtl="0" algn="l">
              <a:lnSpc>
                <a:spcPct val="90000"/>
              </a:lnSpc>
              <a:spcBef>
                <a:spcPts val="1000"/>
              </a:spcBef>
              <a:spcAft>
                <a:spcPts val="0"/>
              </a:spcAft>
              <a:buClr>
                <a:schemeClr val="dk1"/>
              </a:buClr>
              <a:buSzPts val="2400"/>
              <a:buNone/>
            </a:pPr>
            <a:r>
              <a:rPr lang="en-GB" sz="2400"/>
              <a:t>It consists of:</a:t>
            </a:r>
            <a:endParaRPr/>
          </a:p>
          <a:p>
            <a:pPr indent="-228600" lvl="0" marL="228600" rtl="0" algn="l">
              <a:lnSpc>
                <a:spcPct val="90000"/>
              </a:lnSpc>
              <a:spcBef>
                <a:spcPts val="1000"/>
              </a:spcBef>
              <a:spcAft>
                <a:spcPts val="0"/>
              </a:spcAft>
              <a:buClr>
                <a:schemeClr val="dk1"/>
              </a:buClr>
              <a:buSzPts val="2400"/>
              <a:buChar char="•"/>
            </a:pPr>
            <a:r>
              <a:rPr lang="en-GB" sz="2400"/>
              <a:t>198,738 IDC(-) image patches</a:t>
            </a:r>
            <a:endParaRPr/>
          </a:p>
          <a:p>
            <a:pPr indent="-228600" lvl="0" marL="228600" rtl="0" algn="l">
              <a:lnSpc>
                <a:spcPct val="90000"/>
              </a:lnSpc>
              <a:spcBef>
                <a:spcPts val="1000"/>
              </a:spcBef>
              <a:spcAft>
                <a:spcPts val="0"/>
              </a:spcAft>
              <a:buClr>
                <a:schemeClr val="dk1"/>
              </a:buClr>
              <a:buSzPts val="2400"/>
              <a:buChar char="•"/>
            </a:pPr>
            <a:r>
              <a:rPr lang="en-GB" sz="2400"/>
              <a:t>78,786 IDC(+) image patches</a:t>
            </a:r>
            <a:endParaRPr/>
          </a:p>
          <a:p>
            <a:pPr indent="-76200" lvl="0" marL="22860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400"/>
              <a:buNone/>
            </a:pPr>
            <a:r>
              <a:rPr lang="en-GB" sz="2400"/>
              <a:t>In total 277,524 patches. </a:t>
            </a:r>
            <a:endParaRPr/>
          </a:p>
          <a:p>
            <a:pPr indent="-76200" lvl="0" marL="228600" rtl="0" algn="l">
              <a:lnSpc>
                <a:spcPct val="90000"/>
              </a:lnSpc>
              <a:spcBef>
                <a:spcPts val="1000"/>
              </a:spcBef>
              <a:spcAft>
                <a:spcPts val="0"/>
              </a:spcAft>
              <a:buClr>
                <a:schemeClr val="dk1"/>
              </a:buClr>
              <a:buSzPts val="2400"/>
              <a:buNone/>
            </a:pPr>
            <a:r>
              <a:t/>
            </a:r>
            <a:endParaRPr sz="2400"/>
          </a:p>
        </p:txBody>
      </p:sp>
      <p:pic>
        <p:nvPicPr>
          <p:cNvPr id="136" name="Google Shape;136;p3"/>
          <p:cNvPicPr preferRelativeResize="0"/>
          <p:nvPr/>
        </p:nvPicPr>
        <p:blipFill rotWithShape="1">
          <a:blip r:embed="rId3">
            <a:alphaModFix/>
          </a:blip>
          <a:srcRect b="0" l="0" r="0" t="0"/>
          <a:stretch/>
        </p:blipFill>
        <p:spPr>
          <a:xfrm>
            <a:off x="9234715" y="2514600"/>
            <a:ext cx="2768600" cy="4343400"/>
          </a:xfrm>
          <a:prstGeom prst="rect">
            <a:avLst/>
          </a:prstGeom>
          <a:noFill/>
          <a:ln>
            <a:noFill/>
          </a:ln>
        </p:spPr>
      </p:pic>
      <p:grpSp>
        <p:nvGrpSpPr>
          <p:cNvPr id="137" name="Google Shape;137;p3"/>
          <p:cNvGrpSpPr/>
          <p:nvPr/>
        </p:nvGrpSpPr>
        <p:grpSpPr>
          <a:xfrm>
            <a:off x="7658100" y="2489597"/>
            <a:ext cx="1576615" cy="400110"/>
            <a:chOff x="7658100" y="3371622"/>
            <a:chExt cx="1576615" cy="400110"/>
          </a:xfrm>
        </p:grpSpPr>
        <p:cxnSp>
          <p:nvCxnSpPr>
            <p:cNvPr id="138" name="Google Shape;138;p3"/>
            <p:cNvCxnSpPr/>
            <p:nvPr/>
          </p:nvCxnSpPr>
          <p:spPr>
            <a:xfrm>
              <a:off x="8901793" y="3556678"/>
              <a:ext cx="332922" cy="0"/>
            </a:xfrm>
            <a:prstGeom prst="straightConnector1">
              <a:avLst/>
            </a:prstGeom>
            <a:noFill/>
            <a:ln cap="flat" cmpd="sng" w="19050">
              <a:solidFill>
                <a:schemeClr val="dk1"/>
              </a:solidFill>
              <a:prstDash val="solid"/>
              <a:miter lim="800000"/>
              <a:headEnd len="sm" w="sm" type="none"/>
              <a:tailEnd len="med" w="med" type="triangle"/>
            </a:ln>
          </p:spPr>
        </p:cxnSp>
        <p:sp>
          <p:nvSpPr>
            <p:cNvPr id="139" name="Google Shape;139;p3"/>
            <p:cNvSpPr txBox="1"/>
            <p:nvPr/>
          </p:nvSpPr>
          <p:spPr>
            <a:xfrm>
              <a:off x="7658100" y="3371622"/>
              <a:ext cx="136434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GB" sz="2000" u="none" cap="none" strike="noStrike">
                  <a:solidFill>
                    <a:schemeClr val="dk1"/>
                  </a:solidFill>
                  <a:latin typeface="Avenir"/>
                  <a:ea typeface="Avenir"/>
                  <a:cs typeface="Avenir"/>
                  <a:sym typeface="Avenir"/>
                </a:rPr>
                <a:t>Patient ID</a:t>
              </a:r>
              <a:endParaRPr i="1" sz="2000">
                <a:solidFill>
                  <a:schemeClr val="dk1"/>
                </a:solidFill>
                <a:latin typeface="Avenir"/>
                <a:ea typeface="Avenir"/>
                <a:cs typeface="Avenir"/>
                <a:sym typeface="Avenir"/>
              </a:endParaRPr>
            </a:p>
          </p:txBody>
        </p:sp>
      </p:grpSp>
      <p:sp>
        <p:nvSpPr>
          <p:cNvPr id="140" name="Google Shape;140;p3"/>
          <p:cNvSpPr txBox="1"/>
          <p:nvPr/>
        </p:nvSpPr>
        <p:spPr>
          <a:xfrm>
            <a:off x="8045185" y="3820566"/>
            <a:ext cx="124822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GB" sz="2000">
                <a:solidFill>
                  <a:schemeClr val="dk1"/>
                </a:solidFill>
                <a:latin typeface="Avenir"/>
                <a:ea typeface="Avenir"/>
                <a:cs typeface="Avenir"/>
                <a:sym typeface="Avenir"/>
              </a:rPr>
              <a:t>Classes</a:t>
            </a:r>
            <a:endParaRPr i="1" sz="1800">
              <a:solidFill>
                <a:schemeClr val="dk1"/>
              </a:solidFill>
              <a:latin typeface="Avenir"/>
              <a:ea typeface="Avenir"/>
              <a:cs typeface="Avenir"/>
              <a:sym typeface="Avenir"/>
            </a:endParaRPr>
          </a:p>
        </p:txBody>
      </p:sp>
      <p:sp>
        <p:nvSpPr>
          <p:cNvPr id="141" name="Google Shape;141;p3"/>
          <p:cNvSpPr/>
          <p:nvPr/>
        </p:nvSpPr>
        <p:spPr>
          <a:xfrm>
            <a:off x="9180927" y="3809288"/>
            <a:ext cx="290286" cy="478972"/>
          </a:xfrm>
          <a:prstGeom prst="leftBrace">
            <a:avLst>
              <a:gd fmla="val 8333" name="adj1"/>
              <a:gd fmla="val 50000" name="adj2"/>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142" name="Google Shape;142;p3"/>
          <p:cNvSpPr txBox="1"/>
          <p:nvPr/>
        </p:nvSpPr>
        <p:spPr>
          <a:xfrm>
            <a:off x="8360229" y="5461804"/>
            <a:ext cx="124822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GB" sz="2000">
                <a:solidFill>
                  <a:schemeClr val="dk1"/>
                </a:solidFill>
                <a:latin typeface="Avenir"/>
                <a:ea typeface="Avenir"/>
                <a:cs typeface="Avenir"/>
                <a:sym typeface="Avenir"/>
              </a:rPr>
              <a:t>Patches</a:t>
            </a:r>
            <a:endParaRPr i="1" sz="2000">
              <a:solidFill>
                <a:schemeClr val="dk1"/>
              </a:solidFill>
              <a:latin typeface="Avenir"/>
              <a:ea typeface="Avenir"/>
              <a:cs typeface="Avenir"/>
              <a:sym typeface="Avenir"/>
            </a:endParaRPr>
          </a:p>
        </p:txBody>
      </p:sp>
      <p:sp>
        <p:nvSpPr>
          <p:cNvPr id="143" name="Google Shape;143;p3"/>
          <p:cNvSpPr/>
          <p:nvPr/>
        </p:nvSpPr>
        <p:spPr>
          <a:xfrm>
            <a:off x="9573987" y="4507841"/>
            <a:ext cx="290286" cy="2273034"/>
          </a:xfrm>
          <a:prstGeom prst="leftBrace">
            <a:avLst>
              <a:gd fmla="val 8333" name="adj1"/>
              <a:gd fmla="val 50000" name="adj2"/>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144" name="Google Shape;144;p3"/>
          <p:cNvSpPr/>
          <p:nvPr/>
        </p:nvSpPr>
        <p:spPr>
          <a:xfrm>
            <a:off x="335799" y="6461207"/>
            <a:ext cx="609600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100" u="sng">
                <a:solidFill>
                  <a:srgbClr val="008ABC"/>
                </a:solidFill>
                <a:latin typeface="Inter"/>
                <a:ea typeface="Inter"/>
                <a:cs typeface="Inter"/>
                <a:sym typeface="Inter"/>
                <a:hlinkClick r:id="rId4">
                  <a:extLst>
                    <a:ext uri="{A12FA001-AC4F-418D-AE19-62706E023703}">
                      <ahyp:hlinkClr val="tx"/>
                    </a:ext>
                  </a:extLst>
                </a:hlinkClick>
              </a:rPr>
              <a:t>http://gleason.case.edu/webdata/jpi-dl-tutorial/IDC_regular_ps50_idx5.zip</a:t>
            </a:r>
            <a:endParaRPr sz="1100">
              <a:solidFill>
                <a:schemeClr val="dk1"/>
              </a:solidFill>
              <a:latin typeface="Avenir"/>
              <a:ea typeface="Avenir"/>
              <a:cs typeface="Avenir"/>
              <a:sym typeface="Avenir"/>
            </a:endParaRPr>
          </a:p>
        </p:txBody>
      </p:sp>
      <p:sp>
        <p:nvSpPr>
          <p:cNvPr id="145" name="Google Shape;145;p3"/>
          <p:cNvSpPr/>
          <p:nvPr/>
        </p:nvSpPr>
        <p:spPr>
          <a:xfrm>
            <a:off x="335799" y="6265349"/>
            <a:ext cx="1271502"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100">
                <a:solidFill>
                  <a:schemeClr val="dk1"/>
                </a:solidFill>
                <a:latin typeface="Avenir"/>
                <a:ea typeface="Avenir"/>
                <a:cs typeface="Avenir"/>
                <a:sym typeface="Avenir"/>
              </a:rPr>
              <a:t>Original Source: </a:t>
            </a:r>
            <a:endParaRPr/>
          </a:p>
        </p:txBody>
      </p:sp>
      <p:sp>
        <p:nvSpPr>
          <p:cNvPr id="146" name="Google Shape;146;p3"/>
          <p:cNvSpPr/>
          <p:nvPr/>
        </p:nvSpPr>
        <p:spPr>
          <a:xfrm>
            <a:off x="335799" y="6659890"/>
            <a:ext cx="609600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100" u="sng">
                <a:solidFill>
                  <a:schemeClr val="dk1"/>
                </a:solidFill>
                <a:latin typeface="Avenir"/>
                <a:ea typeface="Avenir"/>
                <a:cs typeface="Avenir"/>
                <a:sym typeface="Avenir"/>
                <a:hlinkClick r:id="rId5">
                  <a:extLst>
                    <a:ext uri="{A12FA001-AC4F-418D-AE19-62706E023703}">
                      <ahyp:hlinkClr val="tx"/>
                    </a:ext>
                  </a:extLst>
                </a:hlinkClick>
              </a:rPr>
              <a:t>https://www.kaggle.com/datasets/paultimothymooney/breast-histopathology-images</a:t>
            </a:r>
            <a:endParaRPr sz="1100">
              <a:solidFill>
                <a:schemeClr val="dk1"/>
              </a:solidFill>
              <a:latin typeface="Avenir"/>
              <a:ea typeface="Avenir"/>
              <a:cs typeface="Avenir"/>
              <a:sym typeface="Avenir"/>
            </a:endParaRPr>
          </a:p>
        </p:txBody>
      </p:sp>
      <p:pic>
        <p:nvPicPr>
          <p:cNvPr id="147" name="Google Shape;147;p3"/>
          <p:cNvPicPr preferRelativeResize="0"/>
          <p:nvPr/>
        </p:nvPicPr>
        <p:blipFill rotWithShape="1">
          <a:blip r:embed="rId6">
            <a:alphaModFix/>
          </a:blip>
          <a:srcRect b="0" l="0" r="0" t="0"/>
          <a:stretch/>
        </p:blipFill>
        <p:spPr>
          <a:xfrm>
            <a:off x="188685" y="4353607"/>
            <a:ext cx="8113486" cy="194654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4"/>
          <p:cNvSpPr txBox="1"/>
          <p:nvPr>
            <p:ph type="title"/>
          </p:nvPr>
        </p:nvSpPr>
        <p:spPr>
          <a:xfrm>
            <a:off x="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haroni"/>
              <a:buNone/>
            </a:pPr>
            <a:r>
              <a:rPr lang="en-GB"/>
              <a:t>Our Work</a:t>
            </a:r>
            <a:endParaRPr/>
          </a:p>
        </p:txBody>
      </p:sp>
      <p:pic>
        <p:nvPicPr>
          <p:cNvPr id="154" name="Google Shape;154;p4"/>
          <p:cNvPicPr preferRelativeResize="0"/>
          <p:nvPr/>
        </p:nvPicPr>
        <p:blipFill rotWithShape="1">
          <a:blip r:embed="rId3">
            <a:alphaModFix/>
          </a:blip>
          <a:srcRect b="0" l="0" r="0" t="0"/>
          <a:stretch/>
        </p:blipFill>
        <p:spPr>
          <a:xfrm>
            <a:off x="7624083" y="1208215"/>
            <a:ext cx="4537845" cy="2563268"/>
          </a:xfrm>
          <a:prstGeom prst="rect">
            <a:avLst/>
          </a:prstGeom>
          <a:noFill/>
          <a:ln>
            <a:noFill/>
          </a:ln>
        </p:spPr>
      </p:pic>
      <p:sp>
        <p:nvSpPr>
          <p:cNvPr id="155" name="Google Shape;155;p4"/>
          <p:cNvSpPr txBox="1"/>
          <p:nvPr>
            <p:ph idx="1" type="body"/>
          </p:nvPr>
        </p:nvSpPr>
        <p:spPr>
          <a:xfrm>
            <a:off x="92529" y="1263583"/>
            <a:ext cx="8625114" cy="16033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GB"/>
              <a:t>Background:</a:t>
            </a:r>
            <a:endParaRPr/>
          </a:p>
          <a:p>
            <a:pPr indent="-228600" lvl="0" marL="228600" rtl="0" algn="l">
              <a:lnSpc>
                <a:spcPct val="90000"/>
              </a:lnSpc>
              <a:spcBef>
                <a:spcPts val="1000"/>
              </a:spcBef>
              <a:spcAft>
                <a:spcPts val="0"/>
              </a:spcAft>
              <a:buClr>
                <a:schemeClr val="dk1"/>
              </a:buClr>
              <a:buSzPts val="2000"/>
              <a:buChar char="•"/>
            </a:pPr>
            <a:r>
              <a:rPr lang="en-GB" sz="2000"/>
              <a:t>The deeper the better</a:t>
            </a:r>
            <a:endParaRPr/>
          </a:p>
          <a:p>
            <a:pPr indent="-228600" lvl="0" marL="228600" rtl="0" algn="l">
              <a:lnSpc>
                <a:spcPct val="90000"/>
              </a:lnSpc>
              <a:spcBef>
                <a:spcPts val="1000"/>
              </a:spcBef>
              <a:spcAft>
                <a:spcPts val="0"/>
              </a:spcAft>
              <a:buClr>
                <a:schemeClr val="dk1"/>
              </a:buClr>
              <a:buSzPts val="2000"/>
              <a:buChar char="•"/>
            </a:pPr>
            <a:r>
              <a:rPr b="1" lang="en-GB" sz="2000"/>
              <a:t>BUT</a:t>
            </a:r>
            <a:r>
              <a:rPr lang="en-GB" sz="2000"/>
              <a:t> the more layers we add, the gradients of the loss function approaches zero and performance degrade. </a:t>
            </a:r>
            <a:r>
              <a:rPr b="1" lang="en-GB" sz="1600"/>
              <a:t>Vanishing </a:t>
            </a:r>
            <a:r>
              <a:rPr b="1" lang="en-GB" sz="1400">
                <a:solidFill>
                  <a:srgbClr val="595959"/>
                </a:solidFill>
              </a:rPr>
              <a:t>Gradient</a:t>
            </a:r>
            <a:endParaRPr b="1" sz="1400">
              <a:solidFill>
                <a:srgbClr val="595959"/>
              </a:solidFill>
            </a:endParaRPr>
          </a:p>
        </p:txBody>
      </p:sp>
      <p:sp>
        <p:nvSpPr>
          <p:cNvPr id="156" name="Google Shape;156;p4"/>
          <p:cNvSpPr txBox="1"/>
          <p:nvPr/>
        </p:nvSpPr>
        <p:spPr>
          <a:xfrm>
            <a:off x="92529" y="3136766"/>
            <a:ext cx="8625114" cy="1405301"/>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rPr b="1" lang="en-GB" sz="2800">
                <a:solidFill>
                  <a:schemeClr val="dk1"/>
                </a:solidFill>
                <a:latin typeface="Avenir"/>
                <a:ea typeface="Avenir"/>
                <a:cs typeface="Avenir"/>
                <a:sym typeface="Avenir"/>
              </a:rPr>
              <a:t>ResNET:</a:t>
            </a:r>
            <a:endParaRPr/>
          </a:p>
          <a:p>
            <a:pPr indent="-228600" lvl="0" marL="228600" marR="0" rtl="0" algn="l">
              <a:lnSpc>
                <a:spcPct val="90000"/>
              </a:lnSpc>
              <a:spcBef>
                <a:spcPts val="1000"/>
              </a:spcBef>
              <a:spcAft>
                <a:spcPts val="0"/>
              </a:spcAft>
              <a:buClr>
                <a:schemeClr val="dk1"/>
              </a:buClr>
              <a:buSzPts val="2000"/>
              <a:buFont typeface="Arial"/>
              <a:buChar char="•"/>
            </a:pPr>
            <a:r>
              <a:rPr lang="en-GB" sz="2000">
                <a:solidFill>
                  <a:schemeClr val="dk1"/>
                </a:solidFill>
                <a:latin typeface="Avenir"/>
                <a:ea typeface="Avenir"/>
                <a:cs typeface="Avenir"/>
                <a:sym typeface="Avenir"/>
              </a:rPr>
              <a:t>This problem became the main motivation of making the ResNet. Which uses skip connections to avoid degradation.</a:t>
            </a:r>
            <a:endParaRPr/>
          </a:p>
        </p:txBody>
      </p:sp>
      <p:grpSp>
        <p:nvGrpSpPr>
          <p:cNvPr id="157" name="Google Shape;157;p4"/>
          <p:cNvGrpSpPr/>
          <p:nvPr/>
        </p:nvGrpSpPr>
        <p:grpSpPr>
          <a:xfrm>
            <a:off x="2237742" y="4436450"/>
            <a:ext cx="6040116" cy="2329217"/>
            <a:chOff x="2237742" y="4436450"/>
            <a:chExt cx="6040116" cy="2329217"/>
          </a:xfrm>
        </p:grpSpPr>
        <p:pic>
          <p:nvPicPr>
            <p:cNvPr id="158" name="Google Shape;158;p4"/>
            <p:cNvPicPr preferRelativeResize="0"/>
            <p:nvPr/>
          </p:nvPicPr>
          <p:blipFill rotWithShape="1">
            <a:blip r:embed="rId4">
              <a:alphaModFix/>
            </a:blip>
            <a:srcRect b="0" l="0" r="0" t="0"/>
            <a:stretch/>
          </p:blipFill>
          <p:spPr>
            <a:xfrm>
              <a:off x="2237742" y="4436450"/>
              <a:ext cx="6040116" cy="2315933"/>
            </a:xfrm>
            <a:prstGeom prst="rect">
              <a:avLst/>
            </a:prstGeom>
            <a:noFill/>
            <a:ln>
              <a:noFill/>
            </a:ln>
          </p:spPr>
        </p:pic>
        <p:sp>
          <p:nvSpPr>
            <p:cNvPr id="159" name="Google Shape;159;p4"/>
            <p:cNvSpPr/>
            <p:nvPr/>
          </p:nvSpPr>
          <p:spPr>
            <a:xfrm>
              <a:off x="3938150" y="6488668"/>
              <a:ext cx="263930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200" u="sng">
                  <a:solidFill>
                    <a:schemeClr val="dk1"/>
                  </a:solidFill>
                  <a:latin typeface="Avenir"/>
                  <a:ea typeface="Avenir"/>
                  <a:cs typeface="Avenir"/>
                  <a:sym typeface="Avenir"/>
                  <a:hlinkClick r:id="rId5">
                    <a:extLst>
                      <a:ext uri="{A12FA001-AC4F-418D-AE19-62706E023703}">
                        <ahyp:hlinkClr val="tx"/>
                      </a:ext>
                    </a:extLst>
                  </a:hlinkClick>
                </a:rPr>
                <a:t>Pic taken from towardsscience.com</a:t>
              </a:r>
              <a:endParaRPr sz="1200">
                <a:solidFill>
                  <a:schemeClr val="dk1"/>
                </a:solidFill>
                <a:latin typeface="Avenir"/>
                <a:ea typeface="Avenir"/>
                <a:cs typeface="Avenir"/>
                <a:sym typeface="Avenir"/>
              </a:endParaRPr>
            </a:p>
          </p:txBody>
        </p:sp>
      </p:grpSp>
      <p:sp>
        <p:nvSpPr>
          <p:cNvPr id="160" name="Google Shape;160;p4"/>
          <p:cNvSpPr/>
          <p:nvPr/>
        </p:nvSpPr>
        <p:spPr>
          <a:xfrm>
            <a:off x="9020855" y="3771483"/>
            <a:ext cx="17442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200">
                <a:solidFill>
                  <a:schemeClr val="dk1"/>
                </a:solidFill>
                <a:latin typeface="Avenir"/>
                <a:ea typeface="Avenir"/>
                <a:cs typeface="Avenir"/>
                <a:sym typeface="Avenir"/>
              </a:rPr>
              <a:t>Pic taken from google</a:t>
            </a:r>
            <a:endParaRPr/>
          </a:p>
        </p:txBody>
      </p:sp>
      <p:sp>
        <p:nvSpPr>
          <p:cNvPr id="161" name="Google Shape;161;p4"/>
          <p:cNvSpPr txBox="1"/>
          <p:nvPr/>
        </p:nvSpPr>
        <p:spPr>
          <a:xfrm>
            <a:off x="9420568" y="4453300"/>
            <a:ext cx="944874" cy="276999"/>
          </a:xfrm>
          <a:prstGeom prst="rect">
            <a:avLst/>
          </a:prstGeom>
          <a:blipFill rotWithShape="1">
            <a:blip r:embed="rId6">
              <a:alphaModFix/>
            </a:blip>
            <a:stretch>
              <a:fillRect b="-34781" l="-7894" r="-1314"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venir"/>
                <a:ea typeface="Avenir"/>
                <a:cs typeface="Avenir"/>
                <a:sym typeface="Avenir"/>
              </a:rPr>
              <a:t> </a:t>
            </a:r>
            <a:endParaRPr/>
          </a:p>
        </p:txBody>
      </p:sp>
      <p:sp>
        <p:nvSpPr>
          <p:cNvPr id="162" name="Google Shape;162;p4"/>
          <p:cNvSpPr txBox="1"/>
          <p:nvPr/>
        </p:nvSpPr>
        <p:spPr>
          <a:xfrm>
            <a:off x="9055211" y="5326303"/>
            <a:ext cx="1675587" cy="276999"/>
          </a:xfrm>
          <a:prstGeom prst="rect">
            <a:avLst/>
          </a:prstGeom>
          <a:blipFill rotWithShape="1">
            <a:blip r:embed="rId7">
              <a:alphaModFix/>
            </a:blip>
            <a:stretch>
              <a:fillRect b="-34781" l="-3757" r="-4509"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venir"/>
                <a:ea typeface="Avenir"/>
                <a:cs typeface="Avenir"/>
                <a:sym typeface="Avenir"/>
              </a:rPr>
              <a:t> </a:t>
            </a:r>
            <a:endParaRPr/>
          </a:p>
        </p:txBody>
      </p:sp>
      <p:cxnSp>
        <p:nvCxnSpPr>
          <p:cNvPr id="163" name="Google Shape;163;p4"/>
          <p:cNvCxnSpPr/>
          <p:nvPr/>
        </p:nvCxnSpPr>
        <p:spPr>
          <a:xfrm>
            <a:off x="9871459" y="4836902"/>
            <a:ext cx="0" cy="464001"/>
          </a:xfrm>
          <a:prstGeom prst="straightConnector1">
            <a:avLst/>
          </a:prstGeom>
          <a:noFill/>
          <a:ln cap="flat" cmpd="sng" w="12700">
            <a:solidFill>
              <a:schemeClr val="dk1"/>
            </a:solidFill>
            <a:prstDash val="dash"/>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500"/>
                                        <p:tgtEl>
                                          <p:spTgt spid="15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250"/>
                                        <p:tgtEl>
                                          <p:spTgt spid="163"/>
                                        </p:tgtEl>
                                      </p:cBhvr>
                                    </p:animEffect>
                                  </p:childTnLst>
                                </p:cTn>
                              </p:par>
                            </p:childTnLst>
                          </p:cTn>
                        </p:par>
                        <p:par>
                          <p:cTn fill="hold">
                            <p:stCondLst>
                              <p:cond delay="250"/>
                            </p:stCondLst>
                            <p:childTnLst>
                              <p:par>
                                <p:cTn fill="hold" nodeType="after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24153cba4e_1_0"/>
          <p:cNvSpPr txBox="1"/>
          <p:nvPr>
            <p:ph type="title"/>
          </p:nvPr>
        </p:nvSpPr>
        <p:spPr>
          <a:xfrm>
            <a:off x="0" y="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haroni"/>
              <a:buNone/>
            </a:pPr>
            <a:r>
              <a:rPr lang="en-GB"/>
              <a:t>Our Work</a:t>
            </a:r>
            <a:endParaRPr/>
          </a:p>
        </p:txBody>
      </p:sp>
      <p:sp>
        <p:nvSpPr>
          <p:cNvPr id="170" name="Google Shape;170;g124153cba4e_1_0"/>
          <p:cNvSpPr txBox="1"/>
          <p:nvPr/>
        </p:nvSpPr>
        <p:spPr>
          <a:xfrm>
            <a:off x="107050" y="1224000"/>
            <a:ext cx="6828000" cy="22434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rPr b="1" lang="en-GB" sz="2800">
                <a:solidFill>
                  <a:schemeClr val="dk1"/>
                </a:solidFill>
                <a:latin typeface="Avenir"/>
                <a:ea typeface="Avenir"/>
                <a:cs typeface="Avenir"/>
                <a:sym typeface="Avenir"/>
              </a:rPr>
              <a:t>VGG16</a:t>
            </a:r>
            <a:r>
              <a:rPr b="1" lang="en-GB" sz="2800">
                <a:solidFill>
                  <a:schemeClr val="dk1"/>
                </a:solidFill>
                <a:latin typeface="Avenir"/>
                <a:ea typeface="Avenir"/>
                <a:cs typeface="Avenir"/>
                <a:sym typeface="Avenir"/>
              </a:rPr>
              <a:t>:</a:t>
            </a:r>
            <a:endParaRPr/>
          </a:p>
          <a:p>
            <a:pPr indent="-228600" lvl="0" marL="228600" marR="0" rtl="0" algn="l">
              <a:lnSpc>
                <a:spcPct val="90000"/>
              </a:lnSpc>
              <a:spcBef>
                <a:spcPts val="1000"/>
              </a:spcBef>
              <a:spcAft>
                <a:spcPts val="0"/>
              </a:spcAft>
              <a:buClr>
                <a:schemeClr val="dk1"/>
              </a:buClr>
              <a:buSzPts val="2000"/>
              <a:buFont typeface="Arial"/>
              <a:buChar char="•"/>
            </a:pPr>
            <a:r>
              <a:rPr lang="en-GB" sz="2000">
                <a:solidFill>
                  <a:schemeClr val="dk1"/>
                </a:solidFill>
                <a:latin typeface="Avenir"/>
                <a:ea typeface="Avenir"/>
                <a:cs typeface="Avenir"/>
                <a:sym typeface="Avenir"/>
              </a:rPr>
              <a:t>The major difference between conventional architecture and our custom architecture is in  the last dense layer </a:t>
            </a:r>
            <a:r>
              <a:rPr b="1" lang="en-GB" sz="2000">
                <a:solidFill>
                  <a:schemeClr val="dk1"/>
                </a:solidFill>
                <a:latin typeface="Avenir"/>
                <a:ea typeface="Avenir"/>
                <a:cs typeface="Avenir"/>
                <a:sym typeface="Avenir"/>
              </a:rPr>
              <a:t>units </a:t>
            </a:r>
            <a:r>
              <a:rPr lang="en-GB" sz="2000">
                <a:solidFill>
                  <a:schemeClr val="dk1"/>
                </a:solidFill>
                <a:latin typeface="Avenir"/>
                <a:ea typeface="Avenir"/>
                <a:cs typeface="Avenir"/>
                <a:sym typeface="Avenir"/>
              </a:rPr>
              <a:t>and </a:t>
            </a:r>
            <a:r>
              <a:rPr b="1" lang="en-GB" sz="2000">
                <a:solidFill>
                  <a:schemeClr val="dk1"/>
                </a:solidFill>
                <a:latin typeface="Avenir"/>
                <a:ea typeface="Avenir"/>
                <a:cs typeface="Avenir"/>
                <a:sym typeface="Avenir"/>
              </a:rPr>
              <a:t>activation </a:t>
            </a:r>
            <a:r>
              <a:rPr lang="en-GB" sz="2000">
                <a:solidFill>
                  <a:schemeClr val="dk1"/>
                </a:solidFill>
                <a:latin typeface="Avenir"/>
                <a:ea typeface="Avenir"/>
                <a:cs typeface="Avenir"/>
                <a:sym typeface="Avenir"/>
              </a:rPr>
              <a:t>function which is </a:t>
            </a:r>
            <a:r>
              <a:rPr b="1" lang="en-GB" sz="2000">
                <a:solidFill>
                  <a:schemeClr val="dk1"/>
                </a:solidFill>
                <a:latin typeface="Avenir"/>
                <a:ea typeface="Avenir"/>
                <a:cs typeface="Avenir"/>
                <a:sym typeface="Avenir"/>
              </a:rPr>
              <a:t>1 </a:t>
            </a:r>
            <a:r>
              <a:rPr lang="en-GB" sz="2000">
                <a:solidFill>
                  <a:schemeClr val="dk1"/>
                </a:solidFill>
                <a:latin typeface="Avenir"/>
                <a:ea typeface="Avenir"/>
                <a:cs typeface="Avenir"/>
                <a:sym typeface="Avenir"/>
              </a:rPr>
              <a:t>and </a:t>
            </a:r>
            <a:r>
              <a:rPr b="1" lang="en-GB" sz="2000">
                <a:solidFill>
                  <a:schemeClr val="dk1"/>
                </a:solidFill>
                <a:latin typeface="Avenir"/>
                <a:ea typeface="Avenir"/>
                <a:cs typeface="Avenir"/>
                <a:sym typeface="Avenir"/>
              </a:rPr>
              <a:t>Sigmoid </a:t>
            </a:r>
            <a:r>
              <a:rPr lang="en-GB" sz="2000">
                <a:solidFill>
                  <a:schemeClr val="dk1"/>
                </a:solidFill>
                <a:latin typeface="Avenir"/>
                <a:ea typeface="Avenir"/>
                <a:cs typeface="Avenir"/>
                <a:sym typeface="Avenir"/>
              </a:rPr>
              <a:t>respectively.</a:t>
            </a:r>
            <a:endParaRPr/>
          </a:p>
        </p:txBody>
      </p:sp>
      <p:grpSp>
        <p:nvGrpSpPr>
          <p:cNvPr id="171" name="Google Shape;171;g124153cba4e_1_0"/>
          <p:cNvGrpSpPr/>
          <p:nvPr/>
        </p:nvGrpSpPr>
        <p:grpSpPr>
          <a:xfrm>
            <a:off x="1377308" y="3391936"/>
            <a:ext cx="5557732" cy="3306881"/>
            <a:chOff x="6016555" y="1325700"/>
            <a:chExt cx="5811095" cy="3743357"/>
          </a:xfrm>
        </p:grpSpPr>
        <p:sp>
          <p:nvSpPr>
            <p:cNvPr id="172" name="Google Shape;172;g124153cba4e_1_0"/>
            <p:cNvSpPr/>
            <p:nvPr/>
          </p:nvSpPr>
          <p:spPr>
            <a:xfrm>
              <a:off x="6993386" y="4738157"/>
              <a:ext cx="4197900" cy="330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200">
                  <a:latin typeface="Avenir"/>
                  <a:ea typeface="Avenir"/>
                  <a:cs typeface="Avenir"/>
                  <a:sym typeface="Avenir"/>
                </a:rPr>
                <a:t>Figure: Conventional architecture of VGG16</a:t>
              </a:r>
              <a:r>
                <a:rPr b="1" lang="en-GB" sz="1200">
                  <a:solidFill>
                    <a:schemeClr val="dk1"/>
                  </a:solidFill>
                  <a:latin typeface="Avenir"/>
                  <a:ea typeface="Avenir"/>
                  <a:cs typeface="Avenir"/>
                  <a:sym typeface="Avenir"/>
                </a:rPr>
                <a:t> model </a:t>
              </a:r>
              <a:r>
                <a:rPr b="1" baseline="30000" lang="en-GB" sz="1200" u="sng">
                  <a:solidFill>
                    <a:schemeClr val="hlink"/>
                  </a:solidFill>
                  <a:latin typeface="Avenir"/>
                  <a:ea typeface="Avenir"/>
                  <a:cs typeface="Avenir"/>
                  <a:sym typeface="Avenir"/>
                  <a:hlinkClick action="ppaction://hlinksldjump" r:id="rId3"/>
                </a:rPr>
                <a:t>3</a:t>
              </a:r>
              <a:endParaRPr b="1" baseline="30000" sz="1200">
                <a:solidFill>
                  <a:schemeClr val="dk1"/>
                </a:solidFill>
                <a:latin typeface="Avenir"/>
                <a:ea typeface="Avenir"/>
                <a:cs typeface="Avenir"/>
                <a:sym typeface="Avenir"/>
              </a:endParaRPr>
            </a:p>
          </p:txBody>
        </p:sp>
        <p:pic>
          <p:nvPicPr>
            <p:cNvPr id="173" name="Google Shape;173;g124153cba4e_1_0"/>
            <p:cNvPicPr preferRelativeResize="0"/>
            <p:nvPr/>
          </p:nvPicPr>
          <p:blipFill>
            <a:blip r:embed="rId4">
              <a:alphaModFix/>
            </a:blip>
            <a:stretch>
              <a:fillRect/>
            </a:stretch>
          </p:blipFill>
          <p:spPr>
            <a:xfrm>
              <a:off x="6016555" y="1325700"/>
              <a:ext cx="5811095" cy="3412450"/>
            </a:xfrm>
            <a:prstGeom prst="rect">
              <a:avLst/>
            </a:prstGeom>
            <a:noFill/>
            <a:ln>
              <a:noFill/>
            </a:ln>
          </p:spPr>
        </p:pic>
      </p:grpSp>
      <p:grpSp>
        <p:nvGrpSpPr>
          <p:cNvPr id="174" name="Google Shape;174;g124153cba4e_1_0"/>
          <p:cNvGrpSpPr/>
          <p:nvPr/>
        </p:nvGrpSpPr>
        <p:grpSpPr>
          <a:xfrm>
            <a:off x="7658600" y="155350"/>
            <a:ext cx="3566925" cy="6618825"/>
            <a:chOff x="8130700" y="121950"/>
            <a:chExt cx="3566925" cy="6618825"/>
          </a:xfrm>
        </p:grpSpPr>
        <p:pic>
          <p:nvPicPr>
            <p:cNvPr id="175" name="Google Shape;175;g124153cba4e_1_0"/>
            <p:cNvPicPr preferRelativeResize="0"/>
            <p:nvPr/>
          </p:nvPicPr>
          <p:blipFill>
            <a:blip r:embed="rId5">
              <a:alphaModFix/>
            </a:blip>
            <a:stretch>
              <a:fillRect/>
            </a:stretch>
          </p:blipFill>
          <p:spPr>
            <a:xfrm>
              <a:off x="8130700" y="121950"/>
              <a:ext cx="3566925" cy="6326625"/>
            </a:xfrm>
            <a:prstGeom prst="rect">
              <a:avLst/>
            </a:prstGeom>
            <a:noFill/>
            <a:ln>
              <a:noFill/>
            </a:ln>
          </p:spPr>
        </p:pic>
        <p:sp>
          <p:nvSpPr>
            <p:cNvPr id="176" name="Google Shape;176;g124153cba4e_1_0"/>
            <p:cNvSpPr/>
            <p:nvPr/>
          </p:nvSpPr>
          <p:spPr>
            <a:xfrm>
              <a:off x="8264163" y="6448575"/>
              <a:ext cx="3300000" cy="292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200">
                  <a:latin typeface="Avenir"/>
                  <a:ea typeface="Avenir"/>
                  <a:cs typeface="Avenir"/>
                  <a:sym typeface="Avenir"/>
                </a:rPr>
                <a:t>Table: Summary of our custom VGG16 model</a:t>
              </a:r>
              <a:endParaRPr b="1" sz="1200">
                <a:solidFill>
                  <a:schemeClr val="dk1"/>
                </a:solidFill>
                <a:latin typeface="Avenir"/>
                <a:ea typeface="Avenir"/>
                <a:cs typeface="Avenir"/>
                <a:sym typeface="Aveni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124153cba4e_0_18"/>
          <p:cNvSpPr txBox="1"/>
          <p:nvPr>
            <p:ph type="title"/>
          </p:nvPr>
        </p:nvSpPr>
        <p:spPr>
          <a:xfrm>
            <a:off x="0" y="0"/>
            <a:ext cx="3840000" cy="685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GB" sz="3500"/>
              <a:t>Our Work</a:t>
            </a:r>
            <a:endParaRPr sz="3500"/>
          </a:p>
        </p:txBody>
      </p:sp>
      <p:sp>
        <p:nvSpPr>
          <p:cNvPr id="183" name="Google Shape;183;g124153cba4e_0_18"/>
          <p:cNvSpPr txBox="1"/>
          <p:nvPr>
            <p:ph idx="1" type="body"/>
          </p:nvPr>
        </p:nvSpPr>
        <p:spPr>
          <a:xfrm>
            <a:off x="679075" y="685200"/>
            <a:ext cx="6439200" cy="685200"/>
          </a:xfrm>
          <a:prstGeom prst="rect">
            <a:avLst/>
          </a:prstGeom>
        </p:spPr>
        <p:txBody>
          <a:bodyPr anchorCtr="0" anchor="t" bIns="45700" lIns="91425" spcFirstLastPara="1" rIns="91425" wrap="square" tIns="45700">
            <a:normAutofit fontScale="25000" lnSpcReduction="20000"/>
          </a:bodyPr>
          <a:lstStyle/>
          <a:p>
            <a:pPr indent="0" lvl="0" marL="0" rtl="0" algn="l">
              <a:spcBef>
                <a:spcPts val="0"/>
              </a:spcBef>
              <a:spcAft>
                <a:spcPts val="0"/>
              </a:spcAft>
              <a:buClr>
                <a:schemeClr val="dk1"/>
              </a:buClr>
              <a:buSzPct val="28000"/>
              <a:buFont typeface="Arial"/>
              <a:buNone/>
            </a:pPr>
            <a:r>
              <a:rPr b="1" lang="en-GB" sz="10000"/>
              <a:t>Inception V3</a:t>
            </a:r>
            <a:r>
              <a:rPr b="1" lang="en-GB" sz="10000"/>
              <a:t>:</a:t>
            </a:r>
            <a:endParaRPr sz="10000">
              <a:latin typeface="Arial"/>
              <a:ea typeface="Arial"/>
              <a:cs typeface="Arial"/>
              <a:sym typeface="Arial"/>
            </a:endParaRPr>
          </a:p>
          <a:p>
            <a:pPr indent="-228600" lvl="0" marL="228600" rtl="0" algn="l">
              <a:spcBef>
                <a:spcPts val="1000"/>
              </a:spcBef>
              <a:spcAft>
                <a:spcPts val="0"/>
              </a:spcAft>
              <a:buSzPct val="100000"/>
              <a:buChar char="•"/>
            </a:pPr>
            <a:r>
              <a:rPr lang="en-GB" sz="8000"/>
              <a:t>This two figure illustrates the difference between our architecture and the original inceptionV3 architecture</a:t>
            </a:r>
            <a:endParaRPr sz="8000"/>
          </a:p>
          <a:p>
            <a:pPr indent="0" lvl="0" marL="0" rtl="0" algn="just">
              <a:lnSpc>
                <a:spcPct val="115000"/>
              </a:lnSpc>
              <a:spcBef>
                <a:spcPts val="1200"/>
              </a:spcBef>
              <a:spcAft>
                <a:spcPts val="0"/>
              </a:spcAft>
              <a:buClr>
                <a:schemeClr val="dk1"/>
              </a:buClr>
              <a:buSzPct val="68750"/>
              <a:buFont typeface="Arial"/>
              <a:buNone/>
            </a:pPr>
            <a:r>
              <a:t/>
            </a:r>
            <a:endParaRPr sz="1600">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1500">
              <a:highlight>
                <a:srgbClr val="FFFFFF"/>
              </a:highlight>
              <a:latin typeface="Times New Roman"/>
              <a:ea typeface="Times New Roman"/>
              <a:cs typeface="Times New Roman"/>
              <a:sym typeface="Times New Roman"/>
            </a:endParaRPr>
          </a:p>
        </p:txBody>
      </p:sp>
      <p:pic>
        <p:nvPicPr>
          <p:cNvPr id="184" name="Google Shape;184;g124153cba4e_0_18"/>
          <p:cNvPicPr preferRelativeResize="0"/>
          <p:nvPr/>
        </p:nvPicPr>
        <p:blipFill>
          <a:blip r:embed="rId3">
            <a:alphaModFix/>
          </a:blip>
          <a:stretch>
            <a:fillRect/>
          </a:stretch>
        </p:blipFill>
        <p:spPr>
          <a:xfrm>
            <a:off x="865500" y="1830275"/>
            <a:ext cx="6066350" cy="3837200"/>
          </a:xfrm>
          <a:prstGeom prst="rect">
            <a:avLst/>
          </a:prstGeom>
          <a:noFill/>
          <a:ln cap="flat" cmpd="sng" w="9525">
            <a:solidFill>
              <a:schemeClr val="dk2"/>
            </a:solidFill>
            <a:prstDash val="solid"/>
            <a:round/>
            <a:headEnd len="sm" w="sm" type="none"/>
            <a:tailEnd len="sm" w="sm" type="none"/>
          </a:ln>
        </p:spPr>
      </p:pic>
      <p:sp>
        <p:nvSpPr>
          <p:cNvPr id="185" name="Google Shape;185;g124153cba4e_0_18"/>
          <p:cNvSpPr txBox="1"/>
          <p:nvPr/>
        </p:nvSpPr>
        <p:spPr>
          <a:xfrm>
            <a:off x="1672600" y="5780100"/>
            <a:ext cx="4325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Avenir"/>
                <a:ea typeface="Avenir"/>
                <a:cs typeface="Avenir"/>
                <a:sym typeface="Avenir"/>
              </a:rPr>
              <a:t>Figure : InceptionV3 Architecture</a:t>
            </a:r>
            <a:endParaRPr>
              <a:latin typeface="Avenir"/>
              <a:ea typeface="Avenir"/>
              <a:cs typeface="Avenir"/>
              <a:sym typeface="Avenir"/>
            </a:endParaRPr>
          </a:p>
        </p:txBody>
      </p:sp>
      <p:pic>
        <p:nvPicPr>
          <p:cNvPr id="186" name="Google Shape;186;g124153cba4e_0_18"/>
          <p:cNvPicPr preferRelativeResize="0"/>
          <p:nvPr/>
        </p:nvPicPr>
        <p:blipFill>
          <a:blip r:embed="rId4">
            <a:alphaModFix/>
          </a:blip>
          <a:stretch>
            <a:fillRect/>
          </a:stretch>
        </p:blipFill>
        <p:spPr>
          <a:xfrm>
            <a:off x="7367150" y="254600"/>
            <a:ext cx="4582126" cy="6141975"/>
          </a:xfrm>
          <a:prstGeom prst="rect">
            <a:avLst/>
          </a:prstGeom>
          <a:noFill/>
          <a:ln cap="flat" cmpd="sng" w="9525">
            <a:solidFill>
              <a:schemeClr val="dk2"/>
            </a:solidFill>
            <a:prstDash val="solid"/>
            <a:round/>
            <a:headEnd len="sm" w="sm" type="none"/>
            <a:tailEnd len="sm" w="sm" type="none"/>
          </a:ln>
        </p:spPr>
      </p:pic>
      <p:sp>
        <p:nvSpPr>
          <p:cNvPr id="187" name="Google Shape;187;g124153cba4e_0_18"/>
          <p:cNvSpPr txBox="1"/>
          <p:nvPr/>
        </p:nvSpPr>
        <p:spPr>
          <a:xfrm>
            <a:off x="8385525" y="6301100"/>
            <a:ext cx="303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Avenir"/>
                <a:ea typeface="Avenir"/>
                <a:cs typeface="Avenir"/>
                <a:sym typeface="Avenir"/>
              </a:rPr>
              <a:t>Figure: Our InceptionV3 Model</a:t>
            </a:r>
            <a:endParaRPr>
              <a:latin typeface="Avenir"/>
              <a:ea typeface="Avenir"/>
              <a:cs typeface="Avenir"/>
              <a:sym typeface="Avenir"/>
            </a:endParaRPr>
          </a:p>
        </p:txBody>
      </p:sp>
      <p:sp>
        <p:nvSpPr>
          <p:cNvPr id="188" name="Google Shape;188;g124153cba4e_0_18"/>
          <p:cNvSpPr txBox="1"/>
          <p:nvPr/>
        </p:nvSpPr>
        <p:spPr>
          <a:xfrm>
            <a:off x="2092950" y="6127350"/>
            <a:ext cx="3962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latin typeface="Avenir"/>
                <a:ea typeface="Avenir"/>
                <a:cs typeface="Avenir"/>
                <a:sym typeface="Avenir"/>
              </a:rPr>
              <a:t>Reference : </a:t>
            </a:r>
            <a:r>
              <a:rPr lang="en-GB" sz="1100" u="sng">
                <a:solidFill>
                  <a:schemeClr val="hlink"/>
                </a:solidFill>
                <a:latin typeface="Avenir"/>
                <a:ea typeface="Avenir"/>
                <a:cs typeface="Avenir"/>
                <a:sym typeface="Avenir"/>
                <a:hlinkClick r:id="rId5"/>
              </a:rPr>
              <a:t>of </a:t>
            </a:r>
            <a:r>
              <a:rPr lang="en-GB" sz="1100" u="sng">
                <a:solidFill>
                  <a:schemeClr val="hlink"/>
                </a:solidFill>
                <a:latin typeface="Avenir"/>
                <a:ea typeface="Avenir"/>
                <a:cs typeface="Avenir"/>
                <a:sym typeface="Avenir"/>
                <a:hlinkClick r:id="rId6"/>
              </a:rPr>
              <a:t>InceptionV3 Architecture</a:t>
            </a:r>
            <a:r>
              <a:rPr lang="en-GB" sz="1100" u="sng">
                <a:solidFill>
                  <a:schemeClr val="hlink"/>
                </a:solidFill>
                <a:latin typeface="Avenir"/>
                <a:ea typeface="Avenir"/>
                <a:cs typeface="Avenir"/>
                <a:sym typeface="Avenir"/>
                <a:hlinkClick r:id="rId7"/>
              </a:rPr>
              <a:t> </a:t>
            </a:r>
            <a:endParaRPr sz="1100">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5"/>
          <p:cNvSpPr txBox="1"/>
          <p:nvPr>
            <p:ph type="title"/>
          </p:nvPr>
        </p:nvSpPr>
        <p:spPr>
          <a:xfrm>
            <a:off x="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haroni"/>
              <a:buNone/>
            </a:pPr>
            <a:r>
              <a:rPr b="1" lang="en-GB"/>
              <a:t>ResNET</a:t>
            </a:r>
            <a:endParaRPr b="1"/>
          </a:p>
        </p:txBody>
      </p:sp>
      <p:pic>
        <p:nvPicPr>
          <p:cNvPr id="194" name="Google Shape;194;p5"/>
          <p:cNvPicPr preferRelativeResize="0"/>
          <p:nvPr/>
        </p:nvPicPr>
        <p:blipFill rotWithShape="1">
          <a:blip r:embed="rId3">
            <a:alphaModFix/>
          </a:blip>
          <a:srcRect b="0" l="0" r="0" t="0"/>
          <a:stretch/>
        </p:blipFill>
        <p:spPr>
          <a:xfrm>
            <a:off x="4667250" y="3429000"/>
            <a:ext cx="7454900" cy="3329218"/>
          </a:xfrm>
          <a:prstGeom prst="rect">
            <a:avLst/>
          </a:prstGeom>
          <a:noFill/>
          <a:ln>
            <a:noFill/>
          </a:ln>
        </p:spPr>
      </p:pic>
      <p:sp>
        <p:nvSpPr>
          <p:cNvPr id="195" name="Google Shape;195;p5"/>
          <p:cNvSpPr/>
          <p:nvPr/>
        </p:nvSpPr>
        <p:spPr>
          <a:xfrm>
            <a:off x="7190850" y="3533222"/>
            <a:ext cx="1132402" cy="3154982"/>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96" name="Google Shape;196;p5"/>
          <p:cNvSpPr txBox="1"/>
          <p:nvPr/>
        </p:nvSpPr>
        <p:spPr>
          <a:xfrm>
            <a:off x="1824551" y="308846"/>
            <a:ext cx="13644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4000">
                <a:solidFill>
                  <a:schemeClr val="dk1"/>
                </a:solidFill>
                <a:latin typeface="Avenir"/>
                <a:ea typeface="Avenir"/>
                <a:cs typeface="Avenir"/>
                <a:sym typeface="Avenir"/>
              </a:rPr>
              <a:t>34</a:t>
            </a:r>
            <a:r>
              <a:rPr b="1" lang="en-GB" sz="4000">
                <a:solidFill>
                  <a:schemeClr val="dk1"/>
                </a:solidFill>
                <a:latin typeface="Avenir"/>
                <a:ea typeface="Avenir"/>
                <a:cs typeface="Avenir"/>
                <a:sym typeface="Avenir"/>
              </a:rPr>
              <a:t>:</a:t>
            </a:r>
            <a:endParaRPr/>
          </a:p>
        </p:txBody>
      </p:sp>
      <p:pic>
        <p:nvPicPr>
          <p:cNvPr id="197" name="Google Shape;197;p5"/>
          <p:cNvPicPr preferRelativeResize="0"/>
          <p:nvPr/>
        </p:nvPicPr>
        <p:blipFill rotWithShape="1">
          <a:blip r:embed="rId4">
            <a:alphaModFix/>
          </a:blip>
          <a:srcRect b="0" l="0" r="0" t="0"/>
          <a:stretch/>
        </p:blipFill>
        <p:spPr>
          <a:xfrm>
            <a:off x="5085895" y="662781"/>
            <a:ext cx="4064000" cy="2743200"/>
          </a:xfrm>
          <a:prstGeom prst="rect">
            <a:avLst/>
          </a:prstGeom>
          <a:noFill/>
          <a:ln>
            <a:noFill/>
          </a:ln>
        </p:spPr>
      </p:pic>
      <p:pic>
        <p:nvPicPr>
          <p:cNvPr id="198" name="Google Shape;198;p5"/>
          <p:cNvPicPr preferRelativeResize="0"/>
          <p:nvPr/>
        </p:nvPicPr>
        <p:blipFill>
          <a:blip r:embed="rId5">
            <a:alphaModFix/>
          </a:blip>
          <a:stretch>
            <a:fillRect/>
          </a:stretch>
        </p:blipFill>
        <p:spPr>
          <a:xfrm>
            <a:off x="9283575" y="588088"/>
            <a:ext cx="2790299" cy="2842164"/>
          </a:xfrm>
          <a:prstGeom prst="rect">
            <a:avLst/>
          </a:prstGeom>
          <a:noFill/>
          <a:ln>
            <a:noFill/>
          </a:ln>
        </p:spPr>
      </p:pic>
      <p:pic>
        <p:nvPicPr>
          <p:cNvPr id="199" name="Google Shape;199;p5"/>
          <p:cNvPicPr preferRelativeResize="0"/>
          <p:nvPr/>
        </p:nvPicPr>
        <p:blipFill>
          <a:blip r:embed="rId6">
            <a:alphaModFix/>
          </a:blip>
          <a:stretch>
            <a:fillRect/>
          </a:stretch>
        </p:blipFill>
        <p:spPr>
          <a:xfrm>
            <a:off x="121738" y="3103325"/>
            <a:ext cx="4406601" cy="542075"/>
          </a:xfrm>
          <a:prstGeom prst="rect">
            <a:avLst/>
          </a:prstGeom>
          <a:noFill/>
          <a:ln>
            <a:noFill/>
          </a:ln>
        </p:spPr>
      </p:pic>
      <p:pic>
        <p:nvPicPr>
          <p:cNvPr id="200" name="Google Shape;200;p5"/>
          <p:cNvPicPr preferRelativeResize="0"/>
          <p:nvPr/>
        </p:nvPicPr>
        <p:blipFill rotWithShape="1">
          <a:blip r:embed="rId7">
            <a:alphaModFix/>
          </a:blip>
          <a:srcRect b="0" l="0" r="4443" t="0"/>
          <a:stretch/>
        </p:blipFill>
        <p:spPr>
          <a:xfrm>
            <a:off x="61224" y="4101375"/>
            <a:ext cx="4527625" cy="1653975"/>
          </a:xfrm>
          <a:prstGeom prst="rect">
            <a:avLst/>
          </a:prstGeom>
          <a:noFill/>
          <a:ln>
            <a:noFill/>
          </a:ln>
        </p:spPr>
      </p:pic>
      <p:pic>
        <p:nvPicPr>
          <p:cNvPr id="201" name="Google Shape;201;p5"/>
          <p:cNvPicPr preferRelativeResize="0"/>
          <p:nvPr/>
        </p:nvPicPr>
        <p:blipFill>
          <a:blip r:embed="rId8">
            <a:alphaModFix/>
          </a:blip>
          <a:stretch>
            <a:fillRect/>
          </a:stretch>
        </p:blipFill>
        <p:spPr>
          <a:xfrm>
            <a:off x="74624" y="1656725"/>
            <a:ext cx="4891001" cy="1132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24153cba4e_1_14"/>
          <p:cNvSpPr txBox="1"/>
          <p:nvPr>
            <p:ph type="title"/>
          </p:nvPr>
        </p:nvSpPr>
        <p:spPr>
          <a:xfrm>
            <a:off x="0" y="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haroni"/>
              <a:buNone/>
            </a:pPr>
            <a:r>
              <a:rPr b="1" lang="en-GB"/>
              <a:t>VGG16:</a:t>
            </a:r>
            <a:endParaRPr b="1"/>
          </a:p>
        </p:txBody>
      </p:sp>
      <p:pic>
        <p:nvPicPr>
          <p:cNvPr id="207" name="Google Shape;207;g124153cba4e_1_14"/>
          <p:cNvPicPr preferRelativeResize="0"/>
          <p:nvPr/>
        </p:nvPicPr>
        <p:blipFill rotWithShape="1">
          <a:blip r:embed="rId3">
            <a:alphaModFix/>
          </a:blip>
          <a:srcRect b="0" l="-852" r="-7091" t="0"/>
          <a:stretch/>
        </p:blipFill>
        <p:spPr>
          <a:xfrm>
            <a:off x="844025" y="1587088"/>
            <a:ext cx="5011576" cy="689654"/>
          </a:xfrm>
          <a:prstGeom prst="rect">
            <a:avLst/>
          </a:prstGeom>
          <a:noFill/>
          <a:ln cap="flat" cmpd="sng" w="9525">
            <a:solidFill>
              <a:schemeClr val="lt1"/>
            </a:solidFill>
            <a:prstDash val="solid"/>
            <a:round/>
            <a:headEnd len="sm" w="sm" type="none"/>
            <a:tailEnd len="sm" w="sm" type="none"/>
          </a:ln>
        </p:spPr>
      </p:pic>
      <p:sp>
        <p:nvSpPr>
          <p:cNvPr id="208" name="Google Shape;208;g124153cba4e_1_14"/>
          <p:cNvSpPr txBox="1"/>
          <p:nvPr/>
        </p:nvSpPr>
        <p:spPr>
          <a:xfrm>
            <a:off x="832400" y="1230200"/>
            <a:ext cx="1677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latin typeface="Avenir"/>
                <a:ea typeface="Avenir"/>
                <a:cs typeface="Avenir"/>
                <a:sym typeface="Avenir"/>
              </a:rPr>
              <a:t>Training outputs:</a:t>
            </a:r>
            <a:endParaRPr b="1" sz="1500">
              <a:latin typeface="Avenir"/>
              <a:ea typeface="Avenir"/>
              <a:cs typeface="Avenir"/>
              <a:sym typeface="Avenir"/>
            </a:endParaRPr>
          </a:p>
        </p:txBody>
      </p:sp>
      <p:pic>
        <p:nvPicPr>
          <p:cNvPr id="209" name="Google Shape;209;g124153cba4e_1_14"/>
          <p:cNvPicPr preferRelativeResize="0"/>
          <p:nvPr/>
        </p:nvPicPr>
        <p:blipFill rotWithShape="1">
          <a:blip r:embed="rId4">
            <a:alphaModFix/>
          </a:blip>
          <a:srcRect b="0" l="0" r="-1368" t="0"/>
          <a:stretch/>
        </p:blipFill>
        <p:spPr>
          <a:xfrm>
            <a:off x="925121" y="2959609"/>
            <a:ext cx="4950100" cy="534199"/>
          </a:xfrm>
          <a:prstGeom prst="rect">
            <a:avLst/>
          </a:prstGeom>
          <a:noFill/>
          <a:ln cap="flat" cmpd="sng" w="9525">
            <a:solidFill>
              <a:schemeClr val="lt1"/>
            </a:solidFill>
            <a:prstDash val="solid"/>
            <a:round/>
            <a:headEnd len="sm" w="sm" type="none"/>
            <a:tailEnd len="sm" w="sm" type="none"/>
          </a:ln>
        </p:spPr>
      </p:pic>
      <p:sp>
        <p:nvSpPr>
          <p:cNvPr id="210" name="Google Shape;210;g124153cba4e_1_14"/>
          <p:cNvSpPr txBox="1"/>
          <p:nvPr/>
        </p:nvSpPr>
        <p:spPr>
          <a:xfrm>
            <a:off x="812775" y="2544100"/>
            <a:ext cx="2857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latin typeface="Avenir"/>
                <a:ea typeface="Avenir"/>
                <a:cs typeface="Avenir"/>
                <a:sym typeface="Avenir"/>
              </a:rPr>
              <a:t>Model evaluation on test data:</a:t>
            </a:r>
            <a:endParaRPr b="1" sz="1500">
              <a:latin typeface="Avenir"/>
              <a:ea typeface="Avenir"/>
              <a:cs typeface="Avenir"/>
              <a:sym typeface="Avenir"/>
            </a:endParaRPr>
          </a:p>
        </p:txBody>
      </p:sp>
      <p:pic>
        <p:nvPicPr>
          <p:cNvPr id="211" name="Google Shape;211;g124153cba4e_1_14"/>
          <p:cNvPicPr preferRelativeResize="0"/>
          <p:nvPr/>
        </p:nvPicPr>
        <p:blipFill rotWithShape="1">
          <a:blip r:embed="rId5">
            <a:alphaModFix/>
          </a:blip>
          <a:srcRect b="0" l="0" r="0" t="6638"/>
          <a:stretch/>
        </p:blipFill>
        <p:spPr>
          <a:xfrm>
            <a:off x="894525" y="4072799"/>
            <a:ext cx="3752850" cy="2481150"/>
          </a:xfrm>
          <a:prstGeom prst="rect">
            <a:avLst/>
          </a:prstGeom>
          <a:noFill/>
          <a:ln>
            <a:noFill/>
          </a:ln>
        </p:spPr>
      </p:pic>
      <p:sp>
        <p:nvSpPr>
          <p:cNvPr id="212" name="Google Shape;212;g124153cba4e_1_14"/>
          <p:cNvSpPr txBox="1"/>
          <p:nvPr/>
        </p:nvSpPr>
        <p:spPr>
          <a:xfrm>
            <a:off x="812775" y="3686625"/>
            <a:ext cx="3317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latin typeface="Avenir"/>
                <a:ea typeface="Avenir"/>
                <a:cs typeface="Avenir"/>
                <a:sym typeface="Avenir"/>
              </a:rPr>
              <a:t>Training and validation outcomes</a:t>
            </a:r>
            <a:r>
              <a:rPr b="1" lang="en-GB" sz="1500">
                <a:latin typeface="Avenir"/>
                <a:ea typeface="Avenir"/>
                <a:cs typeface="Avenir"/>
                <a:sym typeface="Avenir"/>
              </a:rPr>
              <a:t>:</a:t>
            </a:r>
            <a:endParaRPr b="1" sz="1500">
              <a:latin typeface="Avenir"/>
              <a:ea typeface="Avenir"/>
              <a:cs typeface="Avenir"/>
              <a:sym typeface="Avenir"/>
            </a:endParaRPr>
          </a:p>
        </p:txBody>
      </p:sp>
      <p:pic>
        <p:nvPicPr>
          <p:cNvPr id="213" name="Google Shape;213;g124153cba4e_1_14"/>
          <p:cNvPicPr preferRelativeResize="0"/>
          <p:nvPr/>
        </p:nvPicPr>
        <p:blipFill rotWithShape="1">
          <a:blip r:embed="rId6">
            <a:alphaModFix/>
          </a:blip>
          <a:srcRect b="777" l="0" r="0" t="767"/>
          <a:stretch/>
        </p:blipFill>
        <p:spPr>
          <a:xfrm>
            <a:off x="7092657" y="1645689"/>
            <a:ext cx="2790300" cy="2779849"/>
          </a:xfrm>
          <a:prstGeom prst="rect">
            <a:avLst/>
          </a:prstGeom>
          <a:noFill/>
          <a:ln>
            <a:noFill/>
          </a:ln>
        </p:spPr>
      </p:pic>
      <p:sp>
        <p:nvSpPr>
          <p:cNvPr id="214" name="Google Shape;214;g124153cba4e_1_14"/>
          <p:cNvSpPr txBox="1"/>
          <p:nvPr/>
        </p:nvSpPr>
        <p:spPr>
          <a:xfrm>
            <a:off x="7010375" y="1230200"/>
            <a:ext cx="2034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latin typeface="Avenir"/>
                <a:ea typeface="Avenir"/>
                <a:cs typeface="Avenir"/>
                <a:sym typeface="Avenir"/>
              </a:rPr>
              <a:t>Confusion matrix:</a:t>
            </a:r>
            <a:endParaRPr b="1" sz="1500">
              <a:latin typeface="Avenir"/>
              <a:ea typeface="Avenir"/>
              <a:cs typeface="Avenir"/>
              <a:sym typeface="Avenir"/>
            </a:endParaRPr>
          </a:p>
        </p:txBody>
      </p:sp>
      <p:pic>
        <p:nvPicPr>
          <p:cNvPr id="215" name="Google Shape;215;g124153cba4e_1_14"/>
          <p:cNvPicPr preferRelativeResize="0"/>
          <p:nvPr/>
        </p:nvPicPr>
        <p:blipFill rotWithShape="1">
          <a:blip r:embed="rId7">
            <a:alphaModFix/>
          </a:blip>
          <a:srcRect b="0" l="396" r="396" t="0"/>
          <a:stretch/>
        </p:blipFill>
        <p:spPr>
          <a:xfrm>
            <a:off x="7061025" y="5037726"/>
            <a:ext cx="4241799" cy="1441678"/>
          </a:xfrm>
          <a:prstGeom prst="rect">
            <a:avLst/>
          </a:prstGeom>
          <a:noFill/>
          <a:ln>
            <a:noFill/>
          </a:ln>
        </p:spPr>
      </p:pic>
      <p:sp>
        <p:nvSpPr>
          <p:cNvPr id="216" name="Google Shape;216;g124153cba4e_1_14"/>
          <p:cNvSpPr txBox="1"/>
          <p:nvPr/>
        </p:nvSpPr>
        <p:spPr>
          <a:xfrm>
            <a:off x="7010375" y="4622213"/>
            <a:ext cx="2034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latin typeface="Avenir"/>
                <a:ea typeface="Avenir"/>
                <a:cs typeface="Avenir"/>
                <a:sym typeface="Avenir"/>
              </a:rPr>
              <a:t>Classification report</a:t>
            </a:r>
            <a:r>
              <a:rPr b="1" lang="en-GB" sz="1500">
                <a:latin typeface="Avenir"/>
                <a:ea typeface="Avenir"/>
                <a:cs typeface="Avenir"/>
                <a:sym typeface="Avenir"/>
              </a:rPr>
              <a:t>:</a:t>
            </a:r>
            <a:endParaRPr b="1" sz="1500">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24153cba4e_0_0"/>
          <p:cNvSpPr txBox="1"/>
          <p:nvPr>
            <p:ph type="title"/>
          </p:nvPr>
        </p:nvSpPr>
        <p:spPr>
          <a:xfrm>
            <a:off x="5028125" y="0"/>
            <a:ext cx="2911800" cy="701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InceptionV3</a:t>
            </a:r>
            <a:endParaRPr/>
          </a:p>
        </p:txBody>
      </p:sp>
      <p:pic>
        <p:nvPicPr>
          <p:cNvPr id="223" name="Google Shape;223;g124153cba4e_0_0"/>
          <p:cNvPicPr preferRelativeResize="0"/>
          <p:nvPr/>
        </p:nvPicPr>
        <p:blipFill>
          <a:blip r:embed="rId3">
            <a:alphaModFix/>
          </a:blip>
          <a:stretch>
            <a:fillRect/>
          </a:stretch>
        </p:blipFill>
        <p:spPr>
          <a:xfrm>
            <a:off x="202300" y="230220"/>
            <a:ext cx="3952875" cy="3361475"/>
          </a:xfrm>
          <a:prstGeom prst="rect">
            <a:avLst/>
          </a:prstGeom>
          <a:noFill/>
          <a:ln cap="flat" cmpd="sng" w="9525">
            <a:solidFill>
              <a:schemeClr val="dk2"/>
            </a:solidFill>
            <a:prstDash val="solid"/>
            <a:round/>
            <a:headEnd len="sm" w="sm" type="none"/>
            <a:tailEnd len="sm" w="sm" type="none"/>
          </a:ln>
        </p:spPr>
      </p:pic>
      <p:pic>
        <p:nvPicPr>
          <p:cNvPr id="224" name="Google Shape;224;g124153cba4e_0_0"/>
          <p:cNvPicPr preferRelativeResize="0"/>
          <p:nvPr/>
        </p:nvPicPr>
        <p:blipFill>
          <a:blip r:embed="rId4">
            <a:alphaModFix/>
          </a:blip>
          <a:stretch>
            <a:fillRect/>
          </a:stretch>
        </p:blipFill>
        <p:spPr>
          <a:xfrm>
            <a:off x="4381175" y="982788"/>
            <a:ext cx="3429650" cy="3149550"/>
          </a:xfrm>
          <a:prstGeom prst="rect">
            <a:avLst/>
          </a:prstGeom>
          <a:noFill/>
          <a:ln cap="flat" cmpd="sng" w="9525">
            <a:solidFill>
              <a:schemeClr val="dk2"/>
            </a:solidFill>
            <a:prstDash val="solid"/>
            <a:round/>
            <a:headEnd len="sm" w="sm" type="none"/>
            <a:tailEnd len="sm" w="sm" type="none"/>
          </a:ln>
        </p:spPr>
      </p:pic>
      <p:pic>
        <p:nvPicPr>
          <p:cNvPr id="225" name="Google Shape;225;g124153cba4e_0_0"/>
          <p:cNvPicPr preferRelativeResize="0"/>
          <p:nvPr/>
        </p:nvPicPr>
        <p:blipFill>
          <a:blip r:embed="rId5">
            <a:alphaModFix/>
          </a:blip>
          <a:stretch>
            <a:fillRect/>
          </a:stretch>
        </p:blipFill>
        <p:spPr>
          <a:xfrm>
            <a:off x="179938" y="4002500"/>
            <a:ext cx="3771100" cy="2447950"/>
          </a:xfrm>
          <a:prstGeom prst="rect">
            <a:avLst/>
          </a:prstGeom>
          <a:noFill/>
          <a:ln cap="flat" cmpd="sng" w="9525">
            <a:solidFill>
              <a:schemeClr val="dk2"/>
            </a:solidFill>
            <a:prstDash val="solid"/>
            <a:round/>
            <a:headEnd len="sm" w="sm" type="none"/>
            <a:tailEnd len="sm" w="sm" type="none"/>
          </a:ln>
        </p:spPr>
      </p:pic>
      <p:pic>
        <p:nvPicPr>
          <p:cNvPr id="226" name="Google Shape;226;g124153cba4e_0_0"/>
          <p:cNvPicPr preferRelativeResize="0"/>
          <p:nvPr/>
        </p:nvPicPr>
        <p:blipFill>
          <a:blip r:embed="rId6">
            <a:alphaModFix/>
          </a:blip>
          <a:stretch>
            <a:fillRect/>
          </a:stretch>
        </p:blipFill>
        <p:spPr>
          <a:xfrm>
            <a:off x="7924075" y="342650"/>
            <a:ext cx="4121175" cy="4145525"/>
          </a:xfrm>
          <a:prstGeom prst="rect">
            <a:avLst/>
          </a:prstGeom>
          <a:noFill/>
          <a:ln cap="flat" cmpd="sng" w="9525">
            <a:solidFill>
              <a:schemeClr val="dk2"/>
            </a:solidFill>
            <a:prstDash val="solid"/>
            <a:round/>
            <a:headEnd len="sm" w="sm" type="none"/>
            <a:tailEnd len="sm" w="sm" type="none"/>
          </a:ln>
        </p:spPr>
      </p:pic>
      <p:pic>
        <p:nvPicPr>
          <p:cNvPr id="227" name="Google Shape;227;g124153cba4e_0_0"/>
          <p:cNvPicPr preferRelativeResize="0"/>
          <p:nvPr/>
        </p:nvPicPr>
        <p:blipFill>
          <a:blip r:embed="rId7">
            <a:alphaModFix/>
          </a:blip>
          <a:stretch>
            <a:fillRect/>
          </a:stretch>
        </p:blipFill>
        <p:spPr>
          <a:xfrm>
            <a:off x="4155175" y="5661825"/>
            <a:ext cx="7890075" cy="859225"/>
          </a:xfrm>
          <a:prstGeom prst="rect">
            <a:avLst/>
          </a:prstGeom>
          <a:noFill/>
          <a:ln cap="flat" cmpd="sng" w="9525">
            <a:solidFill>
              <a:schemeClr val="dk2"/>
            </a:solidFill>
            <a:prstDash val="solid"/>
            <a:round/>
            <a:headEnd len="sm" w="sm" type="none"/>
            <a:tailEnd len="sm" w="sm" type="none"/>
          </a:ln>
        </p:spPr>
      </p:pic>
      <p:pic>
        <p:nvPicPr>
          <p:cNvPr id="228" name="Google Shape;228;g124153cba4e_0_0"/>
          <p:cNvPicPr preferRelativeResize="0"/>
          <p:nvPr/>
        </p:nvPicPr>
        <p:blipFill>
          <a:blip r:embed="rId8">
            <a:alphaModFix/>
          </a:blip>
          <a:stretch>
            <a:fillRect/>
          </a:stretch>
        </p:blipFill>
        <p:spPr>
          <a:xfrm>
            <a:off x="4192875" y="4571776"/>
            <a:ext cx="4657725" cy="701100"/>
          </a:xfrm>
          <a:prstGeom prst="rect">
            <a:avLst/>
          </a:prstGeom>
          <a:noFill/>
          <a:ln cap="flat" cmpd="sng" w="9525">
            <a:solidFill>
              <a:schemeClr val="dk2"/>
            </a:solidFill>
            <a:prstDash val="solid"/>
            <a:round/>
            <a:headEnd len="sm" w="sm" type="none"/>
            <a:tailEnd len="sm" w="sm" type="none"/>
          </a:ln>
        </p:spPr>
      </p:pic>
      <p:sp>
        <p:nvSpPr>
          <p:cNvPr id="229" name="Google Shape;229;g124153cba4e_0_0"/>
          <p:cNvSpPr txBox="1"/>
          <p:nvPr/>
        </p:nvSpPr>
        <p:spPr>
          <a:xfrm>
            <a:off x="632400" y="6366125"/>
            <a:ext cx="291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Avenir"/>
                <a:ea typeface="Avenir"/>
                <a:cs typeface="Avenir"/>
                <a:sym typeface="Avenir"/>
              </a:rPr>
              <a:t>Figure : Score Values</a:t>
            </a:r>
            <a:endParaRPr>
              <a:latin typeface="Avenir"/>
              <a:ea typeface="Avenir"/>
              <a:cs typeface="Avenir"/>
              <a:sym typeface="Avenir"/>
            </a:endParaRPr>
          </a:p>
        </p:txBody>
      </p:sp>
      <p:sp>
        <p:nvSpPr>
          <p:cNvPr id="230" name="Google Shape;230;g124153cba4e_0_0"/>
          <p:cNvSpPr txBox="1"/>
          <p:nvPr/>
        </p:nvSpPr>
        <p:spPr>
          <a:xfrm>
            <a:off x="4890475" y="5292513"/>
            <a:ext cx="3033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Avenir"/>
                <a:ea typeface="Avenir"/>
                <a:cs typeface="Avenir"/>
                <a:sym typeface="Avenir"/>
              </a:rPr>
              <a:t>Figure: Model Evaluation on Testing Data</a:t>
            </a:r>
            <a:endParaRPr sz="1200">
              <a:latin typeface="Avenir"/>
              <a:ea typeface="Avenir"/>
              <a:cs typeface="Avenir"/>
              <a:sym typeface="Avenir"/>
            </a:endParaRPr>
          </a:p>
        </p:txBody>
      </p:sp>
      <p:sp>
        <p:nvSpPr>
          <p:cNvPr id="231" name="Google Shape;231;g124153cba4e_0_0"/>
          <p:cNvSpPr txBox="1"/>
          <p:nvPr/>
        </p:nvSpPr>
        <p:spPr>
          <a:xfrm>
            <a:off x="6253700" y="6540675"/>
            <a:ext cx="2150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Avenir"/>
                <a:ea typeface="Avenir"/>
                <a:cs typeface="Avenir"/>
                <a:sym typeface="Avenir"/>
              </a:rPr>
              <a:t>Figure : Training Accuracy</a:t>
            </a:r>
            <a:endParaRPr sz="1200">
              <a:latin typeface="Avenir"/>
              <a:ea typeface="Avenir"/>
              <a:cs typeface="Avenir"/>
              <a:sym typeface="Avenir"/>
            </a:endParaRPr>
          </a:p>
        </p:txBody>
      </p:sp>
      <p:sp>
        <p:nvSpPr>
          <p:cNvPr id="232" name="Google Shape;232;g124153cba4e_0_0"/>
          <p:cNvSpPr txBox="1"/>
          <p:nvPr/>
        </p:nvSpPr>
        <p:spPr>
          <a:xfrm>
            <a:off x="4665700" y="4132325"/>
            <a:ext cx="254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Avenir"/>
                <a:ea typeface="Avenir"/>
                <a:cs typeface="Avenir"/>
                <a:sym typeface="Avenir"/>
              </a:rPr>
              <a:t>Figure: Model Accuracy Plot</a:t>
            </a:r>
            <a:endParaRPr>
              <a:latin typeface="Avenir"/>
              <a:ea typeface="Avenir"/>
              <a:cs typeface="Avenir"/>
              <a:sym typeface="Avenir"/>
            </a:endParaRPr>
          </a:p>
        </p:txBody>
      </p:sp>
      <p:sp>
        <p:nvSpPr>
          <p:cNvPr id="233" name="Google Shape;233;g124153cba4e_0_0"/>
          <p:cNvSpPr txBox="1"/>
          <p:nvPr/>
        </p:nvSpPr>
        <p:spPr>
          <a:xfrm>
            <a:off x="9092450" y="4553250"/>
            <a:ext cx="2810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Avenir"/>
                <a:ea typeface="Avenir"/>
                <a:cs typeface="Avenir"/>
                <a:sym typeface="Avenir"/>
              </a:rPr>
              <a:t>Figure : Confusion Matrix of InceptionV3</a:t>
            </a:r>
            <a:endParaRPr>
              <a:latin typeface="Avenir"/>
              <a:ea typeface="Avenir"/>
              <a:cs typeface="Avenir"/>
              <a:sym typeface="Avenir"/>
            </a:endParaRPr>
          </a:p>
        </p:txBody>
      </p:sp>
      <p:sp>
        <p:nvSpPr>
          <p:cNvPr id="234" name="Google Shape;234;g124153cba4e_0_0"/>
          <p:cNvSpPr txBox="1"/>
          <p:nvPr/>
        </p:nvSpPr>
        <p:spPr>
          <a:xfrm>
            <a:off x="262825" y="3513325"/>
            <a:ext cx="377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Avenir"/>
                <a:ea typeface="Avenir"/>
                <a:cs typeface="Avenir"/>
                <a:sym typeface="Avenir"/>
              </a:rPr>
              <a:t>Figure : Model Summary of inceptionV3</a:t>
            </a:r>
            <a:endParaRPr>
              <a:latin typeface="Avenir"/>
              <a:ea typeface="Avenir"/>
              <a:cs typeface="Avenir"/>
              <a:sym typeface="Avenir"/>
            </a:endParaRPr>
          </a:p>
        </p:txBody>
      </p:sp>
    </p:spTree>
  </p:cSld>
  <p:clrMapOvr>
    <a:masterClrMapping/>
  </p:clrMapOvr>
</p:sld>
</file>

<file path=ppt/theme/theme1.xml><?xml version="1.0" encoding="utf-8"?>
<a:theme xmlns:a="http://schemas.openxmlformats.org/drawingml/2006/main" xmlns:r="http://schemas.openxmlformats.org/officeDocument/2006/relationships" name="ShapesVTI">
  <a:themeElements>
    <a:clrScheme name="Office">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2022-04-06T18:02:49Z</dcterms:created>
  <dc:creator>193</dc:creator>
</cp:coreProperties>
</file>