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y="10058400" cx="7772400"/>
  <p:notesSz cx="6858000" cy="9144000"/>
  <p:embeddedFontLst>
    <p:embeddedFont>
      <p:font typeface="Helvetica Neue"/>
      <p:regular r:id="rId32"/>
      <p:bold r:id="rId33"/>
      <p:italic r:id="rId34"/>
      <p:boldItalic r:id="rId35"/>
    </p:embeddedFont>
    <p:embeddedFont>
      <p:font typeface="Open Sans Light"/>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696784-C81C-44B6-B092-DF676284B8B2}">
  <a:tblStyle styleId="{22696784-C81C-44B6-B092-DF676284B8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1.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3.xml"/><Relationship Id="rId21" Type="http://schemas.openxmlformats.org/officeDocument/2006/relationships/slide" Target="slides/slide12.xml"/><Relationship Id="rId43" Type="http://schemas.openxmlformats.org/officeDocument/2006/relationships/font" Target="fonts/OpenSans-bold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bold.fntdata"/><Relationship Id="rId10" Type="http://schemas.openxmlformats.org/officeDocument/2006/relationships/slide" Target="slides/slide1.xml"/><Relationship Id="rId32" Type="http://schemas.openxmlformats.org/officeDocument/2006/relationships/font" Target="fonts/HelveticaNeue-regular.fntdata"/><Relationship Id="rId13" Type="http://schemas.openxmlformats.org/officeDocument/2006/relationships/slide" Target="slides/slide4.xml"/><Relationship Id="rId35" Type="http://schemas.openxmlformats.org/officeDocument/2006/relationships/font" Target="fonts/HelveticaNeue-boldItalic.fntdata"/><Relationship Id="rId12" Type="http://schemas.openxmlformats.org/officeDocument/2006/relationships/slide" Target="slides/slide3.xml"/><Relationship Id="rId34" Type="http://schemas.openxmlformats.org/officeDocument/2006/relationships/font" Target="fonts/HelveticaNeue-italic.fntdata"/><Relationship Id="rId15" Type="http://schemas.openxmlformats.org/officeDocument/2006/relationships/slide" Target="slides/slide6.xml"/><Relationship Id="rId37" Type="http://schemas.openxmlformats.org/officeDocument/2006/relationships/font" Target="fonts/OpenSansLight-bold.fntdata"/><Relationship Id="rId14" Type="http://schemas.openxmlformats.org/officeDocument/2006/relationships/slide" Target="slides/slide5.xml"/><Relationship Id="rId36" Type="http://schemas.openxmlformats.org/officeDocument/2006/relationships/font" Target="fonts/OpenSansLight-regular.fntdata"/><Relationship Id="rId17" Type="http://schemas.openxmlformats.org/officeDocument/2006/relationships/slide" Target="slides/slide8.xml"/><Relationship Id="rId39" Type="http://schemas.openxmlformats.org/officeDocument/2006/relationships/font" Target="fonts/OpenSansLight-boldItalic.fntdata"/><Relationship Id="rId16" Type="http://schemas.openxmlformats.org/officeDocument/2006/relationships/slide" Target="slides/slide7.xml"/><Relationship Id="rId38" Type="http://schemas.openxmlformats.org/officeDocument/2006/relationships/font" Target="fonts/OpenSansLight-italic.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9224f7654_0_43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9224f765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748d0e03a_0_2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748d0e03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748d0e03a_0_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748d0e0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748d0e03a_0_5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a748d0e0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748d0e03a_0_8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a748d0e03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748d0e03a_0_7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748d0e03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748d0e03a_0_9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748d0e03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748d0e03a_0_10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748d0e03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a748d0e03a_0_11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a748d0e03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a748d0e03a_0_11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a748d0e0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748d0e03a_0_1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748d0e03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748d0e03a_0_17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748d0e03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748d0e03a_0_1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748d0e03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748d0e03a_0_14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748d0e03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748d0e03a_0_16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a748d0e03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782b4d2af_0_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782b4d2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782b4d2af_0_3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782b4d2a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782b4d2af_0_1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782b4d2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782b4d2af_0_2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782b4d2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782b4d2af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782b4d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9224f7654_0_46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9224f765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748d0e03a_0_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748d0e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56" name="Google Shape;56;p1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8" name="Shape 58"/>
        <p:cNvGrpSpPr/>
        <p:nvPr/>
      </p:nvGrpSpPr>
      <p:grpSpPr>
        <a:xfrm>
          <a:off x="0" y="0"/>
          <a:ext cx="0" cy="0"/>
          <a:chOff x="0" y="0"/>
          <a:chExt cx="0" cy="0"/>
        </a:xfrm>
      </p:grpSpPr>
      <p:sp>
        <p:nvSpPr>
          <p:cNvPr id="59" name="Google Shape;59;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61" name="Google Shape;61;p1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62" name="Shape 62"/>
        <p:cNvGrpSpPr/>
        <p:nvPr/>
      </p:nvGrpSpPr>
      <p:grpSpPr>
        <a:xfrm>
          <a:off x="0" y="0"/>
          <a:ext cx="0" cy="0"/>
          <a:chOff x="0" y="0"/>
          <a:chExt cx="0" cy="0"/>
        </a:xfrm>
      </p:grpSpPr>
      <p:sp>
        <p:nvSpPr>
          <p:cNvPr id="63" name="Google Shape;63;p1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8"/>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8"/>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2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2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99" name="Shape 99"/>
        <p:cNvGrpSpPr/>
        <p:nvPr/>
      </p:nvGrpSpPr>
      <p:grpSpPr>
        <a:xfrm>
          <a:off x="0" y="0"/>
          <a:ext cx="0" cy="0"/>
          <a:chOff x="0" y="0"/>
          <a:chExt cx="0" cy="0"/>
        </a:xfrm>
      </p:grpSpPr>
      <p:sp>
        <p:nvSpPr>
          <p:cNvPr id="100" name="Google Shape;100;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2" name="Shape 132"/>
        <p:cNvGrpSpPr/>
        <p:nvPr/>
      </p:nvGrpSpPr>
      <p:grpSpPr>
        <a:xfrm>
          <a:off x="0" y="0"/>
          <a:ext cx="0" cy="0"/>
          <a:chOff x="0" y="0"/>
          <a:chExt cx="0" cy="0"/>
        </a:xfrm>
      </p:grpSpPr>
      <p:sp>
        <p:nvSpPr>
          <p:cNvPr id="133" name="Google Shape;133;p3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3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36" name="Shape 136"/>
        <p:cNvGrpSpPr/>
        <p:nvPr/>
      </p:nvGrpSpPr>
      <p:grpSpPr>
        <a:xfrm>
          <a:off x="0" y="0"/>
          <a:ext cx="0" cy="0"/>
          <a:chOff x="0" y="0"/>
          <a:chExt cx="0" cy="0"/>
        </a:xfrm>
      </p:grpSpPr>
      <p:sp>
        <p:nvSpPr>
          <p:cNvPr id="137" name="Google Shape;137;p4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4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39" name="Shape 139"/>
        <p:cNvGrpSpPr/>
        <p:nvPr/>
      </p:nvGrpSpPr>
      <p:grpSpPr>
        <a:xfrm>
          <a:off x="0" y="0"/>
          <a:ext cx="0" cy="0"/>
          <a:chOff x="0" y="0"/>
          <a:chExt cx="0" cy="0"/>
        </a:xfrm>
      </p:grpSpPr>
      <p:sp>
        <p:nvSpPr>
          <p:cNvPr id="140" name="Google Shape;140;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2" name="Google Shape;142;p4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5" name="Shape 145"/>
        <p:cNvGrpSpPr/>
        <p:nvPr/>
      </p:nvGrpSpPr>
      <p:grpSpPr>
        <a:xfrm>
          <a:off x="0" y="0"/>
          <a:ext cx="0" cy="0"/>
          <a:chOff x="0" y="0"/>
          <a:chExt cx="0" cy="0"/>
        </a:xfrm>
      </p:grpSpPr>
      <p:sp>
        <p:nvSpPr>
          <p:cNvPr id="146" name="Google Shape;146;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4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8" name="Google Shape;148;p4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149" name="Shape 149"/>
        <p:cNvGrpSpPr/>
        <p:nvPr/>
      </p:nvGrpSpPr>
      <p:grpSpPr>
        <a:xfrm>
          <a:off x="0" y="0"/>
          <a:ext cx="0" cy="0"/>
          <a:chOff x="0" y="0"/>
          <a:chExt cx="0" cy="0"/>
        </a:xfrm>
      </p:grpSpPr>
      <p:sp>
        <p:nvSpPr>
          <p:cNvPr id="150" name="Google Shape;150;p4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43"/>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43"/>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4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44"/>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9" name="Shape 159"/>
        <p:cNvGrpSpPr/>
        <p:nvPr/>
      </p:nvGrpSpPr>
      <p:grpSpPr>
        <a:xfrm>
          <a:off x="0" y="0"/>
          <a:ext cx="0" cy="0"/>
          <a:chOff x="0" y="0"/>
          <a:chExt cx="0" cy="0"/>
        </a:xfrm>
      </p:grpSpPr>
      <p:sp>
        <p:nvSpPr>
          <p:cNvPr id="160" name="Google Shape;160;p4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4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46"/>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46"/>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4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47"/>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4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8"/>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2" name="Google Shape;172;p48"/>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48"/>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4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49"/>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77" name="Google Shape;177;p4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50"/>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0" name="Google Shape;180;p50"/>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5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5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53"/>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53"/>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5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54"/>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5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5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5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5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5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5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5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58"/>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5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6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6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6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3" name="Google Shape;223;p6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6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6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6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32" name="Google Shape;232;p6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6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6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6" name="Google Shape;236;p6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6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 name="Google Shape;33;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6.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3" name="Google Shape;43;p1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44" name="Google Shape;44;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5" name="Google Shape;95;p26"/>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3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30" name="Google Shape;130;p3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5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87" name="Google Shape;187;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s://video.udacity-data.com/topher/2023/December/657ec42e_buyer_personas/buyer_personas.pdf" TargetMode="External"/><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udacity.github.io/nd018-Social-Media-Market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udacity.github.io/nd018-Social-Media-Marke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Marketing Your Content</a:t>
            </a:r>
            <a:endParaRPr sz="2400">
              <a:solidFill>
                <a:srgbClr val="BECBD6"/>
              </a:solidFill>
              <a:latin typeface="Open Sans"/>
              <a:ea typeface="Open Sans"/>
              <a:cs typeface="Open Sans"/>
              <a:sym typeface="Open Sans"/>
            </a:endParaRPr>
          </a:p>
        </p:txBody>
      </p:sp>
      <p:sp>
        <p:nvSpPr>
          <p:cNvPr id="246" name="Google Shape;246;p66"/>
          <p:cNvSpPr/>
          <p:nvPr/>
        </p:nvSpPr>
        <p:spPr>
          <a:xfrm>
            <a:off x="1047476" y="799902"/>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Social Media Marketing</a:t>
            </a:r>
            <a:endParaRPr sz="2400">
              <a:solidFill>
                <a:srgbClr val="BECBD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7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Identify your audience</a:t>
            </a:r>
            <a:endParaRPr sz="3200">
              <a:solidFill>
                <a:srgbClr val="2E3D49"/>
              </a:solidFill>
              <a:latin typeface="Open Sans Light"/>
              <a:ea typeface="Open Sans Light"/>
              <a:cs typeface="Open Sans Light"/>
              <a:sym typeface="Open Sans Light"/>
            </a:endParaRPr>
          </a:p>
        </p:txBody>
      </p:sp>
      <p:sp>
        <p:nvSpPr>
          <p:cNvPr id="300" name="Google Shape;300;p75"/>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You are provided with multiple buyer personas that you can find in the project guide and </a:t>
            </a:r>
            <a:r>
              <a:rPr lang="en" sz="2000" u="sng">
                <a:solidFill>
                  <a:schemeClr val="hlink"/>
                </a:solidFill>
                <a:latin typeface="Open Sans Light"/>
                <a:ea typeface="Open Sans Light"/>
                <a:cs typeface="Open Sans Light"/>
                <a:sym typeface="Open Sans Light"/>
                <a:hlinkClick r:id="rId4"/>
              </a:rPr>
              <a:t>can download from here</a:t>
            </a:r>
            <a:r>
              <a:rPr lang="en" sz="2000">
                <a:solidFill>
                  <a:srgbClr val="525C65"/>
                </a:solidFill>
                <a:latin typeface="Open Sans Light"/>
                <a:ea typeface="Open Sans Light"/>
                <a:cs typeface="Open Sans Light"/>
                <a:sym typeface="Open Sans Light"/>
              </a:rPr>
              <a:t>. Fill out the next slide based on these personas. For each one, please fill out their name, job title, demographic information, and 3 details from their information sheet. We filled out the first persona for you; you need to do the others on the next slide.</a:t>
            </a:r>
            <a:endParaRPr sz="2000">
              <a:solidFill>
                <a:srgbClr val="525C65"/>
              </a:solidFill>
              <a:latin typeface="Open Sans Light"/>
              <a:ea typeface="Open Sans Light"/>
              <a:cs typeface="Open Sans Light"/>
              <a:sym typeface="Open Sans Light"/>
            </a:endParaRPr>
          </a:p>
        </p:txBody>
      </p:sp>
      <p:graphicFrame>
        <p:nvGraphicFramePr>
          <p:cNvPr id="301" name="Google Shape;301;p75"/>
          <p:cNvGraphicFramePr/>
          <p:nvPr/>
        </p:nvGraphicFramePr>
        <p:xfrm>
          <a:off x="280650" y="4854738"/>
          <a:ext cx="3000000" cy="3000000"/>
        </p:xfrm>
        <a:graphic>
          <a:graphicData uri="http://schemas.openxmlformats.org/drawingml/2006/table">
            <a:tbl>
              <a:tblPr>
                <a:noFill/>
                <a:tableStyleId>{22696784-C81C-44B6-B092-DF676284B8B2}</a:tableStyleId>
              </a:tblPr>
              <a:tblGrid>
                <a:gridCol w="2316650"/>
                <a:gridCol w="4925950"/>
              </a:tblGrid>
              <a:tr h="335250">
                <a:tc rowSpan="6">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Pharmaceutical Phil </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Pharmaceutical Sales </a:t>
                      </a:r>
                      <a:r>
                        <a:rPr i="1" lang="en">
                          <a:solidFill>
                            <a:schemeClr val="dk1"/>
                          </a:solidFill>
                          <a:highlight>
                            <a:schemeClr val="lt1"/>
                          </a:highlight>
                          <a:latin typeface="Open Sans Light"/>
                          <a:ea typeface="Open Sans Light"/>
                          <a:cs typeface="Open Sans Light"/>
                          <a:sym typeface="Open Sans Light"/>
                        </a:rPr>
                        <a:t>Specialist</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45 to 54 years</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Wants quick and easy morning grooming</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Have sensitive skin</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chemeClr val="dk1"/>
                          </a:solidFill>
                          <a:highlight>
                            <a:schemeClr val="lt1"/>
                          </a:highlight>
                          <a:latin typeface="Open Sans Light"/>
                          <a:ea typeface="Open Sans Light"/>
                          <a:cs typeface="Open Sans Light"/>
                          <a:sym typeface="Open Sans Light"/>
                        </a:rPr>
                        <a:t>Bad experiences with over-the-counter products</a:t>
                      </a:r>
                      <a:endParaRPr i="1">
                        <a:solidFill>
                          <a:schemeClr val="dk1"/>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pic>
        <p:nvPicPr>
          <p:cNvPr id="302" name="Google Shape;302;p75"/>
          <p:cNvPicPr preferRelativeResize="0"/>
          <p:nvPr/>
        </p:nvPicPr>
        <p:blipFill>
          <a:blip r:embed="rId5">
            <a:alphaModFix/>
          </a:blip>
          <a:stretch>
            <a:fillRect/>
          </a:stretch>
        </p:blipFill>
        <p:spPr>
          <a:xfrm>
            <a:off x="614475" y="4941325"/>
            <a:ext cx="1632150" cy="2311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your audience</a:t>
            </a:r>
            <a:endParaRPr sz="2400">
              <a:solidFill>
                <a:srgbClr val="02B3E4"/>
              </a:solidFill>
              <a:latin typeface="Open Sans Light"/>
              <a:ea typeface="Open Sans Light"/>
              <a:cs typeface="Open Sans Light"/>
              <a:sym typeface="Open Sans Light"/>
            </a:endParaRPr>
          </a:p>
        </p:txBody>
      </p:sp>
      <p:sp>
        <p:nvSpPr>
          <p:cNvPr id="308" name="Google Shape;308;p76"/>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6"/>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0" name="Google Shape;310;p76"/>
          <p:cNvGraphicFramePr/>
          <p:nvPr/>
        </p:nvGraphicFramePr>
        <p:xfrm>
          <a:off x="276225" y="1990175"/>
          <a:ext cx="3000000" cy="3000000"/>
        </p:xfrm>
        <a:graphic>
          <a:graphicData uri="http://schemas.openxmlformats.org/drawingml/2006/table">
            <a:tbl>
              <a:tblPr>
                <a:noFill/>
                <a:tableStyleId>{22696784-C81C-44B6-B092-DF676284B8B2}</a:tableStyleId>
              </a:tblPr>
              <a:tblGrid>
                <a:gridCol w="2351750"/>
                <a:gridCol w="4890850"/>
              </a:tblGrid>
              <a:tr h="335250">
                <a:tc rowSpan="6">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Name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Job Title of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 </a:t>
                      </a:r>
                      <a:r>
                        <a:rPr i="1" lang="en">
                          <a:solidFill>
                            <a:srgbClr val="525C65"/>
                          </a:solidFill>
                          <a:highlight>
                            <a:schemeClr val="lt1"/>
                          </a:highlight>
                          <a:latin typeface="Open Sans Light"/>
                          <a:ea typeface="Open Sans Light"/>
                          <a:cs typeface="Open Sans Light"/>
                          <a:sym typeface="Open Sans Light"/>
                        </a:rPr>
                        <a:t>Demographic information</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1st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2nd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3rd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graphicFrame>
        <p:nvGraphicFramePr>
          <p:cNvPr id="311" name="Google Shape;311;p76"/>
          <p:cNvGraphicFramePr/>
          <p:nvPr/>
        </p:nvGraphicFramePr>
        <p:xfrm>
          <a:off x="281863" y="4597413"/>
          <a:ext cx="3000000" cy="3000000"/>
        </p:xfrm>
        <a:graphic>
          <a:graphicData uri="http://schemas.openxmlformats.org/drawingml/2006/table">
            <a:tbl>
              <a:tblPr>
                <a:noFill/>
                <a:tableStyleId>{22696784-C81C-44B6-B092-DF676284B8B2}</a:tableStyleId>
              </a:tblPr>
              <a:tblGrid>
                <a:gridCol w="2351750"/>
                <a:gridCol w="4890850"/>
              </a:tblGrid>
              <a:tr h="335250">
                <a:tc rowSpan="6">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Name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Job Title of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 </a:t>
                      </a:r>
                      <a:r>
                        <a:rPr i="1" lang="en">
                          <a:solidFill>
                            <a:srgbClr val="525C65"/>
                          </a:solidFill>
                          <a:highlight>
                            <a:schemeClr val="lt1"/>
                          </a:highlight>
                          <a:latin typeface="Open Sans Light"/>
                          <a:ea typeface="Open Sans Light"/>
                          <a:cs typeface="Open Sans Light"/>
                          <a:sym typeface="Open Sans Light"/>
                        </a:rPr>
                        <a:t>Demographic information</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1st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2nd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3rd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graphicFrame>
        <p:nvGraphicFramePr>
          <p:cNvPr id="312" name="Google Shape;312;p76"/>
          <p:cNvGraphicFramePr/>
          <p:nvPr/>
        </p:nvGraphicFramePr>
        <p:xfrm>
          <a:off x="287513" y="7204675"/>
          <a:ext cx="3000000" cy="3000000"/>
        </p:xfrm>
        <a:graphic>
          <a:graphicData uri="http://schemas.openxmlformats.org/drawingml/2006/table">
            <a:tbl>
              <a:tblPr>
                <a:noFill/>
                <a:tableStyleId>{22696784-C81C-44B6-B092-DF676284B8B2}</a:tableStyleId>
              </a:tblPr>
              <a:tblGrid>
                <a:gridCol w="2351750"/>
                <a:gridCol w="4890850"/>
              </a:tblGrid>
              <a:tr h="335250">
                <a:tc rowSpan="6">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Name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Job Title of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35250">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 </a:t>
                      </a:r>
                      <a:r>
                        <a:rPr i="1" lang="en">
                          <a:solidFill>
                            <a:srgbClr val="525C65"/>
                          </a:solidFill>
                          <a:highlight>
                            <a:schemeClr val="lt1"/>
                          </a:highlight>
                          <a:latin typeface="Open Sans Light"/>
                          <a:ea typeface="Open Sans Light"/>
                          <a:cs typeface="Open Sans Light"/>
                          <a:sym typeface="Open Sans Light"/>
                        </a:rPr>
                        <a:t>Demographic information</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1st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2nd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418525">
                <a:tc vMerge="1"/>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3rd Detail about the persona</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pic>
        <p:nvPicPr>
          <p:cNvPr id="313" name="Google Shape;313;p76"/>
          <p:cNvPicPr preferRelativeResize="0"/>
          <p:nvPr/>
        </p:nvPicPr>
        <p:blipFill>
          <a:blip r:embed="rId3">
            <a:alphaModFix/>
          </a:blip>
          <a:stretch>
            <a:fillRect/>
          </a:stretch>
        </p:blipFill>
        <p:spPr>
          <a:xfrm>
            <a:off x="423075" y="2041225"/>
            <a:ext cx="1949500" cy="2342075"/>
          </a:xfrm>
          <a:prstGeom prst="rect">
            <a:avLst/>
          </a:prstGeom>
          <a:noFill/>
          <a:ln>
            <a:noFill/>
          </a:ln>
        </p:spPr>
      </p:pic>
      <p:pic>
        <p:nvPicPr>
          <p:cNvPr id="314" name="Google Shape;314;p76"/>
          <p:cNvPicPr preferRelativeResize="0"/>
          <p:nvPr/>
        </p:nvPicPr>
        <p:blipFill>
          <a:blip r:embed="rId4">
            <a:alphaModFix/>
          </a:blip>
          <a:stretch>
            <a:fillRect/>
          </a:stretch>
        </p:blipFill>
        <p:spPr>
          <a:xfrm>
            <a:off x="507358" y="4648475"/>
            <a:ext cx="1780942" cy="2342075"/>
          </a:xfrm>
          <a:prstGeom prst="rect">
            <a:avLst/>
          </a:prstGeom>
          <a:noFill/>
          <a:ln>
            <a:noFill/>
          </a:ln>
        </p:spPr>
      </p:pic>
      <p:pic>
        <p:nvPicPr>
          <p:cNvPr id="315" name="Google Shape;315;p76"/>
          <p:cNvPicPr preferRelativeResize="0"/>
          <p:nvPr/>
        </p:nvPicPr>
        <p:blipFill>
          <a:blip r:embed="rId5">
            <a:alphaModFix/>
          </a:blip>
          <a:stretch>
            <a:fillRect/>
          </a:stretch>
        </p:blipFill>
        <p:spPr>
          <a:xfrm>
            <a:off x="477375" y="7272775"/>
            <a:ext cx="1840900" cy="23079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Content Theme Sample Post</a:t>
            </a:r>
            <a:endParaRPr sz="2400">
              <a:solidFill>
                <a:srgbClr val="02B3E4"/>
              </a:solidFill>
              <a:latin typeface="Open Sans Light"/>
              <a:ea typeface="Open Sans Light"/>
              <a:cs typeface="Open Sans Light"/>
              <a:sym typeface="Open Sans Light"/>
            </a:endParaRPr>
          </a:p>
        </p:txBody>
      </p:sp>
      <p:graphicFrame>
        <p:nvGraphicFramePr>
          <p:cNvPr id="321" name="Google Shape;321;p77"/>
          <p:cNvGraphicFramePr/>
          <p:nvPr/>
        </p:nvGraphicFramePr>
        <p:xfrm>
          <a:off x="264900" y="4029550"/>
          <a:ext cx="3000000" cy="3000000"/>
        </p:xfrm>
        <a:graphic>
          <a:graphicData uri="http://schemas.openxmlformats.org/drawingml/2006/table">
            <a:tbl>
              <a:tblPr>
                <a:noFill/>
                <a:tableStyleId>{22696784-C81C-44B6-B092-DF676284B8B2}</a:tableStyleId>
              </a:tblPr>
              <a:tblGrid>
                <a:gridCol w="3229700"/>
                <a:gridCol w="4012900"/>
              </a:tblGrid>
              <a:tr h="322525">
                <a:tc rowSpan="3">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the Content Theme Name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2958500">
                <a:tc vMerge="1"/>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1-3 sentences of the description</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71450">
                <a:tc vMerge="1"/>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Put the CTA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sp>
        <p:nvSpPr>
          <p:cNvPr id="322" name="Google Shape;322;p77"/>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mock post, that includes:</a:t>
            </a:r>
            <a:endParaRPr/>
          </a:p>
          <a:p>
            <a:pPr indent="-342900" lvl="0" marL="457200" rtl="0" algn="l">
              <a:spcBef>
                <a:spcPts val="1600"/>
              </a:spcBef>
              <a:spcAft>
                <a:spcPts val="0"/>
              </a:spcAft>
              <a:buSzPts val="1800"/>
              <a:buChar char="-"/>
            </a:pPr>
            <a:r>
              <a:rPr lang="en"/>
              <a:t>Content Theme (Core of the brand, Calendar, Conversational)</a:t>
            </a:r>
            <a:endParaRPr/>
          </a:p>
          <a:p>
            <a:pPr indent="-342900" lvl="0" marL="457200" rtl="0" algn="l">
              <a:spcBef>
                <a:spcPts val="0"/>
              </a:spcBef>
              <a:spcAft>
                <a:spcPts val="0"/>
              </a:spcAft>
              <a:buSzPts val="1800"/>
              <a:buChar char="-"/>
            </a:pPr>
            <a:r>
              <a:rPr lang="en"/>
              <a:t>Matching image</a:t>
            </a:r>
            <a:endParaRPr/>
          </a:p>
          <a:p>
            <a:pPr indent="-342900" lvl="0" marL="457200" rtl="0" algn="l">
              <a:spcBef>
                <a:spcPts val="0"/>
              </a:spcBef>
              <a:spcAft>
                <a:spcPts val="0"/>
              </a:spcAft>
              <a:buSzPts val="1800"/>
              <a:buChar char="-"/>
            </a:pPr>
            <a:r>
              <a:rPr lang="en"/>
              <a:t>1-3 sentence description, including a call to action</a:t>
            </a:r>
            <a:endParaRPr/>
          </a:p>
        </p:txBody>
      </p:sp>
      <p:grpSp>
        <p:nvGrpSpPr>
          <p:cNvPr id="323" name="Google Shape;323;p77"/>
          <p:cNvGrpSpPr/>
          <p:nvPr/>
        </p:nvGrpSpPr>
        <p:grpSpPr>
          <a:xfrm>
            <a:off x="264950" y="4029550"/>
            <a:ext cx="3229566" cy="3872690"/>
            <a:chOff x="-540974" y="2141710"/>
            <a:chExt cx="5387100" cy="2635200"/>
          </a:xfrm>
        </p:grpSpPr>
        <p:sp>
          <p:nvSpPr>
            <p:cNvPr id="324" name="Google Shape;324;p77"/>
            <p:cNvSpPr/>
            <p:nvPr/>
          </p:nvSpPr>
          <p:spPr>
            <a:xfrm>
              <a:off x="-540974" y="2141710"/>
              <a:ext cx="5387100" cy="26352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25" name="Google Shape;325;p77"/>
            <p:cNvSpPr txBox="1"/>
            <p:nvPr/>
          </p:nvSpPr>
          <p:spPr>
            <a:xfrm>
              <a:off x="-392309" y="2141710"/>
              <a:ext cx="5089800" cy="26352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Open Sans"/>
                  <a:ea typeface="Open Sans"/>
                  <a:cs typeface="Open Sans"/>
                  <a:sym typeface="Open Sans"/>
                </a:rPr>
                <a:t>Place the Lifestyle or Product Image for the post here</a:t>
              </a:r>
              <a:endParaRPr sz="2200">
                <a:solidFill>
                  <a:srgbClr val="FFFFFF"/>
                </a:solidFill>
                <a:latin typeface="Open Sans"/>
                <a:ea typeface="Open Sans"/>
                <a:cs typeface="Open Sans"/>
                <a:sym typeface="Ope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Calendar and </a:t>
            </a:r>
            <a:r>
              <a:rPr lang="en" sz="3200">
                <a:latin typeface="Open Sans Light"/>
                <a:ea typeface="Open Sans Light"/>
                <a:cs typeface="Open Sans Light"/>
                <a:sym typeface="Open Sans Light"/>
              </a:rPr>
              <a:t>Cadence</a:t>
            </a:r>
            <a:endParaRPr sz="3200">
              <a:solidFill>
                <a:srgbClr val="2E3D49"/>
              </a:solidFill>
              <a:latin typeface="Open Sans Light"/>
              <a:ea typeface="Open Sans Light"/>
              <a:cs typeface="Open Sans Light"/>
              <a:sym typeface="Open Sans Light"/>
            </a:endParaRPr>
          </a:p>
        </p:txBody>
      </p:sp>
      <p:sp>
        <p:nvSpPr>
          <p:cNvPr id="331" name="Google Shape;331;p78"/>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Please provide a typical week's snapshot of your social media posting calendar. The calendar must include at </a:t>
            </a:r>
            <a:r>
              <a:rPr b="1" lang="en" sz="2000">
                <a:solidFill>
                  <a:srgbClr val="525C65"/>
                </a:solidFill>
                <a:latin typeface="Open Sans"/>
                <a:ea typeface="Open Sans"/>
                <a:cs typeface="Open Sans"/>
                <a:sym typeface="Open Sans"/>
              </a:rPr>
              <a:t>least 4 unique posts per platform</a:t>
            </a:r>
            <a:r>
              <a:rPr lang="en" sz="2000">
                <a:solidFill>
                  <a:srgbClr val="525C65"/>
                </a:solidFill>
                <a:latin typeface="Open Sans Light"/>
                <a:ea typeface="Open Sans Light"/>
                <a:cs typeface="Open Sans Light"/>
                <a:sym typeface="Open Sans Light"/>
              </a:rPr>
              <a:t> throughout the week, a total of </a:t>
            </a:r>
            <a:r>
              <a:rPr b="1" lang="en" sz="2000">
                <a:solidFill>
                  <a:srgbClr val="525C65"/>
                </a:solidFill>
                <a:latin typeface="Open Sans"/>
                <a:ea typeface="Open Sans"/>
                <a:cs typeface="Open Sans"/>
                <a:sym typeface="Open Sans"/>
              </a:rPr>
              <a:t>12 different posts</a:t>
            </a:r>
            <a:r>
              <a:rPr lang="en" sz="2000">
                <a:solidFill>
                  <a:srgbClr val="525C65"/>
                </a:solidFill>
                <a:latin typeface="Open Sans Light"/>
                <a:ea typeface="Open Sans Light"/>
                <a:cs typeface="Open Sans Light"/>
                <a:sym typeface="Open Sans Light"/>
              </a:rPr>
              <a:t>. All posts must align with the campaign </a:t>
            </a:r>
            <a:r>
              <a:rPr lang="en" sz="2000">
                <a:solidFill>
                  <a:srgbClr val="525C65"/>
                </a:solidFill>
                <a:latin typeface="Open Sans Light"/>
                <a:ea typeface="Open Sans Light"/>
                <a:cs typeface="Open Sans Light"/>
                <a:sym typeface="Open Sans Light"/>
              </a:rPr>
              <a:t>objective!</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6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Each post must include:</a:t>
            </a:r>
            <a:endParaRPr sz="2000">
              <a:solidFill>
                <a:srgbClr val="525C65"/>
              </a:solidFill>
              <a:latin typeface="Open Sans Light"/>
              <a:ea typeface="Open Sans Light"/>
              <a:cs typeface="Open Sans Light"/>
              <a:sym typeface="Open Sans Light"/>
            </a:endParaRPr>
          </a:p>
          <a:p>
            <a:pPr indent="-355600" lvl="0" marL="457200" rtl="0" algn="l">
              <a:lnSpc>
                <a:spcPct val="115000"/>
              </a:lnSpc>
              <a:spcBef>
                <a:spcPts val="1600"/>
              </a:spcBef>
              <a:spcAft>
                <a:spcPts val="0"/>
              </a:spcAft>
              <a:buClr>
                <a:srgbClr val="525C65"/>
              </a:buClr>
              <a:buSzPts val="2000"/>
              <a:buFont typeface="Open Sans Light"/>
              <a:buChar char="●"/>
            </a:pPr>
            <a:r>
              <a:rPr lang="en" sz="2000">
                <a:solidFill>
                  <a:srgbClr val="525C65"/>
                </a:solidFill>
                <a:latin typeface="Open Sans Light"/>
                <a:ea typeface="Open Sans Light"/>
                <a:cs typeface="Open Sans Light"/>
                <a:sym typeface="Open Sans Light"/>
              </a:rPr>
              <a:t>Post Title</a:t>
            </a:r>
            <a:endParaRPr sz="2000">
              <a:solidFill>
                <a:srgbClr val="525C65"/>
              </a:solidFill>
              <a:latin typeface="Open Sans Light"/>
              <a:ea typeface="Open Sans Light"/>
              <a:cs typeface="Open Sans Light"/>
              <a:sym typeface="Open Sans Light"/>
            </a:endParaRPr>
          </a:p>
          <a:p>
            <a:pPr indent="-355600" lvl="0" marL="457200" rtl="0" algn="l">
              <a:lnSpc>
                <a:spcPct val="115000"/>
              </a:lnSpc>
              <a:spcBef>
                <a:spcPts val="0"/>
              </a:spcBef>
              <a:spcAft>
                <a:spcPts val="0"/>
              </a:spcAft>
              <a:buClr>
                <a:srgbClr val="525C65"/>
              </a:buClr>
              <a:buSzPts val="2000"/>
              <a:buFont typeface="Open Sans Light"/>
              <a:buChar char="●"/>
            </a:pPr>
            <a:r>
              <a:rPr lang="en" sz="2000">
                <a:solidFill>
                  <a:srgbClr val="525C65"/>
                </a:solidFill>
                <a:latin typeface="Open Sans Light"/>
                <a:ea typeface="Open Sans Light"/>
                <a:cs typeface="Open Sans Light"/>
                <a:sym typeface="Open Sans Light"/>
              </a:rPr>
              <a:t>Publish Time</a:t>
            </a:r>
            <a:endParaRPr sz="2000">
              <a:solidFill>
                <a:srgbClr val="525C65"/>
              </a:solidFill>
              <a:latin typeface="Open Sans Light"/>
              <a:ea typeface="Open Sans Light"/>
              <a:cs typeface="Open Sans Light"/>
              <a:sym typeface="Open Sans Light"/>
            </a:endParaRPr>
          </a:p>
          <a:p>
            <a:pPr indent="-355600" lvl="0" marL="457200" rtl="0" algn="l">
              <a:lnSpc>
                <a:spcPct val="115000"/>
              </a:lnSpc>
              <a:spcBef>
                <a:spcPts val="0"/>
              </a:spcBef>
              <a:spcAft>
                <a:spcPts val="0"/>
              </a:spcAft>
              <a:buClr>
                <a:srgbClr val="525C65"/>
              </a:buClr>
              <a:buSzPts val="2000"/>
              <a:buFont typeface="Open Sans Light"/>
              <a:buChar char="●"/>
            </a:pPr>
            <a:r>
              <a:rPr lang="en" sz="2000">
                <a:solidFill>
                  <a:srgbClr val="525C65"/>
                </a:solidFill>
                <a:latin typeface="Open Sans Light"/>
                <a:ea typeface="Open Sans Light"/>
                <a:cs typeface="Open Sans Light"/>
                <a:sym typeface="Open Sans Light"/>
              </a:rPr>
              <a:t>Content Theme</a:t>
            </a:r>
            <a:endParaRPr sz="2000">
              <a:solidFill>
                <a:srgbClr val="525C65"/>
              </a:solidFill>
              <a:latin typeface="Open Sans Light"/>
              <a:ea typeface="Open Sans Light"/>
              <a:cs typeface="Open Sans Light"/>
              <a:sym typeface="Open Sans Light"/>
            </a:endParaRPr>
          </a:p>
          <a:p>
            <a:pPr indent="-355600" lvl="0" marL="457200" rtl="0" algn="l">
              <a:lnSpc>
                <a:spcPct val="115000"/>
              </a:lnSpc>
              <a:spcBef>
                <a:spcPts val="0"/>
              </a:spcBef>
              <a:spcAft>
                <a:spcPts val="0"/>
              </a:spcAft>
              <a:buClr>
                <a:srgbClr val="525C65"/>
              </a:buClr>
              <a:buSzPts val="2000"/>
              <a:buFont typeface="Open Sans Light"/>
              <a:buChar char="●"/>
            </a:pPr>
            <a:r>
              <a:rPr lang="en" sz="2000">
                <a:solidFill>
                  <a:srgbClr val="525C65"/>
                </a:solidFill>
                <a:latin typeface="Open Sans Light"/>
                <a:ea typeface="Open Sans Light"/>
                <a:cs typeface="Open Sans Light"/>
                <a:sym typeface="Open Sans Light"/>
              </a:rPr>
              <a:t>Placement according to the platform</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600"/>
              </a:spcBef>
              <a:spcAft>
                <a:spcPts val="160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An example post:</a:t>
            </a:r>
            <a:endParaRPr sz="2000">
              <a:solidFill>
                <a:srgbClr val="525C65"/>
              </a:solidFill>
              <a:latin typeface="Open Sans Light"/>
              <a:ea typeface="Open Sans Light"/>
              <a:cs typeface="Open Sans Light"/>
              <a:sym typeface="Open Sans Light"/>
            </a:endParaRPr>
          </a:p>
        </p:txBody>
      </p:sp>
      <p:sp>
        <p:nvSpPr>
          <p:cNvPr id="332" name="Google Shape;332;p78"/>
          <p:cNvSpPr txBox="1"/>
          <p:nvPr/>
        </p:nvSpPr>
        <p:spPr>
          <a:xfrm>
            <a:off x="884100" y="7710151"/>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solidFill>
                  <a:srgbClr val="38761D"/>
                </a:solidFill>
                <a:latin typeface="Open Sans"/>
                <a:ea typeface="Open Sans"/>
                <a:cs typeface="Open Sans"/>
                <a:sym typeface="Open Sans"/>
              </a:rPr>
              <a:t>Remove this slide</a:t>
            </a:r>
            <a:r>
              <a:rPr i="1" lang="en" sz="3600">
                <a:solidFill>
                  <a:srgbClr val="15C26B"/>
                </a:solidFill>
                <a:latin typeface="Open Sans Light"/>
                <a:ea typeface="Open Sans Light"/>
                <a:cs typeface="Open Sans Light"/>
                <a:sym typeface="Open Sans Light"/>
              </a:rPr>
              <a:t> </a:t>
            </a:r>
            <a:endParaRPr i="1" sz="3600">
              <a:solidFill>
                <a:srgbClr val="15C26B"/>
              </a:solidFill>
              <a:latin typeface="Open Sans Light"/>
              <a:ea typeface="Open Sans Light"/>
              <a:cs typeface="Open Sans Light"/>
              <a:sym typeface="Open Sans Light"/>
            </a:endParaRPr>
          </a:p>
        </p:txBody>
      </p:sp>
      <p:pic>
        <p:nvPicPr>
          <p:cNvPr id="333" name="Google Shape;333;p78"/>
          <p:cNvPicPr preferRelativeResize="0"/>
          <p:nvPr/>
        </p:nvPicPr>
        <p:blipFill>
          <a:blip r:embed="rId4">
            <a:alphaModFix/>
          </a:blip>
          <a:stretch>
            <a:fillRect/>
          </a:stretch>
        </p:blipFill>
        <p:spPr>
          <a:xfrm>
            <a:off x="2405125" y="6023850"/>
            <a:ext cx="3592050" cy="16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Calendar with 12 different posts</a:t>
            </a:r>
            <a:endParaRPr sz="3200">
              <a:solidFill>
                <a:srgbClr val="02B3E4"/>
              </a:solidFill>
              <a:latin typeface="Open Sans Light"/>
              <a:ea typeface="Open Sans Light"/>
              <a:cs typeface="Open Sans Light"/>
              <a:sym typeface="Open Sans Light"/>
            </a:endParaRPr>
          </a:p>
        </p:txBody>
      </p:sp>
      <p:graphicFrame>
        <p:nvGraphicFramePr>
          <p:cNvPr id="339" name="Google Shape;339;p79"/>
          <p:cNvGraphicFramePr/>
          <p:nvPr/>
        </p:nvGraphicFramePr>
        <p:xfrm>
          <a:off x="264900" y="2247500"/>
          <a:ext cx="3000000" cy="3000000"/>
        </p:xfrm>
        <a:graphic>
          <a:graphicData uri="http://schemas.openxmlformats.org/drawingml/2006/table">
            <a:tbl>
              <a:tblPr>
                <a:noFill/>
                <a:tableStyleId>{22696784-C81C-44B6-B092-DF676284B8B2}</a:tableStyleId>
              </a:tblPr>
              <a:tblGrid>
                <a:gridCol w="1318350"/>
                <a:gridCol w="1922550"/>
                <a:gridCol w="2068000"/>
                <a:gridCol w="1933700"/>
              </a:tblGrid>
              <a:tr h="481850">
                <a:tc>
                  <a:txBody>
                    <a:bodyPr/>
                    <a:lstStyle/>
                    <a:p>
                      <a:pPr indent="0" lvl="0" marL="0" rtl="0" algn="ctr">
                        <a:spcBef>
                          <a:spcPts val="0"/>
                        </a:spcBef>
                        <a:spcAft>
                          <a:spcPts val="0"/>
                        </a:spcAft>
                        <a:buNone/>
                      </a:pPr>
                      <a:r>
                        <a:t/>
                      </a:r>
                      <a:endParaRPr sz="1600"/>
                    </a:p>
                  </a:txBody>
                  <a:tcPr marT="91425" marB="91425" marR="91425" marL="91425" anchor="ctr"/>
                </a:tc>
                <a:tc>
                  <a:txBody>
                    <a:bodyPr/>
                    <a:lstStyle/>
                    <a:p>
                      <a:pPr indent="0" lvl="0" marL="0" rtl="0" algn="ctr">
                        <a:spcBef>
                          <a:spcPts val="0"/>
                        </a:spcBef>
                        <a:spcAft>
                          <a:spcPts val="0"/>
                        </a:spcAft>
                        <a:buNone/>
                      </a:pPr>
                      <a:r>
                        <a:rPr lang="en"/>
                        <a:t>Facebook</a:t>
                      </a:r>
                      <a:endParaRPr/>
                    </a:p>
                  </a:txBody>
                  <a:tcPr marT="91425" marB="91425" marR="91425" marL="91425"/>
                </a:tc>
                <a:tc>
                  <a:txBody>
                    <a:bodyPr/>
                    <a:lstStyle/>
                    <a:p>
                      <a:pPr indent="0" lvl="0" marL="0" rtl="0" algn="ctr">
                        <a:spcBef>
                          <a:spcPts val="0"/>
                        </a:spcBef>
                        <a:spcAft>
                          <a:spcPts val="0"/>
                        </a:spcAft>
                        <a:buNone/>
                      </a:pPr>
                      <a:r>
                        <a:rPr lang="en"/>
                        <a:t>Platform 2</a:t>
                      </a:r>
                      <a:endParaRPr/>
                    </a:p>
                  </a:txBody>
                  <a:tcPr marT="91425" marB="91425" marR="91425" marL="91425"/>
                </a:tc>
                <a:tc>
                  <a:txBody>
                    <a:bodyPr/>
                    <a:lstStyle/>
                    <a:p>
                      <a:pPr indent="0" lvl="0" marL="0" rtl="0" algn="ctr">
                        <a:spcBef>
                          <a:spcPts val="0"/>
                        </a:spcBef>
                        <a:spcAft>
                          <a:spcPts val="0"/>
                        </a:spcAft>
                        <a:buNone/>
                      </a:pPr>
                      <a:r>
                        <a:rPr lang="en"/>
                        <a:t>Platform 3</a:t>
                      </a:r>
                      <a:endParaRPr/>
                    </a:p>
                  </a:txBody>
                  <a:tcPr marT="91425" marB="91425" marR="91425" marL="91425"/>
                </a:tc>
              </a:tr>
              <a:tr h="1004900">
                <a:tc>
                  <a:txBody>
                    <a:bodyPr/>
                    <a:lstStyle/>
                    <a:p>
                      <a:pPr indent="0" lvl="0" marL="0" rtl="0" algn="ctr">
                        <a:spcBef>
                          <a:spcPts val="0"/>
                        </a:spcBef>
                        <a:spcAft>
                          <a:spcPts val="0"/>
                        </a:spcAft>
                        <a:buNone/>
                      </a:pPr>
                      <a:r>
                        <a:rPr lang="en" sz="1600"/>
                        <a:t>Sunday</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txBody>
                  <a:tcPr marT="91425" marB="91425" marR="91425" marL="91425" anchor="ctr"/>
                </a:tc>
                <a:tc>
                  <a:txBody>
                    <a:bodyPr/>
                    <a:lstStyle/>
                    <a:p>
                      <a:pPr indent="0" lvl="0" marL="0" rtl="0" algn="l">
                        <a:lnSpc>
                          <a:spcPct val="115000"/>
                        </a:lnSpc>
                        <a:spcBef>
                          <a:spcPts val="0"/>
                        </a:spcBef>
                        <a:spcAft>
                          <a:spcPts val="0"/>
                        </a:spcAft>
                        <a:buNone/>
                      </a:pPr>
                      <a:r>
                        <a:rPr lang="en" sz="1000">
                          <a:solidFill>
                            <a:srgbClr val="888888"/>
                          </a:solidFill>
                        </a:rPr>
                        <a:t>Post Title</a:t>
                      </a:r>
                      <a:endParaRPr sz="1000">
                        <a:solidFill>
                          <a:srgbClr val="888888"/>
                        </a:solidFill>
                      </a:endParaRPr>
                    </a:p>
                    <a:p>
                      <a:pPr indent="0" lvl="0" marL="0" rtl="0" algn="l">
                        <a:lnSpc>
                          <a:spcPct val="115000"/>
                        </a:lnSpc>
                        <a:spcBef>
                          <a:spcPts val="0"/>
                        </a:spcBef>
                        <a:spcAft>
                          <a:spcPts val="0"/>
                        </a:spcAft>
                        <a:buNone/>
                      </a:pPr>
                      <a:r>
                        <a:rPr lang="en" sz="1000">
                          <a:solidFill>
                            <a:srgbClr val="888888"/>
                          </a:solidFill>
                        </a:rPr>
                        <a:t>Publish Time</a:t>
                      </a:r>
                      <a:endParaRPr sz="1000">
                        <a:solidFill>
                          <a:srgbClr val="888888"/>
                        </a:solidFill>
                      </a:endParaRPr>
                    </a:p>
                    <a:p>
                      <a:pPr indent="0" lvl="0" marL="0" rtl="0" algn="l">
                        <a:lnSpc>
                          <a:spcPct val="115000"/>
                        </a:lnSpc>
                        <a:spcBef>
                          <a:spcPts val="0"/>
                        </a:spcBef>
                        <a:spcAft>
                          <a:spcPts val="0"/>
                        </a:spcAft>
                        <a:buNone/>
                      </a:pPr>
                      <a:r>
                        <a:rPr lang="en" sz="1000">
                          <a:solidFill>
                            <a:srgbClr val="888888"/>
                          </a:solidFill>
                        </a:rPr>
                        <a:t>Content Theme</a:t>
                      </a:r>
                      <a:endParaRPr sz="1000">
                        <a:solidFill>
                          <a:srgbClr val="888888"/>
                        </a:solidFill>
                      </a:endParaRPr>
                    </a:p>
                    <a:p>
                      <a:pPr indent="0" lvl="0" marL="0" rtl="0" algn="l">
                        <a:lnSpc>
                          <a:spcPct val="115000"/>
                        </a:lnSpc>
                        <a:spcBef>
                          <a:spcPts val="0"/>
                        </a:spcBef>
                        <a:spcAft>
                          <a:spcPts val="0"/>
                        </a:spcAft>
                        <a:buNone/>
                      </a:pPr>
                      <a:r>
                        <a:rPr lang="en" sz="1000">
                          <a:solidFill>
                            <a:srgbClr val="888888"/>
                          </a:solidFill>
                        </a:rPr>
                        <a:t>Placements</a:t>
                      </a:r>
                      <a:endParaRPr sz="1000">
                        <a:solidFill>
                          <a:srgbClr val="888888"/>
                        </a:solidFill>
                      </a:endParaRPr>
                    </a:p>
                  </a:txBody>
                  <a:tcPr marT="91425" marB="91425" marR="91425" marL="91425"/>
                </a:tc>
                <a:tc>
                  <a:txBody>
                    <a:bodyPr/>
                    <a:lstStyle/>
                    <a:p>
                      <a:pPr indent="0" lvl="0" marL="0" marR="0" rtl="0" algn="l">
                        <a:lnSpc>
                          <a:spcPct val="115000"/>
                        </a:lnSpc>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Monday</a:t>
                      </a:r>
                      <a:endParaRPr sz="1600"/>
                    </a:p>
                  </a:txBody>
                  <a:tcPr marT="91425" marB="91425" marR="91425" marL="91425" anchor="ctr"/>
                </a:tc>
                <a:tc>
                  <a:txBody>
                    <a:bodyPr/>
                    <a:lstStyle/>
                    <a:p>
                      <a:pPr indent="0" lvl="0" marL="0" rtl="0" algn="l">
                        <a:lnSpc>
                          <a:spcPct val="115000"/>
                        </a:lnSpc>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Tuesday</a:t>
                      </a:r>
                      <a:endParaRPr sz="16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Wednesday</a:t>
                      </a:r>
                      <a:endParaRPr sz="16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Thursday</a:t>
                      </a:r>
                      <a:endParaRPr sz="16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Friday</a:t>
                      </a:r>
                      <a:endParaRPr sz="16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1004900">
                <a:tc>
                  <a:txBody>
                    <a:bodyPr/>
                    <a:lstStyle/>
                    <a:p>
                      <a:pPr indent="0" lvl="0" marL="0" rtl="0" algn="ctr">
                        <a:spcBef>
                          <a:spcPts val="0"/>
                        </a:spcBef>
                        <a:spcAft>
                          <a:spcPts val="0"/>
                        </a:spcAft>
                        <a:buNone/>
                      </a:pPr>
                      <a:r>
                        <a:rPr lang="en" sz="1600"/>
                        <a:t>Saturday</a:t>
                      </a:r>
                      <a:endParaRPr sz="1600"/>
                    </a:p>
                  </a:txBody>
                  <a:tcPr marT="91425" marB="91425" marR="91425" marL="91425" anchor="ctr"/>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8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Growth Strategy</a:t>
            </a:r>
            <a:endParaRPr sz="3200">
              <a:solidFill>
                <a:srgbClr val="02B3E4"/>
              </a:solidFill>
              <a:latin typeface="Open Sans Light"/>
              <a:ea typeface="Open Sans Light"/>
              <a:cs typeface="Open Sans Light"/>
              <a:sym typeface="Open Sans Light"/>
            </a:endParaRPr>
          </a:p>
        </p:txBody>
      </p:sp>
      <p:sp>
        <p:nvSpPr>
          <p:cNvPr id="345" name="Google Shape;345;p80"/>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provide a tactic that will help grow a new audience on social media. You need to provide the who, what, where and a description of how will it grow the channel.</a:t>
            </a:r>
            <a:endParaRPr/>
          </a:p>
        </p:txBody>
      </p:sp>
      <p:graphicFrame>
        <p:nvGraphicFramePr>
          <p:cNvPr id="346" name="Google Shape;346;p80"/>
          <p:cNvGraphicFramePr/>
          <p:nvPr/>
        </p:nvGraphicFramePr>
        <p:xfrm>
          <a:off x="264900" y="3357650"/>
          <a:ext cx="3000000" cy="3000000"/>
        </p:xfrm>
        <a:graphic>
          <a:graphicData uri="http://schemas.openxmlformats.org/drawingml/2006/table">
            <a:tbl>
              <a:tblPr>
                <a:noFill/>
                <a:tableStyleId>{22696784-C81C-44B6-B092-DF676284B8B2}</a:tableStyleId>
              </a:tblPr>
              <a:tblGrid>
                <a:gridCol w="2256300"/>
                <a:gridCol w="4986300"/>
              </a:tblGrid>
              <a:tr h="44877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Target Audience</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Describe the target audience here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6493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Tactic / Marketing Strategy</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Provide the tactic that you will use on the social media channel to grow the audience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4025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Channel</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Name of the chosen social media platform</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6493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How will it grow the channel</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Describe how it will help grow your channel</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81"/>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Paid </a:t>
            </a:r>
            <a:r>
              <a:rPr lang="en" sz="4800">
                <a:solidFill>
                  <a:srgbClr val="FAFBFC"/>
                </a:solidFill>
                <a:latin typeface="Open Sans Light"/>
                <a:ea typeface="Open Sans Light"/>
                <a:cs typeface="Open Sans Light"/>
                <a:sym typeface="Open Sans Light"/>
              </a:rPr>
              <a:t>Social Media Plan</a:t>
            </a:r>
            <a:endParaRPr sz="4800">
              <a:solidFill>
                <a:srgbClr val="FAFBFC"/>
              </a:solidFill>
              <a:latin typeface="Open Sans Light"/>
              <a:ea typeface="Open Sans Light"/>
              <a:cs typeface="Open Sans Light"/>
              <a:sym typeface="Open Sans Light"/>
            </a:endParaRPr>
          </a:p>
        </p:txBody>
      </p:sp>
      <p:sp>
        <p:nvSpPr>
          <p:cNvPr id="352" name="Google Shape;352;p81"/>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8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Insights and Recommendations</a:t>
            </a:r>
            <a:endParaRPr sz="3200">
              <a:solidFill>
                <a:srgbClr val="02B3E4"/>
              </a:solidFill>
              <a:latin typeface="Open Sans Light"/>
              <a:ea typeface="Open Sans Light"/>
              <a:cs typeface="Open Sans Light"/>
              <a:sym typeface="Open Sans Light"/>
            </a:endParaRPr>
          </a:p>
        </p:txBody>
      </p:sp>
      <p:graphicFrame>
        <p:nvGraphicFramePr>
          <p:cNvPr id="358" name="Google Shape;358;p82"/>
          <p:cNvGraphicFramePr/>
          <p:nvPr/>
        </p:nvGraphicFramePr>
        <p:xfrm>
          <a:off x="375050" y="1990163"/>
          <a:ext cx="3000000" cy="3000000"/>
        </p:xfrm>
        <a:graphic>
          <a:graphicData uri="http://schemas.openxmlformats.org/drawingml/2006/table">
            <a:tbl>
              <a:tblPr>
                <a:noFill/>
                <a:tableStyleId>{22696784-C81C-44B6-B092-DF676284B8B2}</a:tableStyleId>
              </a:tblPr>
              <a:tblGrid>
                <a:gridCol w="460475"/>
                <a:gridCol w="6566150"/>
              </a:tblGrid>
              <a:tr h="1356650">
                <a:tc gridSpan="2">
                  <a:txBody>
                    <a:bodyPr/>
                    <a:lstStyle/>
                    <a:p>
                      <a:pPr indent="0" lvl="0" marL="0" rtl="0" algn="l">
                        <a:lnSpc>
                          <a:spcPct val="120000"/>
                        </a:lnSpc>
                        <a:spcBef>
                          <a:spcPts val="0"/>
                        </a:spcBef>
                        <a:spcAft>
                          <a:spcPts val="0"/>
                        </a:spcAft>
                        <a:buNone/>
                      </a:pPr>
                      <a:r>
                        <a:rPr lang="en" sz="2000">
                          <a:solidFill>
                            <a:srgbClr val="525C65"/>
                          </a:solidFill>
                          <a:highlight>
                            <a:schemeClr val="lt1"/>
                          </a:highlight>
                          <a:latin typeface="Open Sans Light"/>
                          <a:ea typeface="Open Sans Light"/>
                          <a:cs typeface="Open Sans Light"/>
                          <a:sym typeface="Open Sans Light"/>
                        </a:rPr>
                        <a:t>Review the Fall 2023 Facebook awareness campaign dataset under th</a:t>
                      </a:r>
                      <a:r>
                        <a:rPr lang="en" sz="2000">
                          <a:solidFill>
                            <a:srgbClr val="525C65"/>
                          </a:solidFill>
                          <a:highlight>
                            <a:schemeClr val="lt1"/>
                          </a:highlight>
                          <a:latin typeface="Open Sans Light"/>
                          <a:ea typeface="Open Sans Light"/>
                          <a:cs typeface="Open Sans Light"/>
                          <a:sym typeface="Open Sans Light"/>
                        </a:rPr>
                        <a:t>e </a:t>
                      </a:r>
                      <a:r>
                        <a:rPr b="1" lang="en" sz="2000">
                          <a:solidFill>
                            <a:srgbClr val="525C65"/>
                          </a:solidFill>
                          <a:highlight>
                            <a:schemeClr val="lt1"/>
                          </a:highlight>
                          <a:latin typeface="Open Sans"/>
                          <a:ea typeface="Open Sans"/>
                          <a:cs typeface="Open Sans"/>
                          <a:sym typeface="Open Sans"/>
                        </a:rPr>
                        <a:t>Facebook Paid Data </a:t>
                      </a:r>
                      <a:r>
                        <a:rPr lang="en" sz="2000">
                          <a:solidFill>
                            <a:srgbClr val="525C65"/>
                          </a:solidFill>
                          <a:highlight>
                            <a:schemeClr val="lt1"/>
                          </a:highlight>
                          <a:latin typeface="Open Sans Light"/>
                          <a:ea typeface="Open Sans Light"/>
                          <a:cs typeface="Open Sans Light"/>
                          <a:sym typeface="Open Sans Light"/>
                        </a:rPr>
                        <a:t>tab. Identify 3 k</a:t>
                      </a:r>
                      <a:r>
                        <a:rPr lang="en" sz="2000">
                          <a:solidFill>
                            <a:srgbClr val="525C65"/>
                          </a:solidFill>
                          <a:highlight>
                            <a:schemeClr val="lt1"/>
                          </a:highlight>
                          <a:latin typeface="Open Sans Light"/>
                          <a:ea typeface="Open Sans Light"/>
                          <a:cs typeface="Open Sans Light"/>
                          <a:sym typeface="Open Sans Light"/>
                        </a:rPr>
                        <a:t>ey insights/observations and one improvement for each.</a:t>
                      </a:r>
                      <a:endParaRPr sz="2000">
                        <a:solidFill>
                          <a:srgbClr val="525C65"/>
                        </a:solidFill>
                        <a:highlight>
                          <a:schemeClr val="lt1"/>
                        </a:highlight>
                        <a:latin typeface="Open Sans Light"/>
                        <a:ea typeface="Open Sans Light"/>
                        <a:cs typeface="Open Sans Light"/>
                        <a:sym typeface="Open Sans Light"/>
                      </a:endParaRPr>
                    </a:p>
                    <a:p>
                      <a:pPr indent="0" lvl="0" marL="0" rtl="0" algn="l">
                        <a:lnSpc>
                          <a:spcPct val="120000"/>
                        </a:lnSpc>
                        <a:spcBef>
                          <a:spcPts val="0"/>
                        </a:spcBef>
                        <a:spcAft>
                          <a:spcPts val="0"/>
                        </a:spcAft>
                        <a:buNone/>
                      </a:pPr>
                      <a:r>
                        <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45525">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first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second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p>
                      <a:pPr indent="0" lvl="0" marL="0" rtl="0" algn="l">
                        <a:lnSpc>
                          <a:spcPct val="115000"/>
                        </a:lnSpc>
                        <a:spcBef>
                          <a:spcPts val="0"/>
                        </a:spcBef>
                        <a:spcAft>
                          <a:spcPts val="160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third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8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Campaign Details</a:t>
            </a:r>
            <a:endParaRPr sz="3200">
              <a:solidFill>
                <a:srgbClr val="02B3E4"/>
              </a:solidFill>
              <a:latin typeface="Open Sans Light"/>
              <a:ea typeface="Open Sans Light"/>
              <a:cs typeface="Open Sans Light"/>
              <a:sym typeface="Open Sans Light"/>
            </a:endParaRPr>
          </a:p>
        </p:txBody>
      </p:sp>
      <p:sp>
        <p:nvSpPr>
          <p:cNvPr id="364" name="Google Shape;364;p83"/>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t>Based on the campaign brief (from slide 3-6 or from the classroom)</a:t>
            </a:r>
            <a:r>
              <a:rPr lang="en"/>
              <a:t>, identify the campaign objective, budget, and platforms you will run ads</a:t>
            </a:r>
            <a:endParaRPr/>
          </a:p>
          <a:p>
            <a:pPr indent="0" lvl="0" marL="0" rtl="0" algn="l">
              <a:spcBef>
                <a:spcPts val="0"/>
              </a:spcBef>
              <a:spcAft>
                <a:spcPts val="1600"/>
              </a:spcAft>
              <a:buNone/>
            </a:pPr>
            <a:r>
              <a:t/>
            </a:r>
            <a:endParaRPr/>
          </a:p>
        </p:txBody>
      </p:sp>
      <p:graphicFrame>
        <p:nvGraphicFramePr>
          <p:cNvPr id="365" name="Google Shape;365;p83"/>
          <p:cNvGraphicFramePr/>
          <p:nvPr/>
        </p:nvGraphicFramePr>
        <p:xfrm>
          <a:off x="264900" y="3357650"/>
          <a:ext cx="3000000" cy="3000000"/>
        </p:xfrm>
        <a:graphic>
          <a:graphicData uri="http://schemas.openxmlformats.org/drawingml/2006/table">
            <a:tbl>
              <a:tblPr>
                <a:noFill/>
                <a:tableStyleId>{22696784-C81C-44B6-B092-DF676284B8B2}</a:tableStyleId>
              </a:tblPr>
              <a:tblGrid>
                <a:gridCol w="2256300"/>
                <a:gridCol w="4986300"/>
              </a:tblGrid>
              <a:tr h="118502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Campaign Objective</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Based on the brief, describe the campaign objective here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3705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Budget</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Provide the </a:t>
                      </a:r>
                      <a:r>
                        <a:rPr i="1" lang="en">
                          <a:solidFill>
                            <a:srgbClr val="525C65"/>
                          </a:solidFill>
                          <a:highlight>
                            <a:schemeClr val="lt1"/>
                          </a:highlight>
                          <a:latin typeface="Open Sans Light"/>
                          <a:ea typeface="Open Sans Light"/>
                          <a:cs typeface="Open Sans Light"/>
                          <a:sym typeface="Open Sans Light"/>
                        </a:rPr>
                        <a:t>budget</a:t>
                      </a:r>
                      <a:r>
                        <a:rPr i="1" lang="en">
                          <a:solidFill>
                            <a:srgbClr val="525C65"/>
                          </a:solidFill>
                          <a:highlight>
                            <a:schemeClr val="lt1"/>
                          </a:highlight>
                          <a:latin typeface="Open Sans Light"/>
                          <a:ea typeface="Open Sans Light"/>
                          <a:cs typeface="Open Sans Light"/>
                          <a:sym typeface="Open Sans Light"/>
                        </a:rPr>
                        <a:t> of the campaign based on the brief</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17572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Platforms</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Based on the brief, name the social media platforms you would use</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Target Audience</a:t>
            </a:r>
            <a:endParaRPr sz="3200">
              <a:solidFill>
                <a:srgbClr val="02B3E4"/>
              </a:solidFill>
              <a:latin typeface="Open Sans Light"/>
              <a:ea typeface="Open Sans Light"/>
              <a:cs typeface="Open Sans Light"/>
              <a:sym typeface="Open Sans Light"/>
            </a:endParaRPr>
          </a:p>
        </p:txBody>
      </p:sp>
      <p:sp>
        <p:nvSpPr>
          <p:cNvPr id="371" name="Google Shape;371;p84"/>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t>Review </a:t>
            </a:r>
            <a:r>
              <a:rPr b="1" lang="en"/>
              <a:t>the campaign brief </a:t>
            </a:r>
            <a:r>
              <a:rPr lang="en"/>
              <a:t>to identify target audience demographics, Geo-targeting and behavioral targeting</a:t>
            </a:r>
            <a:endParaRPr/>
          </a:p>
        </p:txBody>
      </p:sp>
      <p:graphicFrame>
        <p:nvGraphicFramePr>
          <p:cNvPr id="372" name="Google Shape;372;p84"/>
          <p:cNvGraphicFramePr/>
          <p:nvPr/>
        </p:nvGraphicFramePr>
        <p:xfrm>
          <a:off x="264900" y="3357650"/>
          <a:ext cx="3000000" cy="3000000"/>
        </p:xfrm>
        <a:graphic>
          <a:graphicData uri="http://schemas.openxmlformats.org/drawingml/2006/table">
            <a:tbl>
              <a:tblPr>
                <a:noFill/>
                <a:tableStyleId>{22696784-C81C-44B6-B092-DF676284B8B2}</a:tableStyleId>
              </a:tblPr>
              <a:tblGrid>
                <a:gridCol w="2256300"/>
                <a:gridCol w="4986300"/>
              </a:tblGrid>
              <a:tr h="150037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Audience Demographics</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Write the audience demographics here, based on the campaign brief</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35832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Geo-targeting</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Write the geo-targeting here, based on the campaign brief</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50037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Behavioral targeting</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a:solidFill>
                            <a:srgbClr val="525C65"/>
                          </a:solidFill>
                          <a:highlight>
                            <a:schemeClr val="lt1"/>
                          </a:highlight>
                          <a:latin typeface="Open Sans Light"/>
                          <a:ea typeface="Open Sans Light"/>
                          <a:cs typeface="Open Sans Light"/>
                          <a:sym typeface="Open Sans Light"/>
                        </a:rPr>
                        <a:t>Write the behavioral targeting here, based on the campaign brief</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67"/>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Campaign Brief</a:t>
            </a:r>
            <a:endParaRPr sz="4800">
              <a:solidFill>
                <a:srgbClr val="FAFBFC"/>
              </a:solidFill>
              <a:latin typeface="Open Sans Light"/>
              <a:ea typeface="Open Sans Light"/>
              <a:cs typeface="Open Sans Light"/>
              <a:sym typeface="Open Sans Light"/>
            </a:endParaRPr>
          </a:p>
        </p:txBody>
      </p:sp>
      <p:sp>
        <p:nvSpPr>
          <p:cNvPr id="252" name="Google Shape;252;p67"/>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8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Facebook Ad mockups</a:t>
            </a:r>
            <a:endParaRPr sz="2400">
              <a:solidFill>
                <a:srgbClr val="02B3E4"/>
              </a:solidFill>
              <a:latin typeface="Open Sans Light"/>
              <a:ea typeface="Open Sans Light"/>
              <a:cs typeface="Open Sans Light"/>
              <a:sym typeface="Open Sans Light"/>
            </a:endParaRPr>
          </a:p>
        </p:txBody>
      </p:sp>
      <p:graphicFrame>
        <p:nvGraphicFramePr>
          <p:cNvPr id="378" name="Google Shape;378;p85"/>
          <p:cNvGraphicFramePr/>
          <p:nvPr/>
        </p:nvGraphicFramePr>
        <p:xfrm>
          <a:off x="264950" y="3984800"/>
          <a:ext cx="3000000" cy="3000000"/>
        </p:xfrm>
        <a:graphic>
          <a:graphicData uri="http://schemas.openxmlformats.org/drawingml/2006/table">
            <a:tbl>
              <a:tblPr>
                <a:noFill/>
                <a:tableStyleId>{22696784-C81C-44B6-B092-DF676284B8B2}</a:tableStyleId>
              </a:tblPr>
              <a:tblGrid>
                <a:gridCol w="2703825"/>
                <a:gridCol w="4538775"/>
              </a:tblGrid>
              <a:tr h="397025">
                <a:tc gridSpan="2">
                  <a:txBody>
                    <a:bodyPr/>
                    <a:lstStyle/>
                    <a:p>
                      <a:pPr indent="0" lvl="0" marL="0" rtl="0" algn="ctr">
                        <a:spcBef>
                          <a:spcPts val="0"/>
                        </a:spcBef>
                        <a:spcAft>
                          <a:spcPts val="0"/>
                        </a:spcAft>
                        <a:buNone/>
                      </a:pPr>
                      <a:r>
                        <a:rPr b="1" lang="en" sz="1800"/>
                        <a:t>Ad for Women</a:t>
                      </a:r>
                      <a:endParaRPr b="1" sz="1800"/>
                    </a:p>
                  </a:txBody>
                  <a:tcPr marT="91425" marB="91425" marR="91425" marL="91425"/>
                </a:tc>
                <a:tc hMerge="1"/>
              </a:tr>
              <a:tr h="1717275">
                <a:tc rowSpan="2">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the caption text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620975">
                <a:tc vMerge="1"/>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the Call to Action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grpSp>
        <p:nvGrpSpPr>
          <p:cNvPr id="379" name="Google Shape;379;p85"/>
          <p:cNvGrpSpPr/>
          <p:nvPr/>
        </p:nvGrpSpPr>
        <p:grpSpPr>
          <a:xfrm>
            <a:off x="824400" y="4493527"/>
            <a:ext cx="1749833" cy="2226547"/>
            <a:chOff x="1181377" y="2704880"/>
            <a:chExt cx="5387416" cy="2771405"/>
          </a:xfrm>
        </p:grpSpPr>
        <p:sp>
          <p:nvSpPr>
            <p:cNvPr id="380" name="Google Shape;380;p85"/>
            <p:cNvSpPr/>
            <p:nvPr/>
          </p:nvSpPr>
          <p:spPr>
            <a:xfrm>
              <a:off x="1181377" y="2704885"/>
              <a:ext cx="5387400" cy="2771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81" name="Google Shape;381;p85"/>
            <p:cNvSpPr txBox="1"/>
            <p:nvPr/>
          </p:nvSpPr>
          <p:spPr>
            <a:xfrm>
              <a:off x="1181393" y="2704880"/>
              <a:ext cx="5387400" cy="27714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Open Sans"/>
                  <a:ea typeface="Open Sans"/>
                  <a:cs typeface="Open Sans"/>
                  <a:sym typeface="Open Sans"/>
                </a:rPr>
                <a:t>Creative mockup post image</a:t>
              </a:r>
              <a:endParaRPr sz="2200">
                <a:solidFill>
                  <a:srgbClr val="FFFFFF"/>
                </a:solidFill>
                <a:latin typeface="Open Sans"/>
                <a:ea typeface="Open Sans"/>
                <a:cs typeface="Open Sans"/>
                <a:sym typeface="Open Sans"/>
              </a:endParaRPr>
            </a:p>
          </p:txBody>
        </p:sp>
      </p:grpSp>
      <p:sp>
        <p:nvSpPr>
          <p:cNvPr id="382" name="Google Shape;382;p85"/>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campaign objective, create ad mockups for the Facebook A/B test. The ads must include:</a:t>
            </a:r>
            <a:endParaRPr/>
          </a:p>
          <a:p>
            <a:pPr indent="-342900" lvl="0" marL="457200" rtl="0" algn="l">
              <a:spcBef>
                <a:spcPts val="1600"/>
              </a:spcBef>
              <a:spcAft>
                <a:spcPts val="0"/>
              </a:spcAft>
              <a:buSzPts val="1800"/>
              <a:buChar char="●"/>
            </a:pPr>
            <a:r>
              <a:rPr lang="en"/>
              <a:t>an image that represents the brand - </a:t>
            </a:r>
            <a:r>
              <a:rPr lang="en" u="sng">
                <a:solidFill>
                  <a:schemeClr val="accent5"/>
                </a:solidFill>
                <a:hlinkClick r:id="rId3">
                  <a:extLst>
                    <a:ext uri="{A12FA001-AC4F-418D-AE19-62706E023703}">
                      <ahyp:hlinkClr val="tx"/>
                    </a:ext>
                  </a:extLst>
                </a:hlinkClick>
              </a:rPr>
              <a:t>PYUR website</a:t>
            </a:r>
            <a:endParaRPr/>
          </a:p>
          <a:p>
            <a:pPr indent="-342900" lvl="0" marL="457200" rtl="0" algn="l">
              <a:spcBef>
                <a:spcPts val="0"/>
              </a:spcBef>
              <a:spcAft>
                <a:spcPts val="0"/>
              </a:spcAft>
              <a:buSzPts val="1800"/>
              <a:buChar char="●"/>
            </a:pPr>
            <a:r>
              <a:rPr lang="en"/>
              <a:t>post text caption</a:t>
            </a:r>
            <a:endParaRPr/>
          </a:p>
          <a:p>
            <a:pPr indent="-342900" lvl="0" marL="457200" rtl="0" algn="l">
              <a:spcBef>
                <a:spcPts val="0"/>
              </a:spcBef>
              <a:spcAft>
                <a:spcPts val="0"/>
              </a:spcAft>
              <a:buSzPts val="1800"/>
              <a:buChar char="●"/>
            </a:pPr>
            <a:r>
              <a:rPr lang="en"/>
              <a:t>call-to-action.</a:t>
            </a:r>
            <a:endParaRPr/>
          </a:p>
        </p:txBody>
      </p:sp>
      <p:graphicFrame>
        <p:nvGraphicFramePr>
          <p:cNvPr id="383" name="Google Shape;383;p85"/>
          <p:cNvGraphicFramePr/>
          <p:nvPr/>
        </p:nvGraphicFramePr>
        <p:xfrm>
          <a:off x="264950" y="6969775"/>
          <a:ext cx="3000000" cy="3000000"/>
        </p:xfrm>
        <a:graphic>
          <a:graphicData uri="http://schemas.openxmlformats.org/drawingml/2006/table">
            <a:tbl>
              <a:tblPr>
                <a:noFill/>
                <a:tableStyleId>{22696784-C81C-44B6-B092-DF676284B8B2}</a:tableStyleId>
              </a:tblPr>
              <a:tblGrid>
                <a:gridCol w="2703825"/>
                <a:gridCol w="4538775"/>
              </a:tblGrid>
              <a:tr h="397025">
                <a:tc gridSpan="2">
                  <a:txBody>
                    <a:bodyPr/>
                    <a:lstStyle/>
                    <a:p>
                      <a:pPr indent="0" lvl="0" marL="0" rtl="0" algn="ctr">
                        <a:spcBef>
                          <a:spcPts val="0"/>
                        </a:spcBef>
                        <a:spcAft>
                          <a:spcPts val="0"/>
                        </a:spcAft>
                        <a:buClr>
                          <a:schemeClr val="dk1"/>
                        </a:buClr>
                        <a:buSzPts val="1100"/>
                        <a:buFont typeface="Arial"/>
                        <a:buNone/>
                      </a:pPr>
                      <a:r>
                        <a:rPr b="1" lang="en" sz="1800">
                          <a:solidFill>
                            <a:schemeClr val="dk1"/>
                          </a:solidFill>
                        </a:rPr>
                        <a:t>Ad for Men</a:t>
                      </a:r>
                      <a:endParaRPr b="1" sz="1800"/>
                    </a:p>
                  </a:txBody>
                  <a:tcPr marT="91425" marB="91425" marR="91425" marL="91425"/>
                </a:tc>
                <a:tc hMerge="1"/>
              </a:tr>
              <a:tr h="1717275">
                <a:tc rowSpan="2">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the caption text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620975">
                <a:tc vMerge="1"/>
                <a:tc>
                  <a:txBody>
                    <a:bodyPr/>
                    <a:lstStyle/>
                    <a:p>
                      <a:pPr indent="0" lvl="0" marL="0" rtl="0" algn="l">
                        <a:spcBef>
                          <a:spcPts val="0"/>
                        </a:spcBef>
                        <a:spcAft>
                          <a:spcPts val="0"/>
                        </a:spcAft>
                        <a:buNone/>
                      </a:pPr>
                      <a:r>
                        <a:rPr i="1" lang="en" sz="1800">
                          <a:solidFill>
                            <a:srgbClr val="525C65"/>
                          </a:solidFill>
                          <a:highlight>
                            <a:schemeClr val="lt1"/>
                          </a:highlight>
                          <a:latin typeface="Open Sans Light"/>
                          <a:ea typeface="Open Sans Light"/>
                          <a:cs typeface="Open Sans Light"/>
                          <a:sym typeface="Open Sans Light"/>
                        </a:rPr>
                        <a:t>Write the Call to Action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grpSp>
        <p:nvGrpSpPr>
          <p:cNvPr id="384" name="Google Shape;384;p85"/>
          <p:cNvGrpSpPr/>
          <p:nvPr/>
        </p:nvGrpSpPr>
        <p:grpSpPr>
          <a:xfrm>
            <a:off x="824400" y="7478502"/>
            <a:ext cx="1749833" cy="2226547"/>
            <a:chOff x="1181377" y="2704880"/>
            <a:chExt cx="5387416" cy="2771405"/>
          </a:xfrm>
        </p:grpSpPr>
        <p:sp>
          <p:nvSpPr>
            <p:cNvPr id="385" name="Google Shape;385;p85"/>
            <p:cNvSpPr/>
            <p:nvPr/>
          </p:nvSpPr>
          <p:spPr>
            <a:xfrm>
              <a:off x="1181377" y="2704885"/>
              <a:ext cx="5387400" cy="2771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386" name="Google Shape;386;p85"/>
            <p:cNvSpPr txBox="1"/>
            <p:nvPr/>
          </p:nvSpPr>
          <p:spPr>
            <a:xfrm>
              <a:off x="1181393" y="2704880"/>
              <a:ext cx="5387400" cy="2771400"/>
            </a:xfrm>
            <a:prstGeom prst="rect">
              <a:avLst/>
            </a:prstGeom>
            <a:noFill/>
            <a:ln>
              <a:noFill/>
            </a:ln>
            <a:effectLst>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Open Sans"/>
                  <a:ea typeface="Open Sans"/>
                  <a:cs typeface="Open Sans"/>
                  <a:sym typeface="Open Sans"/>
                </a:rPr>
                <a:t>Creative mockup post image</a:t>
              </a:r>
              <a:endParaRPr sz="2200">
                <a:solidFill>
                  <a:srgbClr val="FFFFFF"/>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Facebook A/B test</a:t>
            </a:r>
            <a:endParaRPr sz="2400">
              <a:solidFill>
                <a:srgbClr val="02B3E4"/>
              </a:solidFill>
              <a:latin typeface="Open Sans Light"/>
              <a:ea typeface="Open Sans Light"/>
              <a:cs typeface="Open Sans Light"/>
              <a:sym typeface="Open Sans Light"/>
            </a:endParaRPr>
          </a:p>
        </p:txBody>
      </p:sp>
      <p:graphicFrame>
        <p:nvGraphicFramePr>
          <p:cNvPr id="392" name="Google Shape;392;p86"/>
          <p:cNvGraphicFramePr/>
          <p:nvPr/>
        </p:nvGraphicFramePr>
        <p:xfrm>
          <a:off x="264963" y="2443775"/>
          <a:ext cx="3000000" cy="3000000"/>
        </p:xfrm>
        <a:graphic>
          <a:graphicData uri="http://schemas.openxmlformats.org/drawingml/2006/table">
            <a:tbl>
              <a:tblPr>
                <a:noFill/>
                <a:tableStyleId>{22696784-C81C-44B6-B092-DF676284B8B2}</a:tableStyleId>
              </a:tblPr>
              <a:tblGrid>
                <a:gridCol w="1448525"/>
                <a:gridCol w="1448525"/>
                <a:gridCol w="1448525"/>
                <a:gridCol w="1448525"/>
                <a:gridCol w="1448525"/>
              </a:tblGrid>
              <a:tr h="637425">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Name of the Ad</a:t>
                      </a:r>
                      <a:endParaRPr>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Campaign Objective</a:t>
                      </a:r>
                      <a:endParaRPr>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KPI</a:t>
                      </a:r>
                      <a:endParaRPr>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Audience</a:t>
                      </a:r>
                      <a:endParaRPr>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a:solidFill>
                            <a:schemeClr val="dk1"/>
                          </a:solidFill>
                          <a:latin typeface="Open Sans"/>
                          <a:ea typeface="Open Sans"/>
                          <a:cs typeface="Open Sans"/>
                          <a:sym typeface="Open Sans"/>
                        </a:rPr>
                        <a:t>Total Budget</a:t>
                      </a:r>
                      <a:endParaRPr>
                        <a:solidFill>
                          <a:schemeClr val="dk1"/>
                        </a:solidFill>
                        <a:latin typeface="Open Sans"/>
                        <a:ea typeface="Open Sans"/>
                        <a:cs typeface="Open Sans"/>
                        <a:sym typeface="Open Sans"/>
                      </a:endParaRPr>
                    </a:p>
                  </a:txBody>
                  <a:tcPr marT="91425" marB="91425" marR="91425" marL="91425" anchor="ctr"/>
                </a:tc>
              </a:tr>
              <a:tr h="1306775">
                <a:tc>
                  <a:txBody>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Ad for Women</a:t>
                      </a:r>
                      <a:endParaRPr sz="1800">
                        <a:solidFill>
                          <a:schemeClr val="dk1"/>
                        </a:solidFill>
                        <a:latin typeface="Open Sans"/>
                        <a:ea typeface="Open Sans"/>
                        <a:cs typeface="Open Sans"/>
                        <a:sym typeface="Open Sans"/>
                      </a:endParaRPr>
                    </a:p>
                  </a:txBody>
                  <a:tcPr marT="91425" marB="91425" marR="91425" marL="91425" anchor="ctr"/>
                </a:tc>
                <a:tc rowSpan="2">
                  <a:txBody>
                    <a:bodyPr/>
                    <a:lstStyle/>
                    <a:p>
                      <a:pPr indent="0" lvl="0" marL="0" rtl="0" algn="ctr">
                        <a:spcBef>
                          <a:spcPts val="0"/>
                        </a:spcBef>
                        <a:spcAft>
                          <a:spcPts val="0"/>
                        </a:spcAft>
                        <a:buNone/>
                      </a:pPr>
                      <a:r>
                        <a:t/>
                      </a:r>
                      <a:endParaRPr/>
                    </a:p>
                  </a:txBody>
                  <a:tcPr marT="91425" marB="91425" marR="91425" marL="91425" anchor="ctr"/>
                </a:tc>
                <a:tc rowSpan="2">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rowSpan="2">
                  <a:txBody>
                    <a:bodyPr/>
                    <a:lstStyle/>
                    <a:p>
                      <a:pPr indent="0" lvl="0" marL="0" rtl="0" algn="ctr">
                        <a:spcBef>
                          <a:spcPts val="0"/>
                        </a:spcBef>
                        <a:spcAft>
                          <a:spcPts val="0"/>
                        </a:spcAft>
                        <a:buNone/>
                      </a:pPr>
                      <a:r>
                        <a:t/>
                      </a:r>
                      <a:endParaRPr/>
                    </a:p>
                  </a:txBody>
                  <a:tcPr marT="91425" marB="91425" marR="91425" marL="91425" anchor="ctr"/>
                </a:tc>
              </a:tr>
              <a:tr h="1306775">
                <a:tc>
                  <a:txBody>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Ad for Men</a:t>
                      </a:r>
                      <a:endParaRPr sz="1800">
                        <a:solidFill>
                          <a:schemeClr val="dk1"/>
                        </a:solidFill>
                        <a:latin typeface="Open Sans"/>
                        <a:ea typeface="Open Sans"/>
                        <a:cs typeface="Open Sans"/>
                        <a:sym typeface="Open Sans"/>
                      </a:endParaRPr>
                    </a:p>
                  </a:txBody>
                  <a:tcPr marT="91425" marB="91425" marR="91425" marL="91425" anchor="ctr"/>
                </a:tc>
                <a:tc vMerge="1"/>
                <a:tc vMerge="1"/>
                <a:tc>
                  <a:txBody>
                    <a:bodyPr/>
                    <a:lstStyle/>
                    <a:p>
                      <a:pPr indent="0" lvl="0" marL="0" rtl="0" algn="ctr">
                        <a:spcBef>
                          <a:spcPts val="0"/>
                        </a:spcBef>
                        <a:spcAft>
                          <a:spcPts val="0"/>
                        </a:spcAft>
                        <a:buNone/>
                      </a:pPr>
                      <a:r>
                        <a:t/>
                      </a:r>
                      <a:endParaRPr/>
                    </a:p>
                  </a:txBody>
                  <a:tcPr marT="91425" marB="91425" marR="91425" marL="91425" anchor="ctr"/>
                </a:tc>
                <a:tc vMerge="1"/>
              </a:tr>
            </a:tbl>
          </a:graphicData>
        </a:graphic>
      </p:graphicFrame>
      <p:graphicFrame>
        <p:nvGraphicFramePr>
          <p:cNvPr id="393" name="Google Shape;393;p86"/>
          <p:cNvGraphicFramePr/>
          <p:nvPr/>
        </p:nvGraphicFramePr>
        <p:xfrm>
          <a:off x="264875" y="6471900"/>
          <a:ext cx="3000000" cy="3000000"/>
        </p:xfrm>
        <a:graphic>
          <a:graphicData uri="http://schemas.openxmlformats.org/drawingml/2006/table">
            <a:tbl>
              <a:tblPr>
                <a:noFill/>
                <a:tableStyleId>{22696784-C81C-44B6-B092-DF676284B8B2}</a:tableStyleId>
              </a:tblPr>
              <a:tblGrid>
                <a:gridCol w="2897075"/>
                <a:gridCol w="4345575"/>
              </a:tblGrid>
              <a:tr h="1074675">
                <a:tc>
                  <a:txBody>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Goal of the test:</a:t>
                      </a:r>
                      <a:endParaRPr sz="18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Describe the goal of the A/B test here</a:t>
                      </a:r>
                      <a:endParaRPr i="1" sz="1800">
                        <a:solidFill>
                          <a:schemeClr val="dk2"/>
                        </a:solidFill>
                        <a:latin typeface="Open Sans"/>
                        <a:ea typeface="Open Sans"/>
                        <a:cs typeface="Open Sans"/>
                        <a:sym typeface="Open Sans"/>
                      </a:endParaRPr>
                    </a:p>
                  </a:txBody>
                  <a:tcPr marT="91425" marB="91425" marR="91425" marL="91425"/>
                </a:tc>
              </a:tr>
              <a:tr h="1224875">
                <a:tc>
                  <a:txBody>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Next steps:</a:t>
                      </a:r>
                      <a:endParaRPr sz="18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Write here </a:t>
                      </a:r>
                      <a:r>
                        <a:rPr i="1" lang="en" sz="1800">
                          <a:solidFill>
                            <a:schemeClr val="dk2"/>
                          </a:solidFill>
                          <a:latin typeface="Open Sans"/>
                          <a:ea typeface="Open Sans"/>
                          <a:cs typeface="Open Sans"/>
                          <a:sym typeface="Open Sans"/>
                        </a:rPr>
                        <a:t>what</a:t>
                      </a:r>
                      <a:r>
                        <a:rPr i="1" lang="en" sz="1800">
                          <a:solidFill>
                            <a:schemeClr val="dk2"/>
                          </a:solidFill>
                          <a:latin typeface="Open Sans"/>
                          <a:ea typeface="Open Sans"/>
                          <a:cs typeface="Open Sans"/>
                          <a:sym typeface="Open Sans"/>
                        </a:rPr>
                        <a:t> your next steps will be based on the results.</a:t>
                      </a:r>
                      <a:endParaRPr i="1" sz="1800">
                        <a:solidFill>
                          <a:schemeClr val="dk2"/>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8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Influencer Overview</a:t>
            </a:r>
            <a:endParaRPr sz="3200">
              <a:solidFill>
                <a:srgbClr val="02B3E4"/>
              </a:solidFill>
              <a:latin typeface="Open Sans Light"/>
              <a:ea typeface="Open Sans Light"/>
              <a:cs typeface="Open Sans Light"/>
              <a:sym typeface="Open Sans Light"/>
            </a:endParaRPr>
          </a:p>
        </p:txBody>
      </p:sp>
      <p:sp>
        <p:nvSpPr>
          <p:cNvPr id="399" name="Google Shape;399;p87"/>
          <p:cNvSpPr txBox="1"/>
          <p:nvPr>
            <p:ph idx="1" type="body"/>
          </p:nvPr>
        </p:nvSpPr>
        <p:spPr>
          <a:xfrm>
            <a:off x="264950" y="1911097"/>
            <a:ext cx="7242600" cy="18282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a:t>Based on the campaign brief</a:t>
            </a:r>
            <a:r>
              <a:rPr lang="en"/>
              <a:t>, provide an overview of the details of an influencer campaign you would create.</a:t>
            </a:r>
            <a:endParaRPr/>
          </a:p>
        </p:txBody>
      </p:sp>
      <p:graphicFrame>
        <p:nvGraphicFramePr>
          <p:cNvPr id="400" name="Google Shape;400;p87"/>
          <p:cNvGraphicFramePr/>
          <p:nvPr/>
        </p:nvGraphicFramePr>
        <p:xfrm>
          <a:off x="264900" y="3357650"/>
          <a:ext cx="3000000" cy="3000000"/>
        </p:xfrm>
        <a:graphic>
          <a:graphicData uri="http://schemas.openxmlformats.org/drawingml/2006/table">
            <a:tbl>
              <a:tblPr>
                <a:noFill/>
                <a:tableStyleId>{22696784-C81C-44B6-B092-DF676284B8B2}</a:tableStyleId>
              </a:tblPr>
              <a:tblGrid>
                <a:gridCol w="2256300"/>
                <a:gridCol w="4986300"/>
              </a:tblGrid>
              <a:tr h="1000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Influencers target audience</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00000">
                <a:tc>
                  <a:txBody>
                    <a:bodyPr/>
                    <a:lstStyle/>
                    <a:p>
                      <a:pPr indent="0" lvl="0" marL="0" rtl="0" algn="ctr">
                        <a:spcBef>
                          <a:spcPts val="0"/>
                        </a:spcBef>
                        <a:spcAft>
                          <a:spcPts val="0"/>
                        </a:spcAft>
                        <a:buClr>
                          <a:schemeClr val="dk1"/>
                        </a:buClr>
                        <a:buSzPts val="1100"/>
                        <a:buFont typeface="Arial"/>
                        <a:buNone/>
                      </a:pPr>
                      <a:r>
                        <a:rPr b="1" lang="en">
                          <a:solidFill>
                            <a:schemeClr val="dk1"/>
                          </a:solidFill>
                          <a:highlight>
                            <a:schemeClr val="lt1"/>
                          </a:highlight>
                          <a:latin typeface="Open Sans"/>
                          <a:ea typeface="Open Sans"/>
                          <a:cs typeface="Open Sans"/>
                          <a:sym typeface="Open Sans"/>
                        </a:rPr>
                        <a:t>Type of influencer</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r h="100000">
                <a:tc>
                  <a:txBody>
                    <a:bodyPr/>
                    <a:lstStyle/>
                    <a:p>
                      <a:pPr indent="0" lvl="0" marL="0" rtl="0" algn="ctr">
                        <a:spcBef>
                          <a:spcPts val="0"/>
                        </a:spcBef>
                        <a:spcAft>
                          <a:spcPts val="0"/>
                        </a:spcAft>
                        <a:buClr>
                          <a:schemeClr val="dk1"/>
                        </a:buClr>
                        <a:buSzPts val="1100"/>
                        <a:buFont typeface="Arial"/>
                        <a:buNone/>
                      </a:pPr>
                      <a:r>
                        <a:rPr b="1" lang="en">
                          <a:solidFill>
                            <a:schemeClr val="dk1"/>
                          </a:solidFill>
                          <a:highlight>
                            <a:schemeClr val="lt1"/>
                          </a:highlight>
                          <a:latin typeface="Open Sans"/>
                          <a:ea typeface="Open Sans"/>
                          <a:cs typeface="Open Sans"/>
                          <a:sym typeface="Open Sans"/>
                        </a:rPr>
                        <a:t>Activation Channels</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r>
              <a:tr h="1000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Launch date</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000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Duration</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00000">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Total Cost</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r h="1232875">
                <a:tc>
                  <a:txBody>
                    <a:bodyPr/>
                    <a:lstStyle/>
                    <a:p>
                      <a:pPr indent="0" lvl="0" marL="0" rtl="0" algn="ctr">
                        <a:spcBef>
                          <a:spcPts val="0"/>
                        </a:spcBef>
                        <a:spcAft>
                          <a:spcPts val="0"/>
                        </a:spcAft>
                        <a:buNone/>
                      </a:pPr>
                      <a:r>
                        <a:rPr b="1" lang="en">
                          <a:solidFill>
                            <a:schemeClr val="dk1"/>
                          </a:solidFill>
                          <a:highlight>
                            <a:schemeClr val="lt1"/>
                          </a:highlight>
                          <a:latin typeface="Open Sans"/>
                          <a:ea typeface="Open Sans"/>
                          <a:cs typeface="Open Sans"/>
                          <a:sym typeface="Open Sans"/>
                        </a:rPr>
                        <a:t>Proposed tactic</a:t>
                      </a:r>
                      <a:endParaRPr b="1">
                        <a:solidFill>
                          <a:schemeClr val="dk1"/>
                        </a:solidFill>
                        <a:highlight>
                          <a:schemeClr val="lt1"/>
                        </a:highlight>
                        <a:latin typeface="Open Sans"/>
                        <a:ea typeface="Open Sans"/>
                        <a:cs typeface="Open Sans"/>
                        <a:sym typeface="Open Sans"/>
                      </a:endParaRPr>
                    </a:p>
                  </a:txBody>
                  <a:tcPr marT="91425" marB="91425" marR="91425" marL="91425" anchor="ctr"/>
                </a:tc>
                <a:tc>
                  <a:txBody>
                    <a:bodyPr/>
                    <a:lstStyle/>
                    <a:p>
                      <a:pPr indent="0" lvl="0" marL="0" rtl="0" algn="l">
                        <a:spcBef>
                          <a:spcPts val="0"/>
                        </a:spcBef>
                        <a:spcAft>
                          <a:spcPts val="0"/>
                        </a:spcAft>
                        <a:buNone/>
                      </a:pPr>
                      <a:r>
                        <a:t/>
                      </a:r>
                      <a:endParaRPr i="1">
                        <a:solidFill>
                          <a:srgbClr val="525C65"/>
                        </a:solidFill>
                        <a:highlight>
                          <a:schemeClr val="lt1"/>
                        </a:highlight>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6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About the company</a:t>
            </a:r>
            <a:endParaRPr sz="3200">
              <a:solidFill>
                <a:srgbClr val="2E3D49"/>
              </a:solidFill>
              <a:latin typeface="Open Sans Light"/>
              <a:ea typeface="Open Sans Light"/>
              <a:cs typeface="Open Sans Light"/>
              <a:sym typeface="Open Sans Light"/>
            </a:endParaRPr>
          </a:p>
        </p:txBody>
      </p:sp>
      <p:sp>
        <p:nvSpPr>
          <p:cNvPr id="258" name="Google Shape;258;p68"/>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PYUR(commonly known as PYURLondon) is a British multinational skincare brand, now owned by parent company Coty, Inc. PYUR was founded by John Pyur as a shaving cream in 1945, in Regent Street, London, England.[1] Within a year of opening, John Pyur came to create many men's and women’s grooming products, including his best-known, three-step skincare regimen solution.</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With creative success with these products, PYUR began creating products such as beard oil, hand creams, cleansing solutions, shaving products for women, and mouth rinses. Today, the brand is one of the world's most popular unisex skincare brands.</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Company website: </a:t>
            </a:r>
            <a:r>
              <a:rPr lang="en" sz="2000" u="sng">
                <a:solidFill>
                  <a:schemeClr val="hlink"/>
                </a:solidFill>
                <a:latin typeface="Open Sans Light"/>
                <a:ea typeface="Open Sans Light"/>
                <a:cs typeface="Open Sans Light"/>
                <a:sym typeface="Open Sans Light"/>
                <a:hlinkClick r:id="rId4"/>
              </a:rPr>
              <a:t>https://udacity.github.io/nd018-Social-Media-Marketing/</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t/>
            </a:r>
            <a:endParaRPr sz="2000">
              <a:solidFill>
                <a:srgbClr val="525C65"/>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6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Objective</a:t>
            </a:r>
            <a:endParaRPr sz="3200">
              <a:solidFill>
                <a:srgbClr val="2E3D49"/>
              </a:solidFill>
              <a:latin typeface="Open Sans Light"/>
              <a:ea typeface="Open Sans Light"/>
              <a:cs typeface="Open Sans Light"/>
              <a:sym typeface="Open Sans Light"/>
            </a:endParaRPr>
          </a:p>
        </p:txBody>
      </p:sp>
      <p:sp>
        <p:nvSpPr>
          <p:cNvPr id="264" name="Google Shape;264;p69"/>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PYUR’s history is rooted in innovation from inventing the first shaving solution to stop ingrown hairs, making skin smooth and clear of discoloration from acne marks. The brand strives to constantly evolve Pyur’s world-renowned plant-based, non-chemical-based ingredients available in skin care today. The project consists in developing an advertising marketing campaign for the new fall season to increase awareness of PYUR’s new 3-step solution in New York, Chicago, Miami, Dallas, Houston, and Los Angeles markets. </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b="1" lang="en" sz="2000">
                <a:solidFill>
                  <a:srgbClr val="525C65"/>
                </a:solidFill>
                <a:latin typeface="Open Sans"/>
                <a:ea typeface="Open Sans"/>
                <a:cs typeface="Open Sans"/>
                <a:sym typeface="Open Sans"/>
              </a:rPr>
              <a:t>The campaign needs to have A/B tests to understand how the campaign performs for their targeted audience of men vs. women.</a:t>
            </a:r>
            <a:endParaRPr b="1" sz="2000">
              <a:solidFill>
                <a:srgbClr val="525C65"/>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7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Target, Brand Voice and Insight</a:t>
            </a:r>
            <a:endParaRPr sz="3200">
              <a:solidFill>
                <a:srgbClr val="2E3D49"/>
              </a:solidFill>
              <a:latin typeface="Open Sans Light"/>
              <a:ea typeface="Open Sans Light"/>
              <a:cs typeface="Open Sans Light"/>
              <a:sym typeface="Open Sans Light"/>
            </a:endParaRPr>
          </a:p>
        </p:txBody>
      </p:sp>
      <p:sp>
        <p:nvSpPr>
          <p:cNvPr id="270" name="Google Shape;270;p70"/>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Target</a:t>
            </a:r>
            <a:endParaRPr b="1" sz="2000">
              <a:solidFill>
                <a:srgbClr val="525C65"/>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Men and women in the United States between the ages of 21-45 who care about clearer, healthy-looking skin. Consumers using PYUR products should feel confident, clean, fresh, healthy; with a young spirit, free, and simple.</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Brand Voice</a:t>
            </a:r>
            <a:endParaRPr b="1" sz="2000">
              <a:solidFill>
                <a:srgbClr val="525C65"/>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Proven to work, Trustworthy, Modern, Innovative, Informative, Stylish.</a:t>
            </a:r>
            <a:endParaRPr sz="2000">
              <a:solidFill>
                <a:srgbClr val="525C65"/>
              </a:solidFill>
              <a:latin typeface="Open Sans Light"/>
              <a:ea typeface="Open Sans Light"/>
              <a:cs typeface="Open Sans Light"/>
              <a:sym typeface="Open Sans Light"/>
            </a:endParaRPr>
          </a:p>
          <a:p>
            <a:pPr indent="0" lvl="0" marL="0" marR="0" rtl="0" algn="l">
              <a:lnSpc>
                <a:spcPct val="115000"/>
              </a:lnSpc>
              <a:spcBef>
                <a:spcPts val="12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Insight</a:t>
            </a:r>
            <a:endParaRPr b="1" sz="2000">
              <a:solidFill>
                <a:srgbClr val="525C65"/>
              </a:solidFill>
              <a:latin typeface="Open Sans"/>
              <a:ea typeface="Open Sans"/>
              <a:cs typeface="Open Sans"/>
              <a:sym typeface="Open Sans"/>
            </a:endParaRPr>
          </a:p>
          <a:p>
            <a:pPr indent="0" lvl="0" marL="0" marR="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No more acne and skin discoloration.100% SAW SOFTER, SMOOTHER SKIN.</a:t>
            </a:r>
            <a:endParaRPr sz="2000">
              <a:solidFill>
                <a:srgbClr val="525C65"/>
              </a:solidFill>
              <a:latin typeface="Open Sans Light"/>
              <a:ea typeface="Open Sans Light"/>
              <a:cs typeface="Open Sans Light"/>
              <a:sym typeface="Open Sans Light"/>
            </a:endParaRPr>
          </a:p>
          <a:p>
            <a:pPr indent="0" lvl="0" marL="0" marR="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Our 3-step system clarifies, unclogs pores, moisturizes the skin, helps fight blemishes, irritation, and evens out skin tone.</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8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Consumer Message Takeaway</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Skincare to accommodate an active lifestyle.</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t/>
            </a:r>
            <a:endParaRPr sz="2000">
              <a:solidFill>
                <a:srgbClr val="525C65"/>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latin typeface="Open Sans Light"/>
                <a:ea typeface="Open Sans Light"/>
                <a:cs typeface="Open Sans Light"/>
                <a:sym typeface="Open Sans Light"/>
              </a:rPr>
              <a:t>Requirements and Budget</a:t>
            </a:r>
            <a:endParaRPr sz="3200">
              <a:solidFill>
                <a:srgbClr val="2E3D49"/>
              </a:solidFill>
              <a:latin typeface="Open Sans Light"/>
              <a:ea typeface="Open Sans Light"/>
              <a:cs typeface="Open Sans Light"/>
              <a:sym typeface="Open Sans Light"/>
            </a:endParaRPr>
          </a:p>
        </p:txBody>
      </p:sp>
      <p:sp>
        <p:nvSpPr>
          <p:cNvPr id="276" name="Google Shape;276;p71"/>
          <p:cNvSpPr txBox="1"/>
          <p:nvPr/>
        </p:nvSpPr>
        <p:spPr>
          <a:xfrm>
            <a:off x="280650" y="1926975"/>
            <a:ext cx="7211100" cy="70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Mandatory Requirements</a:t>
            </a:r>
            <a:endParaRPr b="1" sz="2000">
              <a:solidFill>
                <a:srgbClr val="525C65"/>
              </a:solidFill>
              <a:latin typeface="Open Sans"/>
              <a:ea typeface="Open Sans"/>
              <a:cs typeface="Open Sans"/>
              <a:sym typeface="Open Sans"/>
            </a:endParaRPr>
          </a:p>
          <a:p>
            <a:pPr indent="-228600" lvl="0" marL="45720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 	Facebook paid media plan</a:t>
            </a:r>
            <a:endParaRPr sz="2000">
              <a:solidFill>
                <a:srgbClr val="525C65"/>
              </a:solidFill>
              <a:latin typeface="Open Sans Light"/>
              <a:ea typeface="Open Sans Light"/>
              <a:cs typeface="Open Sans Light"/>
              <a:sym typeface="Open Sans Light"/>
            </a:endParaRPr>
          </a:p>
          <a:p>
            <a:pPr indent="-228600" lvl="0" marL="45720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 	A three-month organic social media campaign that features a Livestream activation OR a giveaway contest w/ an influencer</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b="1" lang="en" sz="2000">
                <a:solidFill>
                  <a:srgbClr val="525C65"/>
                </a:solidFill>
                <a:latin typeface="Open Sans"/>
                <a:ea typeface="Open Sans"/>
                <a:cs typeface="Open Sans"/>
                <a:sym typeface="Open Sans"/>
              </a:rPr>
              <a:t>Campaign Budget</a:t>
            </a:r>
            <a:endParaRPr b="1" sz="2000">
              <a:solidFill>
                <a:srgbClr val="525C65"/>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Paid Media: $8000</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Influencer campaign: $2000</a:t>
            </a:r>
            <a:endParaRPr b="1"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525C65"/>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lang="en" sz="2000">
                <a:solidFill>
                  <a:srgbClr val="525C65"/>
                </a:solidFill>
                <a:latin typeface="Open Sans Light"/>
                <a:ea typeface="Open Sans Light"/>
                <a:cs typeface="Open Sans Light"/>
                <a:sym typeface="Open Sans Light"/>
              </a:rPr>
              <a:t> </a:t>
            </a:r>
            <a:endParaRPr sz="2000">
              <a:solidFill>
                <a:srgbClr val="525C65"/>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72"/>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Organic Social Media Strategy</a:t>
            </a:r>
            <a:endParaRPr sz="4800">
              <a:solidFill>
                <a:srgbClr val="FAFBFC"/>
              </a:solidFill>
              <a:latin typeface="Open Sans Light"/>
              <a:ea typeface="Open Sans Light"/>
              <a:cs typeface="Open Sans Light"/>
              <a:sym typeface="Open Sans Light"/>
            </a:endParaRPr>
          </a:p>
        </p:txBody>
      </p:sp>
      <p:sp>
        <p:nvSpPr>
          <p:cNvPr id="282" name="Google Shape;282;p72"/>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Insights and Recommendations</a:t>
            </a:r>
            <a:endParaRPr sz="3200">
              <a:solidFill>
                <a:srgbClr val="02B3E4"/>
              </a:solidFill>
              <a:latin typeface="Open Sans Light"/>
              <a:ea typeface="Open Sans Light"/>
              <a:cs typeface="Open Sans Light"/>
              <a:sym typeface="Open Sans Light"/>
            </a:endParaRPr>
          </a:p>
        </p:txBody>
      </p:sp>
      <p:graphicFrame>
        <p:nvGraphicFramePr>
          <p:cNvPr id="288" name="Google Shape;288;p73"/>
          <p:cNvGraphicFramePr/>
          <p:nvPr/>
        </p:nvGraphicFramePr>
        <p:xfrm>
          <a:off x="375050" y="1990163"/>
          <a:ext cx="3000000" cy="3000000"/>
        </p:xfrm>
        <a:graphic>
          <a:graphicData uri="http://schemas.openxmlformats.org/drawingml/2006/table">
            <a:tbl>
              <a:tblPr>
                <a:noFill/>
                <a:tableStyleId>{22696784-C81C-44B6-B092-DF676284B8B2}</a:tableStyleId>
              </a:tblPr>
              <a:tblGrid>
                <a:gridCol w="460475"/>
                <a:gridCol w="6566150"/>
              </a:tblGrid>
              <a:tr h="1356650">
                <a:tc gridSpan="2">
                  <a:txBody>
                    <a:bodyPr/>
                    <a:lstStyle/>
                    <a:p>
                      <a:pPr indent="0" lvl="0" marL="0" rtl="0" algn="l">
                        <a:lnSpc>
                          <a:spcPct val="120000"/>
                        </a:lnSpc>
                        <a:spcBef>
                          <a:spcPts val="0"/>
                        </a:spcBef>
                        <a:spcAft>
                          <a:spcPts val="0"/>
                        </a:spcAft>
                        <a:buNone/>
                      </a:pPr>
                      <a:r>
                        <a:rPr lang="en" sz="2000">
                          <a:solidFill>
                            <a:srgbClr val="525C65"/>
                          </a:solidFill>
                          <a:highlight>
                            <a:schemeClr val="lt1"/>
                          </a:highlight>
                          <a:latin typeface="Open Sans Light"/>
                          <a:ea typeface="Open Sans Light"/>
                          <a:cs typeface="Open Sans Light"/>
                          <a:sym typeface="Open Sans Light"/>
                        </a:rPr>
                        <a:t>Review the Fall 2023 Facebook awareness campaign dataset under the </a:t>
                      </a:r>
                      <a:r>
                        <a:rPr b="1" lang="en" sz="2000">
                          <a:solidFill>
                            <a:srgbClr val="525C65"/>
                          </a:solidFill>
                          <a:highlight>
                            <a:schemeClr val="lt1"/>
                          </a:highlight>
                          <a:latin typeface="Open Sans"/>
                          <a:ea typeface="Open Sans"/>
                          <a:cs typeface="Open Sans"/>
                          <a:sym typeface="Open Sans"/>
                        </a:rPr>
                        <a:t>Facebook Organic Data</a:t>
                      </a:r>
                      <a:r>
                        <a:rPr lang="en" sz="2000">
                          <a:solidFill>
                            <a:srgbClr val="525C65"/>
                          </a:solidFill>
                          <a:highlight>
                            <a:schemeClr val="lt1"/>
                          </a:highlight>
                          <a:latin typeface="Open Sans Light"/>
                          <a:ea typeface="Open Sans Light"/>
                          <a:cs typeface="Open Sans Light"/>
                          <a:sym typeface="Open Sans Light"/>
                        </a:rPr>
                        <a:t> tab. Identify 3 key insights/observations and one improvement for each.</a:t>
                      </a:r>
                      <a:endParaRPr sz="2000">
                        <a:solidFill>
                          <a:srgbClr val="525C65"/>
                        </a:solidFill>
                        <a:highlight>
                          <a:schemeClr val="lt1"/>
                        </a:highlight>
                        <a:latin typeface="Open Sans Light"/>
                        <a:ea typeface="Open Sans Light"/>
                        <a:cs typeface="Open Sans Light"/>
                        <a:sym typeface="Open Sans Light"/>
                      </a:endParaRPr>
                    </a:p>
                    <a:p>
                      <a:pPr indent="0" lvl="0" marL="0" rtl="0" algn="l">
                        <a:lnSpc>
                          <a:spcPct val="120000"/>
                        </a:lnSpc>
                        <a:spcBef>
                          <a:spcPts val="0"/>
                        </a:spcBef>
                        <a:spcAft>
                          <a:spcPts val="0"/>
                        </a:spcAft>
                        <a:buNone/>
                      </a:pPr>
                      <a:r>
                        <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45525">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Write your first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second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p>
                      <a:pPr indent="0" lvl="0" marL="0" rtl="0" algn="l">
                        <a:lnSpc>
                          <a:spcPct val="115000"/>
                        </a:lnSpc>
                        <a:spcBef>
                          <a:spcPts val="0"/>
                        </a:spcBef>
                        <a:spcAft>
                          <a:spcPts val="160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third insight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recommendation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your platforms</a:t>
            </a:r>
            <a:endParaRPr sz="3200">
              <a:solidFill>
                <a:srgbClr val="02B3E4"/>
              </a:solidFill>
              <a:latin typeface="Open Sans Light"/>
              <a:ea typeface="Open Sans Light"/>
              <a:cs typeface="Open Sans Light"/>
              <a:sym typeface="Open Sans Light"/>
            </a:endParaRPr>
          </a:p>
        </p:txBody>
      </p:sp>
      <p:graphicFrame>
        <p:nvGraphicFramePr>
          <p:cNvPr id="294" name="Google Shape;294;p74"/>
          <p:cNvGraphicFramePr/>
          <p:nvPr/>
        </p:nvGraphicFramePr>
        <p:xfrm>
          <a:off x="375050" y="1990163"/>
          <a:ext cx="3000000" cy="3000000"/>
        </p:xfrm>
        <a:graphic>
          <a:graphicData uri="http://schemas.openxmlformats.org/drawingml/2006/table">
            <a:tbl>
              <a:tblPr>
                <a:noFill/>
                <a:tableStyleId>{22696784-C81C-44B6-B092-DF676284B8B2}</a:tableStyleId>
              </a:tblPr>
              <a:tblGrid>
                <a:gridCol w="460475"/>
                <a:gridCol w="6566150"/>
              </a:tblGrid>
              <a:tr h="1356650">
                <a:tc gridSpan="2">
                  <a:txBody>
                    <a:bodyPr/>
                    <a:lstStyle/>
                    <a:p>
                      <a:pPr indent="0" lvl="0" marL="0" rtl="0" algn="l">
                        <a:lnSpc>
                          <a:spcPct val="120000"/>
                        </a:lnSpc>
                        <a:spcBef>
                          <a:spcPts val="0"/>
                        </a:spcBef>
                        <a:spcAft>
                          <a:spcPts val="0"/>
                        </a:spcAft>
                        <a:buNone/>
                      </a:pPr>
                      <a:r>
                        <a:rPr lang="en" sz="2000">
                          <a:solidFill>
                            <a:srgbClr val="525C65"/>
                          </a:solidFill>
                          <a:highlight>
                            <a:schemeClr val="lt1"/>
                          </a:highlight>
                          <a:latin typeface="Open Sans Light"/>
                          <a:ea typeface="Open Sans Light"/>
                          <a:cs typeface="Open Sans Light"/>
                          <a:sym typeface="Open Sans Light"/>
                        </a:rPr>
                        <a:t>Based on the provided documents and campaign brief, identify</a:t>
                      </a:r>
                      <a:r>
                        <a:rPr b="1" lang="en" sz="2000">
                          <a:solidFill>
                            <a:srgbClr val="525C65"/>
                          </a:solidFill>
                          <a:highlight>
                            <a:schemeClr val="lt1"/>
                          </a:highlight>
                          <a:latin typeface="Open Sans"/>
                          <a:ea typeface="Open Sans"/>
                          <a:cs typeface="Open Sans"/>
                          <a:sym typeface="Open Sans"/>
                        </a:rPr>
                        <a:t> social media platforms</a:t>
                      </a:r>
                      <a:r>
                        <a:rPr lang="en" sz="2000">
                          <a:solidFill>
                            <a:srgbClr val="525C65"/>
                          </a:solidFill>
                          <a:highlight>
                            <a:schemeClr val="lt1"/>
                          </a:highlight>
                          <a:latin typeface="Open Sans Light"/>
                          <a:ea typeface="Open Sans Light"/>
                          <a:cs typeface="Open Sans Light"/>
                          <a:sym typeface="Open Sans Light"/>
                        </a:rPr>
                        <a:t> you will use to market.</a:t>
                      </a:r>
                      <a:endParaRPr sz="2000">
                        <a:solidFill>
                          <a:srgbClr val="525C65"/>
                        </a:solidFill>
                        <a:highlight>
                          <a:schemeClr val="lt1"/>
                        </a:highlight>
                        <a:latin typeface="Open Sans Light"/>
                        <a:ea typeface="Open Sans Light"/>
                        <a:cs typeface="Open Sans Light"/>
                        <a:sym typeface="Open Sans Light"/>
                      </a:endParaRPr>
                    </a:p>
                    <a:p>
                      <a:pPr indent="0" lvl="0" marL="0" rtl="0" algn="l">
                        <a:lnSpc>
                          <a:spcPct val="120000"/>
                        </a:lnSpc>
                        <a:spcBef>
                          <a:spcPts val="0"/>
                        </a:spcBef>
                        <a:spcAft>
                          <a:spcPts val="0"/>
                        </a:spcAft>
                        <a:buNone/>
                      </a:pPr>
                      <a:r>
                        <a:rPr lang="en" sz="2000">
                          <a:solidFill>
                            <a:srgbClr val="525C65"/>
                          </a:solidFill>
                          <a:highlight>
                            <a:schemeClr val="lt1"/>
                          </a:highlight>
                          <a:latin typeface="Open Sans Light"/>
                          <a:ea typeface="Open Sans Light"/>
                          <a:cs typeface="Open Sans Light"/>
                          <a:sym typeface="Open Sans Light"/>
                        </a:rPr>
                        <a:t>For each platform, explain why and how these platforms support your campaign objectives.</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45525">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b="1" i="1" lang="en" sz="1800">
                          <a:solidFill>
                            <a:srgbClr val="525C65"/>
                          </a:solidFill>
                          <a:highlight>
                            <a:schemeClr val="lt1"/>
                          </a:highlight>
                          <a:latin typeface="Open Sans"/>
                          <a:ea typeface="Open Sans"/>
                          <a:cs typeface="Open Sans"/>
                          <a:sym typeface="Open Sans"/>
                        </a:rPr>
                        <a:t>Facebook</a:t>
                      </a:r>
                      <a:endParaRPr b="1" i="1" sz="1800">
                        <a:solidFill>
                          <a:srgbClr val="525C65"/>
                        </a:solidFill>
                        <a:highlight>
                          <a:schemeClr val="lt1"/>
                        </a:highlight>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the justification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chosen social media platform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Write the justification here</a:t>
                      </a:r>
                      <a:endParaRPr i="1" sz="1800">
                        <a:solidFill>
                          <a:srgbClr val="525C65"/>
                        </a:solidFill>
                        <a:highlight>
                          <a:schemeClr val="lt1"/>
                        </a:highlight>
                        <a:latin typeface="Open Sans Light"/>
                        <a:ea typeface="Open Sans Light"/>
                        <a:cs typeface="Open Sans Light"/>
                        <a:sym typeface="Open Sans Light"/>
                      </a:endParaRPr>
                    </a:p>
                    <a:p>
                      <a:pPr indent="0" lvl="0" marL="0" rtl="0" algn="l">
                        <a:lnSpc>
                          <a:spcPct val="115000"/>
                        </a:lnSpc>
                        <a:spcBef>
                          <a:spcPts val="1600"/>
                        </a:spcBef>
                        <a:spcAft>
                          <a:spcPts val="1600"/>
                        </a:spcAft>
                        <a:buNone/>
                      </a:pPr>
                      <a:r>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75">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p>
                      <a:pPr indent="0" lvl="0" marL="0" rtl="0" algn="l">
                        <a:lnSpc>
                          <a:spcPct val="115000"/>
                        </a:lnSpc>
                        <a:spcBef>
                          <a:spcPts val="0"/>
                        </a:spcBef>
                        <a:spcAft>
                          <a:spcPts val="160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your chosen social media platform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35850">
                <a:tc vMerge="1"/>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Write the justification here</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