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84" r:id="rId9"/>
    <p:sldId id="285" r:id="rId10"/>
    <p:sldId id="286" r:id="rId11"/>
    <p:sldId id="265" r:id="rId12"/>
    <p:sldId id="266" r:id="rId13"/>
    <p:sldId id="287" r:id="rId14"/>
    <p:sldId id="288" r:id="rId15"/>
    <p:sldId id="28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90" r:id="rId25"/>
    <p:sldId id="291" r:id="rId26"/>
    <p:sldId id="280" r:id="rId27"/>
    <p:sldId id="279" r:id="rId28"/>
    <p:sldId id="282" r:id="rId29"/>
    <p:sldId id="283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VpygxlXgM42nQUoVdNd+WqzC6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03546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657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1267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3723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7393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7515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6766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832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8272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7" name="Google Shape;33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7214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0273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204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2138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28888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194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13561ca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11613561ca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733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0827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762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6836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966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5910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537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28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28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28"/>
          <p:cNvSpPr/>
          <p:nvPr/>
        </p:nvSpPr>
        <p:spPr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28"/>
          <p:cNvSpPr/>
          <p:nvPr/>
        </p:nvSpPr>
        <p:spPr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28"/>
          <p:cNvSpPr/>
          <p:nvPr/>
        </p:nvSpPr>
        <p:spPr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28"/>
          <p:cNvSpPr txBox="1"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/>
          <p:nvPr/>
        </p:nvSpPr>
        <p:spPr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28"/>
          <p:cNvSpPr/>
          <p:nvPr/>
        </p:nvSpPr>
        <p:spPr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28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28"/>
          <p:cNvCxnSpPr/>
          <p:nvPr/>
        </p:nvCxnSpPr>
        <p:spPr>
          <a:xfrm>
            <a:off x="203200" y="2438400"/>
            <a:ext cx="11777472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8" name="Google Shape;38;p28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" name="Google Shape;39;p28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" name="Google Shape;40;p28"/>
          <p:cNvSpPr txBox="1">
            <a:spLocks noGrp="1"/>
          </p:cNvSpPr>
          <p:nvPr>
            <p:ph type="sldNum" idx="12"/>
          </p:nvPr>
        </p:nvSpPr>
        <p:spPr>
          <a:xfrm>
            <a:off x="5791200" y="2199451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" name="Google Shape;41;p28"/>
          <p:cNvSpPr txBox="1"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sz="4200" b="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" name="Picture 17" descr="Procareer Academ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790" y="6136355"/>
            <a:ext cx="1549718" cy="49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7"/>
          <p:cNvSpPr txBox="1"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7"/>
          <p:cNvSpPr txBox="1">
            <a:spLocks noGrp="1"/>
          </p:cNvSpPr>
          <p:nvPr>
            <p:ph type="body" idx="1"/>
          </p:nvPr>
        </p:nvSpPr>
        <p:spPr>
          <a:xfrm rot="5400000">
            <a:off x="3792220" y="-1865884"/>
            <a:ext cx="4599432" cy="11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37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7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7"/>
          <p:cNvSpPr txBox="1">
            <a:spLocks noGrp="1"/>
          </p:cNvSpPr>
          <p:nvPr>
            <p:ph type="sldNum" idx="12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bg>
      <p:bgPr>
        <a:solidFill>
          <a:schemeClr val="lt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8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38"/>
          <p:cNvSpPr/>
          <p:nvPr/>
        </p:nvSpPr>
        <p:spPr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38"/>
          <p:cNvSpPr/>
          <p:nvPr/>
        </p:nvSpPr>
        <p:spPr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38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38"/>
          <p:cNvSpPr/>
          <p:nvPr/>
        </p:nvSpPr>
        <p:spPr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Google Shape;154;p38"/>
          <p:cNvSpPr/>
          <p:nvPr/>
        </p:nvSpPr>
        <p:spPr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5" name="Google Shape;155;p38"/>
          <p:cNvCxnSpPr/>
          <p:nvPr/>
        </p:nvCxnSpPr>
        <p:spPr>
          <a:xfrm rot="5400000">
            <a:off x="6403340" y="3278124"/>
            <a:ext cx="6245352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56" name="Google Shape;156;p38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38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8" name="Google Shape;158;p38"/>
          <p:cNvSpPr txBox="1">
            <a:spLocks noGrp="1"/>
          </p:cNvSpPr>
          <p:nvPr>
            <p:ph type="sldNum" idx="12"/>
          </p:nvPr>
        </p:nvSpPr>
        <p:spPr>
          <a:xfrm>
            <a:off x="9221216" y="3009902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9" name="Google Shape;159;p38"/>
          <p:cNvSpPr txBox="1">
            <a:spLocks noGrp="1"/>
          </p:cNvSpPr>
          <p:nvPr>
            <p:ph type="body" idx="1"/>
          </p:nvPr>
        </p:nvSpPr>
        <p:spPr>
          <a:xfrm rot="5400000">
            <a:off x="1864517" y="-1153317"/>
            <a:ext cx="5821366" cy="87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38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8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8"/>
          <p:cNvSpPr txBox="1">
            <a:spLocks noGrp="1"/>
          </p:cNvSpPr>
          <p:nvPr>
            <p:ph type="title"/>
          </p:nvPr>
        </p:nvSpPr>
        <p:spPr>
          <a:xfrm rot="5400000">
            <a:off x="7894639" y="2265364"/>
            <a:ext cx="5851525" cy="1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9"/>
          <p:cNvSpPr txBox="1"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>
                <a:solidFill>
                  <a:srgbClr val="7A979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29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sldNum" idx="12"/>
          </p:nvPr>
        </p:nvSpPr>
        <p:spPr>
          <a:xfrm>
            <a:off x="5815584" y="1026373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402336" y="1527048"/>
            <a:ext cx="1133856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sldNum" idx="12"/>
          </p:nvPr>
        </p:nvSpPr>
        <p:spPr>
          <a:xfrm>
            <a:off x="5791200" y="1036021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31"/>
          <p:cNvSpPr/>
          <p:nvPr/>
        </p:nvSpPr>
        <p:spPr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31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" name="Google Shape;57;p31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" name="Google Shape;58;p31"/>
          <p:cNvSpPr/>
          <p:nvPr/>
        </p:nvSpPr>
        <p:spPr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31"/>
          <p:cNvSpPr txBox="1"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 cap="none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2" name="Google Shape;62;p31"/>
          <p:cNvCxnSpPr/>
          <p:nvPr/>
        </p:nvCxnSpPr>
        <p:spPr>
          <a:xfrm>
            <a:off x="207264" y="2420112"/>
            <a:ext cx="11777472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3" name="Google Shape;63;p31"/>
          <p:cNvSpPr/>
          <p:nvPr/>
        </p:nvSpPr>
        <p:spPr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31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31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31"/>
          <p:cNvSpPr txBox="1">
            <a:spLocks noGrp="1"/>
          </p:cNvSpPr>
          <p:nvPr>
            <p:ph type="sldNum" idx="12"/>
          </p:nvPr>
        </p:nvSpPr>
        <p:spPr>
          <a:xfrm>
            <a:off x="5791200" y="2199451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7" name="Google Shape;67;p31"/>
          <p:cNvSpPr txBox="1"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solidFill>
          <a:schemeClr val="lt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dt" idx="10"/>
          </p:nvPr>
        </p:nvSpPr>
        <p:spPr>
          <a:xfrm>
            <a:off x="7721600" y="640994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sldNum" idx="12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3" name="Google Shape;73;p32"/>
          <p:cNvCxnSpPr/>
          <p:nvPr/>
        </p:nvCxnSpPr>
        <p:spPr>
          <a:xfrm rot="10800000" flipH="1">
            <a:off x="6084107" y="1575653"/>
            <a:ext cx="11895" cy="48195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>
          <a:xfrm>
            <a:off x="402336" y="1371600"/>
            <a:ext cx="5384800" cy="468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3537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body" idx="2"/>
          </p:nvPr>
        </p:nvSpPr>
        <p:spPr>
          <a:xfrm>
            <a:off x="6400800" y="1371600"/>
            <a:ext cx="5384800" cy="468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3537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bg>
      <p:bgPr>
        <a:solidFill>
          <a:schemeClr val="lt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33"/>
          <p:cNvCxnSpPr/>
          <p:nvPr/>
        </p:nvCxnSpPr>
        <p:spPr>
          <a:xfrm rot="10800000">
            <a:off x="6096000" y="2200275"/>
            <a:ext cx="0" cy="41879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8" name="Google Shape;78;p33"/>
          <p:cNvSpPr/>
          <p:nvPr/>
        </p:nvSpPr>
        <p:spPr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33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33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33"/>
          <p:cNvSpPr/>
          <p:nvPr/>
        </p:nvSpPr>
        <p:spPr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" name="Google Shape;82;p33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p33"/>
          <p:cNvSpPr/>
          <p:nvPr/>
        </p:nvSpPr>
        <p:spPr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33"/>
          <p:cNvSpPr txBox="1"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1870"/>
              <a:buNone/>
              <a:defRPr sz="2200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3"/>
          <p:cNvSpPr txBox="1">
            <a:spLocks noGrp="1"/>
          </p:cNvSpPr>
          <p:nvPr>
            <p:ph type="body" idx="2"/>
          </p:nvPr>
        </p:nvSpPr>
        <p:spPr>
          <a:xfrm>
            <a:off x="6388441" y="1524000"/>
            <a:ext cx="5389033" cy="731520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1870"/>
              <a:buNone/>
              <a:defRPr sz="22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3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ftr" idx="11"/>
          </p:nvPr>
        </p:nvSpPr>
        <p:spPr>
          <a:xfrm>
            <a:off x="406400" y="6409944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8" name="Google Shape;88;p33"/>
          <p:cNvCxnSpPr/>
          <p:nvPr/>
        </p:nvCxnSpPr>
        <p:spPr>
          <a:xfrm>
            <a:off x="203200" y="1280160"/>
            <a:ext cx="11777472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9" name="Google Shape;89;p33"/>
          <p:cNvSpPr/>
          <p:nvPr/>
        </p:nvSpPr>
        <p:spPr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" name="Google Shape;90;p33"/>
          <p:cNvSpPr txBox="1">
            <a:spLocks noGrp="1"/>
          </p:cNvSpPr>
          <p:nvPr>
            <p:ph type="body" idx="3"/>
          </p:nvPr>
        </p:nvSpPr>
        <p:spPr>
          <a:xfrm>
            <a:off x="402336" y="2471383"/>
            <a:ext cx="5388864" cy="381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3"/>
          <p:cNvSpPr txBox="1">
            <a:spLocks noGrp="1"/>
          </p:cNvSpPr>
          <p:nvPr>
            <p:ph type="body" idx="4"/>
          </p:nvPr>
        </p:nvSpPr>
        <p:spPr>
          <a:xfrm>
            <a:off x="6400800" y="2471383"/>
            <a:ext cx="5384800" cy="3822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33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33"/>
          <p:cNvSpPr txBox="1">
            <a:spLocks noGrp="1"/>
          </p:cNvSpPr>
          <p:nvPr>
            <p:ph type="sldNum" idx="12"/>
          </p:nvPr>
        </p:nvSpPr>
        <p:spPr>
          <a:xfrm>
            <a:off x="5791200" y="1042417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5" name="Google Shape;95;p33"/>
          <p:cNvSpPr txBox="1"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4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34"/>
          <p:cNvSpPr/>
          <p:nvPr/>
        </p:nvSpPr>
        <p:spPr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p34"/>
          <p:cNvSpPr/>
          <p:nvPr/>
        </p:nvSpPr>
        <p:spPr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34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34"/>
          <p:cNvSpPr/>
          <p:nvPr/>
        </p:nvSpPr>
        <p:spPr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34"/>
          <p:cNvSpPr/>
          <p:nvPr/>
        </p:nvSpPr>
        <p:spPr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34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ft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4"/>
          <p:cNvSpPr txBox="1">
            <a:spLocks noGrp="1"/>
          </p:cNvSpPr>
          <p:nvPr>
            <p:ph type="sldNum" idx="12"/>
          </p:nvPr>
        </p:nvSpPr>
        <p:spPr>
          <a:xfrm>
            <a:off x="5689600" y="6324600"/>
            <a:ext cx="812800" cy="44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5"/>
          <p:cNvSpPr/>
          <p:nvPr/>
        </p:nvSpPr>
        <p:spPr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35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35"/>
          <p:cNvSpPr/>
          <p:nvPr/>
        </p:nvSpPr>
        <p:spPr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35"/>
          <p:cNvSpPr/>
          <p:nvPr/>
        </p:nvSpPr>
        <p:spPr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35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35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35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sz="2200"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5"/>
          <p:cNvSpPr txBox="1">
            <a:spLocks noGrp="1"/>
          </p:cNvSpPr>
          <p:nvPr>
            <p:ph type="body" idx="1"/>
          </p:nvPr>
        </p:nvSpPr>
        <p:spPr>
          <a:xfrm>
            <a:off x="508000" y="1981201"/>
            <a:ext cx="314960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35"/>
          <p:cNvSpPr/>
          <p:nvPr/>
        </p:nvSpPr>
        <p:spPr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6" name="Google Shape;116;p35"/>
          <p:cNvCxnSpPr/>
          <p:nvPr/>
        </p:nvCxnSpPr>
        <p:spPr>
          <a:xfrm>
            <a:off x="203200" y="533400"/>
            <a:ext cx="11777472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7" name="Google Shape;117;p35"/>
          <p:cNvSpPr txBox="1">
            <a:spLocks noGrp="1"/>
          </p:cNvSpPr>
          <p:nvPr>
            <p:ph type="body" idx="2"/>
          </p:nvPr>
        </p:nvSpPr>
        <p:spPr>
          <a:xfrm>
            <a:off x="4165600" y="685800"/>
            <a:ext cx="75184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35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35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Google Shape;120;p35"/>
          <p:cNvSpPr txBox="1">
            <a:spLocks noGrp="1"/>
          </p:cNvSpPr>
          <p:nvPr>
            <p:ph type="sldNum" idx="12"/>
          </p:nvPr>
        </p:nvSpPr>
        <p:spPr>
          <a:xfrm>
            <a:off x="1828800" y="312739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1" name="Google Shape;121;p35"/>
          <p:cNvSpPr/>
          <p:nvPr/>
        </p:nvSpPr>
        <p:spPr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35"/>
          <p:cNvSpPr txBox="1">
            <a:spLocks noGrp="1"/>
          </p:cNvSpPr>
          <p:nvPr>
            <p:ph type="dt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5"/>
          <p:cNvSpPr txBox="1">
            <a:spLocks noGrp="1"/>
          </p:cNvSpPr>
          <p:nvPr>
            <p:ph type="ftr" idx="11"/>
          </p:nvPr>
        </p:nvSpPr>
        <p:spPr>
          <a:xfrm>
            <a:off x="402336" y="6410848"/>
            <a:ext cx="45110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36"/>
          <p:cNvCxnSpPr/>
          <p:nvPr/>
        </p:nvCxnSpPr>
        <p:spPr>
          <a:xfrm>
            <a:off x="203200" y="533400"/>
            <a:ext cx="11777472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6" name="Google Shape;126;p36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36"/>
          <p:cNvSpPr/>
          <p:nvPr/>
        </p:nvSpPr>
        <p:spPr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36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36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36"/>
          <p:cNvSpPr/>
          <p:nvPr/>
        </p:nvSpPr>
        <p:spPr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36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36"/>
          <p:cNvSpPr/>
          <p:nvPr/>
        </p:nvSpPr>
        <p:spPr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36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36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1828800" y="312739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6" name="Google Shape;136;p36"/>
          <p:cNvSpPr txBox="1"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sz="24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>
            <a:spLocks noGrp="1"/>
          </p:cNvSpPr>
          <p:nvPr>
            <p:ph type="pic" idx="2"/>
          </p:nvPr>
        </p:nvSpPr>
        <p:spPr>
          <a:xfrm>
            <a:off x="4000500" y="609600"/>
            <a:ext cx="7823200" cy="42672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36"/>
          <p:cNvSpPr txBox="1">
            <a:spLocks noGrp="1"/>
          </p:cNvSpPr>
          <p:nvPr>
            <p:ph type="body" idx="1"/>
          </p:nvPr>
        </p:nvSpPr>
        <p:spPr>
          <a:xfrm>
            <a:off x="508000" y="990600"/>
            <a:ext cx="3251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marL="914400" lvl="1" indent="-281940" algn="l"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marL="1371600" lvl="2" indent="-276225" algn="l"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marL="1828800" lvl="3" indent="-268605" algn="l">
              <a:spcBef>
                <a:spcPts val="180"/>
              </a:spcBef>
              <a:spcAft>
                <a:spcPts val="0"/>
              </a:spcAft>
              <a:buSzPts val="630"/>
              <a:buChar char="🞆"/>
              <a:defRPr sz="900"/>
            </a:lvl4pPr>
            <a:lvl5pPr marL="2286000" lvl="4" indent="-28575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36"/>
          <p:cNvSpPr/>
          <p:nvPr/>
        </p:nvSpPr>
        <p:spPr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" name="Google Shape;140;p36"/>
          <p:cNvSpPr txBox="1">
            <a:spLocks noGrp="1"/>
          </p:cNvSpPr>
          <p:nvPr>
            <p:ph type="dt" idx="10"/>
          </p:nvPr>
        </p:nvSpPr>
        <p:spPr>
          <a:xfrm>
            <a:off x="7717536" y="6404984"/>
            <a:ext cx="4059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6"/>
          <p:cNvSpPr txBox="1">
            <a:spLocks noGrp="1"/>
          </p:cNvSpPr>
          <p:nvPr>
            <p:ph type="ftr" idx="11"/>
          </p:nvPr>
        </p:nvSpPr>
        <p:spPr>
          <a:xfrm>
            <a:off x="402336" y="6410848"/>
            <a:ext cx="477926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7"/>
          <p:cNvSpPr/>
          <p:nvPr/>
        </p:nvSpPr>
        <p:spPr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27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27"/>
          <p:cNvSpPr/>
          <p:nvPr/>
        </p:nvSpPr>
        <p:spPr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27"/>
          <p:cNvSpPr/>
          <p:nvPr userDrawn="1"/>
        </p:nvSpPr>
        <p:spPr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27"/>
          <p:cNvSpPr/>
          <p:nvPr/>
        </p:nvSpPr>
        <p:spPr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" name="Google Shape;18;p27"/>
          <p:cNvCxnSpPr/>
          <p:nvPr/>
        </p:nvCxnSpPr>
        <p:spPr>
          <a:xfrm>
            <a:off x="203200" y="1276743"/>
            <a:ext cx="11777472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" name="Google Shape;19;p27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27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Google Shape;21;p27"/>
          <p:cNvSpPr txBox="1">
            <a:spLocks noGrp="1"/>
          </p:cNvSpPr>
          <p:nvPr>
            <p:ph type="sldNum" idx="12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Google Shape;22;p27"/>
          <p:cNvSpPr txBox="1"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pic>
        <p:nvPicPr>
          <p:cNvPr id="16" name="Picture 15" descr="Procareer Academy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790" y="6136355"/>
            <a:ext cx="1549718" cy="49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"/>
          <p:cNvSpPr txBox="1">
            <a:spLocks noGrp="1"/>
          </p:cNvSpPr>
          <p:nvPr>
            <p:ph type="body" idx="1"/>
          </p:nvPr>
        </p:nvSpPr>
        <p:spPr>
          <a:xfrm>
            <a:off x="2666976" y="2285993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indent="0">
              <a:spcBef>
                <a:spcPts val="0"/>
              </a:spcBef>
              <a:buSzPct val="85000"/>
            </a:pPr>
            <a:endParaRPr dirty="0"/>
          </a:p>
          <a:p>
            <a:pPr marL="0" indent="0">
              <a:spcBef>
                <a:spcPts val="748"/>
              </a:spcBef>
              <a:buSzPct val="85000"/>
            </a:pPr>
            <a:endParaRPr sz="4400" dirty="0"/>
          </a:p>
          <a:p>
            <a:pPr marL="0" indent="0">
              <a:spcBef>
                <a:spcPts val="748"/>
              </a:spcBef>
              <a:buSzPct val="85000"/>
            </a:pPr>
            <a:r>
              <a:rPr lang="en-US" sz="3600" dirty="0"/>
              <a:t>OPERATORS IN PYTHON</a:t>
            </a:r>
            <a:endParaRPr sz="4400" dirty="0"/>
          </a:p>
        </p:txBody>
      </p:sp>
      <p:sp>
        <p:nvSpPr>
          <p:cNvPr id="168" name="Google Shape;168;p1"/>
          <p:cNvSpPr txBox="1">
            <a:spLocks noGrp="1"/>
          </p:cNvSpPr>
          <p:nvPr>
            <p:ph type="title"/>
          </p:nvPr>
        </p:nvSpPr>
        <p:spPr>
          <a:xfrm>
            <a:off x="2246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dirty="0"/>
              <a:t>PYTHON</a:t>
            </a:r>
            <a:endParaRPr dirty="0"/>
          </a:p>
        </p:txBody>
      </p:sp>
      <p:sp>
        <p:nvSpPr>
          <p:cNvPr id="169" name="Google Shape;169;p1"/>
          <p:cNvSpPr txBox="1"/>
          <p:nvPr/>
        </p:nvSpPr>
        <p:spPr>
          <a:xfrm>
            <a:off x="3167042" y="4714884"/>
            <a:ext cx="56436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8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Pooja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Godse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075873"/>
              </p:ext>
            </p:extLst>
          </p:nvPr>
        </p:nvGraphicFramePr>
        <p:xfrm>
          <a:off x="1921694" y="1587990"/>
          <a:ext cx="8282283" cy="4321430"/>
        </p:xfrm>
        <a:graphic>
          <a:graphicData uri="http://schemas.openxmlformats.org/drawingml/2006/table">
            <a:tbl>
              <a:tblPr/>
              <a:tblGrid>
                <a:gridCol w="2300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3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25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Georgia" panose="02040502050405020303" pitchFamily="18" charset="0"/>
                        </a:rPr>
                        <a:t>Operator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Georgia" panose="02040502050405020303" pitchFamily="18" charset="0"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Georgia" panose="02040502050405020303" pitchFamily="18" charset="0"/>
                        </a:rPr>
                        <a:t>Example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25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Georgia" panose="02040502050405020303" pitchFamily="18" charset="0"/>
                        </a:rPr>
                        <a:t>==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Georgia" panose="02040502050405020303" pitchFamily="18" charset="0"/>
                        </a:rPr>
                        <a:t>Equal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Georgia" panose="02040502050405020303" pitchFamily="18" charset="0"/>
                        </a:rPr>
                        <a:t>x ==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25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Georgia" panose="02040502050405020303" pitchFamily="18" charset="0"/>
                        </a:rPr>
                        <a:t>!=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Georgia" panose="02040502050405020303" pitchFamily="18" charset="0"/>
                        </a:rPr>
                        <a:t>Not equal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Georgia" panose="02040502050405020303" pitchFamily="18" charset="0"/>
                        </a:rPr>
                        <a:t>x !=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25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Georgia" panose="02040502050405020303" pitchFamily="18" charset="0"/>
                        </a:rPr>
                        <a:t>&gt;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Georgia" panose="02040502050405020303" pitchFamily="18" charset="0"/>
                        </a:rPr>
                        <a:t>Greater than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Georgia" panose="02040502050405020303" pitchFamily="18" charset="0"/>
                        </a:rPr>
                        <a:t>x &gt;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25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Georgia" panose="02040502050405020303" pitchFamily="18" charset="0"/>
                        </a:rPr>
                        <a:t>&lt;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Georgia" panose="02040502050405020303" pitchFamily="18" charset="0"/>
                        </a:rPr>
                        <a:t>Less than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Georgia" panose="02040502050405020303" pitchFamily="18" charset="0"/>
                        </a:rPr>
                        <a:t>x &lt;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5315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Georgia" panose="02040502050405020303" pitchFamily="18" charset="0"/>
                        </a:rPr>
                        <a:t>&gt;=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Georgia" panose="02040502050405020303" pitchFamily="18" charset="0"/>
                        </a:rPr>
                        <a:t>Greater than or equal to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Georgia" panose="02040502050405020303" pitchFamily="18" charset="0"/>
                        </a:rPr>
                        <a:t>x &gt;=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5315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Georgia" panose="02040502050405020303" pitchFamily="18" charset="0"/>
                        </a:rPr>
                        <a:t>&lt;=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Georgia" panose="02040502050405020303" pitchFamily="18" charset="0"/>
                        </a:rPr>
                        <a:t>Less than or equal to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Georgia" panose="02040502050405020303" pitchFamily="18" charset="0"/>
                        </a:rPr>
                        <a:t>x &lt;=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31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>
            <a:spLocks noGrp="1"/>
          </p:cNvSpPr>
          <p:nvPr>
            <p:ph type="title"/>
          </p:nvPr>
        </p:nvSpPr>
        <p:spPr>
          <a:xfrm>
            <a:off x="1825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dirty="0"/>
              <a:t>Logical Operators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589660"/>
              </p:ext>
            </p:extLst>
          </p:nvPr>
        </p:nvGraphicFramePr>
        <p:xfrm>
          <a:off x="545910" y="1828799"/>
          <a:ext cx="11259403" cy="4162568"/>
        </p:xfrm>
        <a:graphic>
          <a:graphicData uri="http://schemas.openxmlformats.org/drawingml/2006/table">
            <a:tbl>
              <a:tblPr/>
              <a:tblGrid>
                <a:gridCol w="2028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8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3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48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Operator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Example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186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 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 True if both statements are 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 &lt; 5 and  x &lt; 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186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 True if one of the statements is 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 &lt; 5 or x &lt; 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397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Reverse the result, returns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False if the result is true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not(x &lt; 5 and x &lt; 10)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"/>
          <p:cNvSpPr txBox="1">
            <a:spLocks noGrp="1"/>
          </p:cNvSpPr>
          <p:nvPr>
            <p:ph type="title"/>
          </p:nvPr>
        </p:nvSpPr>
        <p:spPr>
          <a:xfrm>
            <a:off x="1825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dirty="0"/>
              <a:t>Bitwise Operators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509" y="1659624"/>
            <a:ext cx="7130558" cy="4399982"/>
          </a:xfrm>
          <a:prstGeom prst="rect">
            <a:avLst/>
          </a:prstGeom>
        </p:spPr>
      </p:pic>
      <p:sp>
        <p:nvSpPr>
          <p:cNvPr id="7" name="Google Shape;222;p6"/>
          <p:cNvSpPr txBox="1">
            <a:spLocks/>
          </p:cNvSpPr>
          <p:nvPr/>
        </p:nvSpPr>
        <p:spPr>
          <a:xfrm>
            <a:off x="199615" y="6417780"/>
            <a:ext cx="442073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r>
              <a:rPr lang="en-US" dirty="0"/>
              <a:t>Source credit: https://techvidvan.com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</a:t>
            </a:r>
          </a:p>
        </p:txBody>
      </p:sp>
      <p:sp>
        <p:nvSpPr>
          <p:cNvPr id="9" name="Google Shape;258;p12"/>
          <p:cNvSpPr txBox="1"/>
          <p:nvPr/>
        </p:nvSpPr>
        <p:spPr>
          <a:xfrm>
            <a:off x="1586347" y="2922682"/>
            <a:ext cx="4490113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 = 5 = 0101 </a:t>
            </a:r>
            <a:endParaRPr sz="2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 = 4 = 0100</a:t>
            </a:r>
          </a:p>
          <a:p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 &amp; y = 0101 &amp; 0100 = 0100 = 4</a:t>
            </a:r>
            <a:endParaRPr sz="2400" dirty="0"/>
          </a:p>
        </p:txBody>
      </p:sp>
      <p:sp>
        <p:nvSpPr>
          <p:cNvPr id="10" name="Google Shape;259;p12"/>
          <p:cNvSpPr txBox="1"/>
          <p:nvPr/>
        </p:nvSpPr>
        <p:spPr>
          <a:xfrm>
            <a:off x="2388847" y="2364959"/>
            <a:ext cx="28851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&amp; (operator)</a:t>
            </a:r>
            <a:endParaRPr sz="2400" b="1" dirty="0">
              <a:solidFill>
                <a:srgbClr val="00B0F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260;p12"/>
          <p:cNvSpPr txBox="1"/>
          <p:nvPr/>
        </p:nvSpPr>
        <p:spPr>
          <a:xfrm>
            <a:off x="6222096" y="2922682"/>
            <a:ext cx="49128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 = 5 = 0101</a:t>
            </a:r>
            <a:endParaRPr sz="2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 = 4 = 0100</a:t>
            </a:r>
            <a:endParaRPr sz="2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 | y = 0101 | 0100 = 0101 = 5</a:t>
            </a:r>
            <a:endParaRPr sz="2400" dirty="0"/>
          </a:p>
        </p:txBody>
      </p:sp>
      <p:sp>
        <p:nvSpPr>
          <p:cNvPr id="12" name="Google Shape;261;p12"/>
          <p:cNvSpPr txBox="1"/>
          <p:nvPr/>
        </p:nvSpPr>
        <p:spPr>
          <a:xfrm>
            <a:off x="6331278" y="2364959"/>
            <a:ext cx="353150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Clr>
                <a:schemeClr val="dk1"/>
              </a:buClr>
            </a:pPr>
            <a:r>
              <a:rPr lang="en-US" sz="2400" b="1" dirty="0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| operator</a:t>
            </a:r>
            <a:endParaRPr sz="2400" b="1" dirty="0">
              <a:solidFill>
                <a:srgbClr val="00B0F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8846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</a:t>
            </a:r>
          </a:p>
        </p:txBody>
      </p:sp>
      <p:sp>
        <p:nvSpPr>
          <p:cNvPr id="5" name="Google Shape;268;g11613561cab_0_12"/>
          <p:cNvSpPr txBox="1"/>
          <p:nvPr/>
        </p:nvSpPr>
        <p:spPr>
          <a:xfrm>
            <a:off x="1907639" y="2983495"/>
            <a:ext cx="4161066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x = 5 = 0101</a:t>
            </a:r>
            <a:endParaRPr sz="220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y = 4 = 0100 </a:t>
            </a:r>
            <a:endParaRPr sz="220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x ^ y = 0101 ^ 0100 </a:t>
            </a:r>
          </a:p>
          <a:p>
            <a:r>
              <a:rPr lang="en-US" sz="240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= 0001 = 1</a:t>
            </a:r>
            <a:endParaRPr sz="240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" name="Google Shape;269;g11613561cab_0_12"/>
          <p:cNvSpPr txBox="1"/>
          <p:nvPr/>
        </p:nvSpPr>
        <p:spPr>
          <a:xfrm>
            <a:off x="2749095" y="2356834"/>
            <a:ext cx="20427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^</a:t>
            </a:r>
            <a:r>
              <a:rPr lang="en-US" sz="2400" b="1" dirty="0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 operator</a:t>
            </a:r>
            <a:endParaRPr sz="2400" b="1" dirty="0">
              <a:solidFill>
                <a:srgbClr val="00B0F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Google Shape;270;g11613561cab_0_12"/>
          <p:cNvSpPr txBox="1"/>
          <p:nvPr/>
        </p:nvSpPr>
        <p:spPr>
          <a:xfrm>
            <a:off x="6379555" y="2989159"/>
            <a:ext cx="4370332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x = 5 = 0101</a:t>
            </a:r>
            <a:endParaRPr sz="240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~x = ~0101 = -(0101 + 1) </a:t>
            </a:r>
          </a:p>
          <a:p>
            <a:r>
              <a:rPr lang="en-US" sz="2400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= -0110 = -6</a:t>
            </a:r>
            <a:endParaRPr sz="240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Google Shape;271;g11613561cab_0_12"/>
          <p:cNvSpPr txBox="1"/>
          <p:nvPr/>
        </p:nvSpPr>
        <p:spPr>
          <a:xfrm>
            <a:off x="7108697" y="2356834"/>
            <a:ext cx="23556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~ </a:t>
            </a:r>
            <a:r>
              <a:rPr lang="en-US" sz="2400" b="1" dirty="0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operator</a:t>
            </a:r>
            <a:endParaRPr sz="2400" b="1" dirty="0">
              <a:solidFill>
                <a:srgbClr val="00B0F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683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76;g11613561cab_0_21"/>
          <p:cNvSpPr txBox="1">
            <a:spLocks noGrp="1"/>
          </p:cNvSpPr>
          <p:nvPr>
            <p:ph type="title"/>
          </p:nvPr>
        </p:nvSpPr>
        <p:spPr>
          <a:xfrm>
            <a:off x="1825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ts val="3300"/>
            </a:pPr>
            <a:r>
              <a:rPr lang="en-US" dirty="0"/>
              <a:t>Bitwise Operators</a:t>
            </a:r>
            <a:endParaRPr dirty="0"/>
          </a:p>
        </p:txBody>
      </p:sp>
      <p:sp>
        <p:nvSpPr>
          <p:cNvPr id="7" name="Google Shape;278;g11613561cab_0_21"/>
          <p:cNvSpPr txBox="1"/>
          <p:nvPr/>
        </p:nvSpPr>
        <p:spPr>
          <a:xfrm>
            <a:off x="1997064" y="3400267"/>
            <a:ext cx="389422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 = 10 = 0000 1010 </a:t>
            </a:r>
            <a:endParaRPr sz="2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 &gt;&gt; 1 = 0000 0101 = 5</a:t>
            </a:r>
            <a:endParaRPr sz="2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Google Shape;279;g11613561cab_0_21"/>
          <p:cNvSpPr txBox="1"/>
          <p:nvPr/>
        </p:nvSpPr>
        <p:spPr>
          <a:xfrm>
            <a:off x="2189536" y="2566686"/>
            <a:ext cx="20427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&gt;&gt;</a:t>
            </a:r>
            <a:r>
              <a:rPr lang="en-US" sz="2400" b="1" dirty="0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 operator</a:t>
            </a:r>
            <a:endParaRPr sz="2400" b="1" dirty="0">
              <a:solidFill>
                <a:srgbClr val="00B0F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Google Shape;280;g11613561cab_0_21"/>
          <p:cNvSpPr txBox="1"/>
          <p:nvPr/>
        </p:nvSpPr>
        <p:spPr>
          <a:xfrm>
            <a:off x="6227478" y="3400267"/>
            <a:ext cx="3962851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 = 5 = 0000 0101 </a:t>
            </a:r>
            <a:endParaRPr sz="2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r>
              <a:rPr lang="en-US" sz="24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 &lt;&lt; 1 = 0000 1010 = 10</a:t>
            </a:r>
            <a:endParaRPr sz="24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Google Shape;281;g11613561cab_0_21"/>
          <p:cNvSpPr txBox="1"/>
          <p:nvPr/>
        </p:nvSpPr>
        <p:spPr>
          <a:xfrm>
            <a:off x="6448637" y="2543586"/>
            <a:ext cx="23556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2400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&lt;&lt; </a:t>
            </a:r>
            <a:r>
              <a:rPr lang="en-US" sz="2400" b="1">
                <a:solidFill>
                  <a:srgbClr val="00B0F0"/>
                </a:solidFill>
                <a:latin typeface="Georgia"/>
                <a:ea typeface="Georgia"/>
                <a:cs typeface="Georgia"/>
                <a:sym typeface="Georgia"/>
              </a:rPr>
              <a:t>operator</a:t>
            </a:r>
            <a:endParaRPr sz="2400" b="1">
              <a:solidFill>
                <a:srgbClr val="00B0F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69479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>
            <a:spLocks noGrp="1"/>
          </p:cNvSpPr>
          <p:nvPr>
            <p:ph type="title"/>
          </p:nvPr>
        </p:nvSpPr>
        <p:spPr>
          <a:xfrm>
            <a:off x="1825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Self Check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8" name="Google Shape;288;p13"/>
          <p:cNvSpPr txBox="1">
            <a:spLocks noGrp="1"/>
          </p:cNvSpPr>
          <p:nvPr>
            <p:ph type="body" idx="1"/>
          </p:nvPr>
        </p:nvSpPr>
        <p:spPr>
          <a:xfrm>
            <a:off x="1119117" y="1687160"/>
            <a:ext cx="4633005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indent="0">
              <a:spcBef>
                <a:spcPts val="0"/>
              </a:spcBef>
              <a:buSzPct val="85000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= 5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499"/>
              </a:spcBef>
              <a:buSzPct val="85000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 = 6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499"/>
              </a:spcBef>
              <a:buSzPct val="85000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499"/>
              </a:spcBef>
              <a:buSzPct val="85000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print("a &amp; b =", a &amp; b) 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499"/>
              </a:spcBef>
              <a:buSzPct val="85000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499"/>
              </a:spcBef>
              <a:buSzPct val="85000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print("a | b =", a | b) 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499"/>
              </a:spcBef>
              <a:buSzPct val="85000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499"/>
              </a:spcBef>
              <a:buSzPct val="85000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print("~a =", ~a) 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499"/>
              </a:spcBef>
              <a:buSzPct val="85000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499"/>
              </a:spcBef>
              <a:buSzPct val="85000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print("a ^ b =", a ^ b) 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9" name="Google Shape;289;p13"/>
          <p:cNvSpPr/>
          <p:nvPr/>
        </p:nvSpPr>
        <p:spPr>
          <a:xfrm>
            <a:off x="6092952" y="1316078"/>
            <a:ext cx="4498848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5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c = 10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d = -10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 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print("c &gt;&gt; 1 =", c &gt;&gt; 1)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print("d &gt;&gt; 1 =", d &gt;&gt; 1)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 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c = 5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d = -10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  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print("c &lt;&lt; 1 =", c &lt;&lt; 1)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print("d &lt;&lt; 1 =", d &lt;&lt; 1)</a:t>
            </a:r>
            <a:endParaRPr sz="2500" dirty="0">
              <a:solidFill>
                <a:schemeClr val="dk1"/>
              </a:solidFill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  <p:bldP spid="288" grpId="0" uiExpand="1" build="p"/>
      <p:bldP spid="2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"/>
          <p:cNvSpPr txBox="1">
            <a:spLocks noGrp="1"/>
          </p:cNvSpPr>
          <p:nvPr>
            <p:ph type="title"/>
          </p:nvPr>
        </p:nvSpPr>
        <p:spPr>
          <a:xfrm>
            <a:off x="1825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dirty="0"/>
              <a:t>Assignment Operators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161" y="1787004"/>
            <a:ext cx="10167582" cy="4163420"/>
          </a:xfrm>
          <a:prstGeom prst="rect">
            <a:avLst/>
          </a:prstGeom>
        </p:spPr>
      </p:pic>
      <p:sp>
        <p:nvSpPr>
          <p:cNvPr id="8" name="Google Shape;222;p6"/>
          <p:cNvSpPr txBox="1">
            <a:spLocks/>
          </p:cNvSpPr>
          <p:nvPr/>
        </p:nvSpPr>
        <p:spPr>
          <a:xfrm>
            <a:off x="186519" y="6505888"/>
            <a:ext cx="442073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r>
              <a:rPr lang="en-US" dirty="0"/>
              <a:t>Source credit: https://techvidvan.com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>
            <a:spLocks noGrp="1"/>
          </p:cNvSpPr>
          <p:nvPr>
            <p:ph type="title"/>
          </p:nvPr>
        </p:nvSpPr>
        <p:spPr>
          <a:xfrm>
            <a:off x="1825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/>
              <a:t>Self Check</a:t>
            </a:r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body" idx="1"/>
          </p:nvPr>
        </p:nvSpPr>
        <p:spPr>
          <a:xfrm>
            <a:off x="1102420" y="1781952"/>
            <a:ext cx="5270245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ct val="85000"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 = 15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418"/>
              </a:spcBef>
              <a:buSzPct val="85000"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y = 4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418"/>
              </a:spcBef>
              <a:buSzPct val="85000"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print('x + y =',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x+y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418"/>
              </a:spcBef>
              <a:buSzPct val="85000"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print('x - y =',x-y)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418"/>
              </a:spcBef>
              <a:buSzPct val="85000"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print('x * y =',x*y)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418"/>
              </a:spcBef>
              <a:buSzPct val="85000"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print('x / y =',x/y)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418"/>
              </a:spcBef>
              <a:buSzPct val="85000"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print('x // y =',x//y)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418"/>
              </a:spcBef>
              <a:buSzPct val="85000"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print('x ** y =',x**y)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5" name="Google Shape;305;p15"/>
          <p:cNvSpPr txBox="1"/>
          <p:nvPr/>
        </p:nvSpPr>
        <p:spPr>
          <a:xfrm>
            <a:off x="5729850" y="1781952"/>
            <a:ext cx="5270245" cy="4062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  <a:buSzPct val="85000"/>
            </a:pP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x = 15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18"/>
              </a:spcBef>
              <a:buClr>
                <a:schemeClr val="accent1"/>
              </a:buClr>
              <a:buSzPct val="85000"/>
            </a:pP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y = 4</a:t>
            </a:r>
            <a:endParaRPr sz="2800" dirty="0">
              <a:solidFill>
                <a:schemeClr val="dk1"/>
              </a:solidFill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>
              <a:spcBef>
                <a:spcPts val="418"/>
              </a:spcBef>
              <a:buClr>
                <a:schemeClr val="accent1"/>
              </a:buClr>
              <a:buSzPct val="85000"/>
            </a:pP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print('x &amp;= y =', x&amp;=y)</a:t>
            </a:r>
            <a:endParaRPr sz="2800" dirty="0">
              <a:solidFill>
                <a:schemeClr val="dk1"/>
              </a:solidFill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>
              <a:spcBef>
                <a:spcPts val="418"/>
              </a:spcBef>
              <a:buClr>
                <a:schemeClr val="accent1"/>
              </a:buClr>
              <a:buSzPct val="85000"/>
            </a:pP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print('x |= y =', x|=y)</a:t>
            </a:r>
            <a:endParaRPr sz="2800" dirty="0">
              <a:solidFill>
                <a:schemeClr val="dk1"/>
              </a:solidFill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>
              <a:spcBef>
                <a:spcPts val="418"/>
              </a:spcBef>
              <a:buClr>
                <a:schemeClr val="accent1"/>
              </a:buClr>
              <a:buSzPct val="85000"/>
            </a:pP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print('x ^=  y =', x ^= y)</a:t>
            </a:r>
            <a:endParaRPr sz="2800" dirty="0">
              <a:solidFill>
                <a:schemeClr val="dk1"/>
              </a:solidFill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>
              <a:spcBef>
                <a:spcPts val="418"/>
              </a:spcBef>
              <a:buClr>
                <a:schemeClr val="accent1"/>
              </a:buClr>
              <a:buSzPct val="85000"/>
            </a:pP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print('x &gt;&gt;= y =', x &gt;&gt;= y)</a:t>
            </a:r>
            <a:endParaRPr sz="2800" dirty="0">
              <a:solidFill>
                <a:schemeClr val="dk1"/>
              </a:solidFill>
              <a:latin typeface="Calibri" panose="020F0502020204030204" pitchFamily="34" charset="0"/>
              <a:ea typeface="Georgia"/>
              <a:cs typeface="Calibri" panose="020F0502020204030204" pitchFamily="34" charset="0"/>
              <a:sym typeface="Georgia"/>
            </a:endParaRPr>
          </a:p>
          <a:p>
            <a:pPr>
              <a:spcBef>
                <a:spcPts val="418"/>
              </a:spcBef>
              <a:buClr>
                <a:schemeClr val="accent1"/>
              </a:buClr>
              <a:buSzPct val="85000"/>
            </a:pP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ea typeface="Georgia"/>
                <a:cs typeface="Calibri" panose="020F0502020204030204" pitchFamily="34" charset="0"/>
                <a:sym typeface="Georgia"/>
              </a:rPr>
              <a:t>print('x &lt;&lt;= y =',x &lt;&lt;= y)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4" grpId="0" uiExpand="1" build="p"/>
      <p:bldP spid="30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"/>
          <p:cNvSpPr txBox="1">
            <a:spLocks noGrp="1"/>
          </p:cNvSpPr>
          <p:nvPr>
            <p:ph type="title"/>
          </p:nvPr>
        </p:nvSpPr>
        <p:spPr>
          <a:xfrm>
            <a:off x="1825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dirty="0"/>
              <a:t>Special Operators</a:t>
            </a:r>
            <a:endParaRPr dirty="0"/>
          </a:p>
        </p:txBody>
      </p:sp>
      <p:sp>
        <p:nvSpPr>
          <p:cNvPr id="311" name="Google Shape;311;p16"/>
          <p:cNvSpPr txBox="1">
            <a:spLocks noGrp="1"/>
          </p:cNvSpPr>
          <p:nvPr>
            <p:ph type="body" idx="1"/>
          </p:nvPr>
        </p:nvSpPr>
        <p:spPr>
          <a:xfrm>
            <a:off x="509493" y="1472457"/>
            <a:ext cx="4315741" cy="196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indent="-514350">
              <a:spcBef>
                <a:spcPts val="0"/>
              </a:spcBef>
              <a:buClr>
                <a:schemeClr val="tx1"/>
              </a:buClr>
              <a:buSzPct val="75000"/>
              <a:buFont typeface="+mj-lt"/>
              <a:buAutoNum type="arabicPeriod"/>
            </a:pPr>
            <a:r>
              <a:rPr lang="en-US" dirty="0"/>
              <a:t>Identity Operator</a:t>
            </a:r>
            <a:endParaRPr dirty="0"/>
          </a:p>
          <a:p>
            <a:pPr marL="788670" indent="-514350">
              <a:spcBef>
                <a:spcPts val="540"/>
              </a:spcBef>
              <a:buClr>
                <a:schemeClr val="tx1"/>
              </a:buClr>
              <a:buSzPct val="75000"/>
              <a:buFont typeface="+mj-lt"/>
              <a:buAutoNum type="arabicPeriod"/>
            </a:pPr>
            <a:endParaRPr dirty="0"/>
          </a:p>
          <a:p>
            <a:pPr marL="514350" indent="-514350">
              <a:spcBef>
                <a:spcPts val="540"/>
              </a:spcBef>
              <a:buClr>
                <a:schemeClr val="tx1"/>
              </a:buClr>
              <a:buSzPct val="75000"/>
              <a:buFont typeface="+mj-lt"/>
              <a:buAutoNum type="arabicPeriod"/>
            </a:pPr>
            <a:r>
              <a:rPr lang="en-US" dirty="0"/>
              <a:t>Membership Operator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>
            <a:spLocks noGrp="1"/>
          </p:cNvSpPr>
          <p:nvPr>
            <p:ph type="title"/>
          </p:nvPr>
        </p:nvSpPr>
        <p:spPr>
          <a:xfrm>
            <a:off x="1825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/>
              <a:t>Agenda</a:t>
            </a:r>
            <a:endParaRPr/>
          </a:p>
        </p:txBody>
      </p:sp>
      <p:sp>
        <p:nvSpPr>
          <p:cNvPr id="184" name="Google Shape;184;p2"/>
          <p:cNvSpPr txBox="1">
            <a:spLocks noGrp="1"/>
          </p:cNvSpPr>
          <p:nvPr>
            <p:ph type="body" idx="1"/>
          </p:nvPr>
        </p:nvSpPr>
        <p:spPr>
          <a:xfrm>
            <a:off x="577733" y="1581639"/>
            <a:ext cx="4807060" cy="223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5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Printing Output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Operators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Operator Precedence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"/>
          <p:cNvSpPr txBox="1">
            <a:spLocks noGrp="1"/>
          </p:cNvSpPr>
          <p:nvPr>
            <p:ph type="title"/>
          </p:nvPr>
        </p:nvSpPr>
        <p:spPr>
          <a:xfrm>
            <a:off x="1825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/>
              <a:t>Identity Operator</a:t>
            </a:r>
            <a:endParaRPr/>
          </a:p>
        </p:txBody>
      </p:sp>
      <p:sp>
        <p:nvSpPr>
          <p:cNvPr id="318" name="Google Shape;318;p17"/>
          <p:cNvSpPr txBox="1">
            <a:spLocks noGrp="1"/>
          </p:cNvSpPr>
          <p:nvPr>
            <p:ph type="body" idx="1"/>
          </p:nvPr>
        </p:nvSpPr>
        <p:spPr>
          <a:xfrm>
            <a:off x="510084" y="1478674"/>
            <a:ext cx="11404411" cy="310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  <a:spcBef>
                <a:spcPts val="0"/>
              </a:spcBef>
            </a:pPr>
            <a:r>
              <a:rPr lang="en-US" sz="2800" b="1" u="sng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US" sz="2800" b="1" u="sng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not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are the identity operators in Python.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lnSpc>
                <a:spcPct val="150000"/>
              </a:lnSpc>
              <a:spcBef>
                <a:spcPts val="540"/>
              </a:spcBef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They are used to check if two values (or variables) are located on the same part of the memory.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lnSpc>
                <a:spcPct val="150000"/>
              </a:lnSpc>
              <a:spcBef>
                <a:spcPts val="540"/>
              </a:spcBef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Two variables that are equal does not imply that they are identical.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 txBox="1">
            <a:spLocks noGrp="1"/>
          </p:cNvSpPr>
          <p:nvPr>
            <p:ph type="title"/>
          </p:nvPr>
        </p:nvSpPr>
        <p:spPr>
          <a:xfrm>
            <a:off x="1825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dirty="0"/>
              <a:t>Example</a:t>
            </a:r>
            <a:endParaRPr dirty="0"/>
          </a:p>
        </p:txBody>
      </p:sp>
      <p:sp>
        <p:nvSpPr>
          <p:cNvPr id="327" name="Google Shape;327;p18"/>
          <p:cNvSpPr txBox="1">
            <a:spLocks noGrp="1"/>
          </p:cNvSpPr>
          <p:nvPr>
            <p:ph type="body" idx="1"/>
          </p:nvPr>
        </p:nvSpPr>
        <p:spPr>
          <a:xfrm>
            <a:off x="996287" y="1426092"/>
            <a:ext cx="5058771" cy="47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85000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 = 20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297"/>
              </a:spcBef>
              <a:buSzPct val="85000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 = 20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297"/>
              </a:spcBef>
              <a:buSzPct val="85000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( a is b ):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297"/>
              </a:spcBef>
              <a:buSzPct val="85000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print("a and b have same identity")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297"/>
              </a:spcBef>
              <a:buSzPct val="85000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else: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297"/>
              </a:spcBef>
              <a:buSzPct val="85000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print("a and b do not have same identity")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297"/>
              </a:spcBef>
              <a:buSzPct val="85000"/>
              <a:buNone/>
            </a:pP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297"/>
              </a:spcBef>
              <a:buSzPct val="85000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( id(a) == id(b) ):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297"/>
              </a:spcBef>
              <a:buSzPct val="85000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print("a and b have same identity")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297"/>
              </a:spcBef>
              <a:buSzPct val="85000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else: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297"/>
              </a:spcBef>
              <a:buSzPct val="85000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print("a and b do not have same identity")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55059" y="1507980"/>
            <a:ext cx="4305094" cy="4550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97"/>
              </a:spcBef>
              <a:buSzPct val="85000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 = 30</a:t>
            </a:r>
          </a:p>
          <a:p>
            <a:pPr>
              <a:lnSpc>
                <a:spcPct val="150000"/>
              </a:lnSpc>
              <a:spcBef>
                <a:spcPts val="297"/>
              </a:spcBef>
              <a:buSzPct val="85000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( a is b ):</a:t>
            </a:r>
          </a:p>
          <a:p>
            <a:pPr>
              <a:lnSpc>
                <a:spcPct val="150000"/>
              </a:lnSpc>
              <a:spcBef>
                <a:spcPts val="297"/>
              </a:spcBef>
              <a:buSzPct val="85000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print("a and b have same identity")</a:t>
            </a:r>
          </a:p>
          <a:p>
            <a:pPr>
              <a:lnSpc>
                <a:spcPct val="150000"/>
              </a:lnSpc>
              <a:spcBef>
                <a:spcPts val="297"/>
              </a:spcBef>
              <a:buSzPct val="85000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else:</a:t>
            </a:r>
          </a:p>
          <a:p>
            <a:pPr>
              <a:lnSpc>
                <a:spcPct val="150000"/>
              </a:lnSpc>
              <a:spcBef>
                <a:spcPts val="297"/>
              </a:spcBef>
              <a:buSzPct val="85000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print("a and b do not have same identity")</a:t>
            </a:r>
          </a:p>
          <a:p>
            <a:pPr>
              <a:lnSpc>
                <a:spcPct val="150000"/>
              </a:lnSpc>
              <a:spcBef>
                <a:spcPts val="297"/>
              </a:spcBef>
              <a:buSzPct val="85000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297"/>
              </a:spcBef>
              <a:buSzPct val="85000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( a is not b ):</a:t>
            </a:r>
          </a:p>
          <a:p>
            <a:pPr>
              <a:lnSpc>
                <a:spcPct val="150000"/>
              </a:lnSpc>
              <a:spcBef>
                <a:spcPts val="297"/>
              </a:spcBef>
              <a:buSzPct val="85000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print("a and b do not have same identity")</a:t>
            </a:r>
          </a:p>
          <a:p>
            <a:pPr>
              <a:lnSpc>
                <a:spcPct val="150000"/>
              </a:lnSpc>
              <a:spcBef>
                <a:spcPts val="297"/>
              </a:spcBef>
              <a:buSzPct val="85000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else:</a:t>
            </a:r>
          </a:p>
          <a:p>
            <a:pPr>
              <a:lnSpc>
                <a:spcPct val="150000"/>
              </a:lnSpc>
              <a:spcBef>
                <a:spcPts val="297"/>
              </a:spcBef>
              <a:buSzPct val="85000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print(" and b have same identity")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" grpId="0"/>
      <p:bldP spid="327" grpId="0" uiExpand="1" build="p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 txBox="1">
            <a:spLocks noGrp="1"/>
          </p:cNvSpPr>
          <p:nvPr>
            <p:ph type="title"/>
          </p:nvPr>
        </p:nvSpPr>
        <p:spPr>
          <a:xfrm>
            <a:off x="1930002" y="29115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dirty="0"/>
              <a:t>Self Check</a:t>
            </a:r>
            <a:endParaRPr dirty="0"/>
          </a:p>
        </p:txBody>
      </p:sp>
      <p:sp>
        <p:nvSpPr>
          <p:cNvPr id="334" name="Google Shape;334;p19"/>
          <p:cNvSpPr txBox="1">
            <a:spLocks noGrp="1"/>
          </p:cNvSpPr>
          <p:nvPr>
            <p:ph type="body" idx="1"/>
          </p:nvPr>
        </p:nvSpPr>
        <p:spPr>
          <a:xfrm>
            <a:off x="551115" y="1530926"/>
            <a:ext cx="4990328" cy="3384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2040"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 = 5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480"/>
              </a:spcBef>
              <a:buSzPts val="2040"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print(type(x) is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480"/>
              </a:spcBef>
              <a:buSzPts val="2040"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print(type(x) is not float)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480"/>
              </a:spcBef>
              <a:buSzPts val="2040"/>
              <a:buNone/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480"/>
              </a:spcBef>
              <a:buSzPts val="2040"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y = 3.23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480"/>
              </a:spcBef>
              <a:buSzPts val="2040"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print(type(y) is not float)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480"/>
              </a:spcBef>
              <a:buSzPts val="2040"/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print(type(y) is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/>
      <p:bldP spid="33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"/>
          <p:cNvSpPr txBox="1">
            <a:spLocks noGrp="1"/>
          </p:cNvSpPr>
          <p:nvPr>
            <p:ph type="title"/>
          </p:nvPr>
        </p:nvSpPr>
        <p:spPr>
          <a:xfrm>
            <a:off x="1825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/>
              <a:t>Membership Operator</a:t>
            </a:r>
            <a:endParaRPr/>
          </a:p>
        </p:txBody>
      </p:sp>
      <p:sp>
        <p:nvSpPr>
          <p:cNvPr id="340" name="Google Shape;340;p20"/>
          <p:cNvSpPr txBox="1">
            <a:spLocks noGrp="1"/>
          </p:cNvSpPr>
          <p:nvPr>
            <p:ph type="body" idx="1"/>
          </p:nvPr>
        </p:nvSpPr>
        <p:spPr>
          <a:xfrm>
            <a:off x="545912" y="1537034"/>
            <a:ext cx="10890912" cy="3075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2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 </a:t>
            </a:r>
            <a:r>
              <a:rPr lang="en-US" sz="2800" b="1" u="sng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in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are the membership operators in Python.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lnSpc>
                <a:spcPct val="150000"/>
              </a:lnSpc>
              <a:spcBef>
                <a:spcPts val="499"/>
              </a:spcBef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They are used to test whether a value or variable is found in a sequence (string, list, tuple, set and dictionary).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lnSpc>
                <a:spcPct val="150000"/>
              </a:lnSpc>
              <a:spcBef>
                <a:spcPts val="499"/>
              </a:spcBef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a dictionary we can only test for presence of key, not the value.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02336" y="2964135"/>
            <a:ext cx="114812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Operator precedence determines the grouping of terms in an expression and decides how an expression is evaluated. 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6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854848"/>
              </p:ext>
            </p:extLst>
          </p:nvPr>
        </p:nvGraphicFramePr>
        <p:xfrm>
          <a:off x="1683222" y="237021"/>
          <a:ext cx="8716371" cy="612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1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4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001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  <a:latin typeface="Georgia" panose="02040502050405020303" pitchFamily="18" charset="0"/>
                        </a:rPr>
                        <a:t>Operators</a:t>
                      </a:r>
                    </a:p>
                  </a:txBody>
                  <a:tcPr marL="153984" marR="153984" marT="76992" marB="7699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effectLst/>
                          <a:latin typeface="Georgia" panose="02040502050405020303" pitchFamily="18" charset="0"/>
                        </a:rPr>
                        <a:t>Meaning</a:t>
                      </a:r>
                    </a:p>
                  </a:txBody>
                  <a:tcPr marL="153984" marR="153984" marT="76992" marB="7699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001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()</a:t>
                      </a:r>
                    </a:p>
                  </a:txBody>
                  <a:tcPr marL="153984" marR="153984" marT="76992" marB="76992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Parentheses</a:t>
                      </a:r>
                    </a:p>
                  </a:txBody>
                  <a:tcPr marL="153984" marR="153984" marT="76992" marB="7699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001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**</a:t>
                      </a:r>
                    </a:p>
                  </a:txBody>
                  <a:tcPr marL="153984" marR="153984" marT="76992" marB="76992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Exponent</a:t>
                      </a:r>
                    </a:p>
                  </a:txBody>
                  <a:tcPr marL="153984" marR="153984" marT="76992" marB="7699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00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+x, -x, ~x</a:t>
                      </a:r>
                    </a:p>
                  </a:txBody>
                  <a:tcPr marL="153984" marR="153984" marT="76992" marB="76992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Unary plus, Unary minus, Bitwise NOT</a:t>
                      </a:r>
                    </a:p>
                  </a:txBody>
                  <a:tcPr marL="153984" marR="153984" marT="76992" marB="7699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00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*, /, //, %</a:t>
                      </a:r>
                    </a:p>
                  </a:txBody>
                  <a:tcPr marL="153984" marR="153984" marT="76992" marB="76992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Multiplication, Division, Floor division, Modulus</a:t>
                      </a:r>
                    </a:p>
                  </a:txBody>
                  <a:tcPr marL="153984" marR="153984" marT="76992" marB="7699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001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+, -</a:t>
                      </a:r>
                    </a:p>
                  </a:txBody>
                  <a:tcPr marL="153984" marR="153984" marT="76992" marB="76992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Addition, Subtraction</a:t>
                      </a:r>
                    </a:p>
                  </a:txBody>
                  <a:tcPr marL="153984" marR="153984" marT="76992" marB="7699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001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&lt;&lt;, &gt;&gt;</a:t>
                      </a:r>
                    </a:p>
                  </a:txBody>
                  <a:tcPr marL="153984" marR="153984" marT="76992" marB="76992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Bitwise shift operators</a:t>
                      </a:r>
                    </a:p>
                  </a:txBody>
                  <a:tcPr marL="153984" marR="153984" marT="76992" marB="7699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001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&amp;</a:t>
                      </a:r>
                    </a:p>
                  </a:txBody>
                  <a:tcPr marL="153984" marR="153984" marT="76992" marB="76992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Bitwise AND</a:t>
                      </a:r>
                    </a:p>
                  </a:txBody>
                  <a:tcPr marL="153984" marR="153984" marT="76992" marB="7699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00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^</a:t>
                      </a:r>
                    </a:p>
                  </a:txBody>
                  <a:tcPr marL="153984" marR="153984" marT="76992" marB="76992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Bitwise XOR</a:t>
                      </a:r>
                    </a:p>
                  </a:txBody>
                  <a:tcPr marL="153984" marR="153984" marT="76992" marB="7699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00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|</a:t>
                      </a:r>
                    </a:p>
                  </a:txBody>
                  <a:tcPr marL="153984" marR="153984" marT="76992" marB="76992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Bitwise OR</a:t>
                      </a:r>
                    </a:p>
                  </a:txBody>
                  <a:tcPr marL="153984" marR="153984" marT="76992" marB="76992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7582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==, !=, &gt;, &gt;=, &lt;, &lt;=, is, is not, in, not in</a:t>
                      </a:r>
                    </a:p>
                  </a:txBody>
                  <a:tcPr marL="153984" marR="153984" marT="76992" marB="76992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Comparisons, Identity, Membership operators</a:t>
                      </a:r>
                    </a:p>
                  </a:txBody>
                  <a:tcPr marL="153984" marR="153984" marT="76992" marB="76992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900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not</a:t>
                      </a:r>
                    </a:p>
                  </a:txBody>
                  <a:tcPr marL="153984" marR="153984" marT="76992" marB="76992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Logical NOT</a:t>
                      </a:r>
                    </a:p>
                  </a:txBody>
                  <a:tcPr marL="153984" marR="153984" marT="76992" marB="76992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900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and</a:t>
                      </a:r>
                    </a:p>
                  </a:txBody>
                  <a:tcPr marL="153984" marR="153984" marT="76992" marB="76992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Georgia" panose="02040502050405020303" pitchFamily="18" charset="0"/>
                        </a:rPr>
                        <a:t>Logical AND</a:t>
                      </a:r>
                    </a:p>
                  </a:txBody>
                  <a:tcPr marL="153984" marR="153984" marT="76992" marB="76992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9001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or</a:t>
                      </a:r>
                    </a:p>
                  </a:txBody>
                  <a:tcPr marL="153984" marR="153984" marT="76992" marB="76992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Georgia" panose="02040502050405020303" pitchFamily="18" charset="0"/>
                        </a:rPr>
                        <a:t>Logical OR</a:t>
                      </a:r>
                    </a:p>
                  </a:txBody>
                  <a:tcPr marL="153984" marR="153984" marT="76992" marB="76992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3" name="Picture 2" descr="Procareer Acade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890" y="6123655"/>
            <a:ext cx="1549718" cy="49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84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 txBox="1">
            <a:spLocks noGrp="1"/>
          </p:cNvSpPr>
          <p:nvPr>
            <p:ph type="title"/>
          </p:nvPr>
        </p:nvSpPr>
        <p:spPr>
          <a:xfrm>
            <a:off x="1825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/>
              <a:t>Self Check</a:t>
            </a:r>
            <a:endParaRPr/>
          </a:p>
        </p:txBody>
      </p:sp>
      <p:sp>
        <p:nvSpPr>
          <p:cNvPr id="363" name="Google Shape;363;p23"/>
          <p:cNvSpPr txBox="1">
            <a:spLocks noGrp="1"/>
          </p:cNvSpPr>
          <p:nvPr>
            <p:ph type="body" idx="1"/>
          </p:nvPr>
        </p:nvSpPr>
        <p:spPr>
          <a:xfrm>
            <a:off x="3589362" y="1486106"/>
            <a:ext cx="5622878" cy="48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indent="-128587">
              <a:spcBef>
                <a:spcPts val="0"/>
              </a:spcBef>
              <a:buSzPts val="2295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= 20</a:t>
            </a:r>
          </a:p>
          <a:p>
            <a:pPr marL="274320" indent="-128587">
              <a:spcBef>
                <a:spcPts val="0"/>
              </a:spcBef>
              <a:buSzPts val="2295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 = 10</a:t>
            </a:r>
          </a:p>
          <a:p>
            <a:pPr marL="274320" indent="-128587">
              <a:spcBef>
                <a:spcPts val="0"/>
              </a:spcBef>
              <a:buSzPts val="2295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 = 15</a:t>
            </a:r>
          </a:p>
          <a:p>
            <a:pPr marL="274320" indent="-128587">
              <a:spcBef>
                <a:spcPts val="0"/>
              </a:spcBef>
              <a:buSzPts val="2295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 = 5</a:t>
            </a:r>
          </a:p>
          <a:p>
            <a:pPr marL="274320" indent="-128587">
              <a:spcBef>
                <a:spcPts val="0"/>
              </a:spcBef>
              <a:buSzPts val="2295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 = 0</a:t>
            </a:r>
          </a:p>
          <a:p>
            <a:pPr marL="274320" indent="-128587">
              <a:spcBef>
                <a:spcPts val="0"/>
              </a:spcBef>
              <a:buSzPts val="2295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 = (a + b) * c / d       </a:t>
            </a:r>
          </a:p>
          <a:p>
            <a:pPr marL="274320" indent="-128587">
              <a:spcBef>
                <a:spcPts val="0"/>
              </a:spcBef>
              <a:buSzPts val="2295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print ("Value of (a + b) * c / d is ",  e)</a:t>
            </a:r>
          </a:p>
          <a:p>
            <a:pPr marL="274320" indent="-128587">
              <a:spcBef>
                <a:spcPts val="0"/>
              </a:spcBef>
              <a:buSzPts val="2295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 = ((a + b) * c) / d</a:t>
            </a:r>
          </a:p>
          <a:p>
            <a:pPr marL="274320" indent="-128587">
              <a:spcBef>
                <a:spcPts val="0"/>
              </a:spcBef>
              <a:buSzPts val="2295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print("Value of ((a + b) * c) / d is ",  e)</a:t>
            </a:r>
          </a:p>
          <a:p>
            <a:pPr marL="274320" indent="-128587">
              <a:spcBef>
                <a:spcPts val="0"/>
              </a:spcBef>
              <a:buSzPts val="2295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 = (a + b) * (c / d)</a:t>
            </a:r>
          </a:p>
          <a:p>
            <a:pPr marL="274320" indent="-128587">
              <a:spcBef>
                <a:spcPts val="0"/>
              </a:spcBef>
              <a:buSzPts val="2295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print("Value of (a + b) * (c / d) is ",  e)</a:t>
            </a:r>
          </a:p>
          <a:p>
            <a:pPr marL="274320" indent="-128587">
              <a:spcBef>
                <a:spcPts val="0"/>
              </a:spcBef>
              <a:buSzPts val="2295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 = a + (b * c) / d</a:t>
            </a:r>
          </a:p>
          <a:p>
            <a:pPr marL="274320" indent="-128587">
              <a:spcBef>
                <a:spcPts val="0"/>
              </a:spcBef>
              <a:buSzPts val="2295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print("Value of a + (b * c) / d is ",  e)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2"/>
          <p:cNvSpPr txBox="1">
            <a:spLocks noGrp="1"/>
          </p:cNvSpPr>
          <p:nvPr>
            <p:ph type="title"/>
          </p:nvPr>
        </p:nvSpPr>
        <p:spPr>
          <a:xfrm>
            <a:off x="1825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dirty="0"/>
              <a:t>Operator precedence</a:t>
            </a:r>
            <a:endParaRPr dirty="0"/>
          </a:p>
        </p:txBody>
      </p:sp>
      <p:sp>
        <p:nvSpPr>
          <p:cNvPr id="355" name="Google Shape;355;p22"/>
          <p:cNvSpPr txBox="1">
            <a:spLocks noGrp="1"/>
          </p:cNvSpPr>
          <p:nvPr>
            <p:ph type="body" idx="1"/>
          </p:nvPr>
        </p:nvSpPr>
        <p:spPr>
          <a:xfrm>
            <a:off x="517842" y="1421553"/>
            <a:ext cx="10318480" cy="5061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Determine the hierarchy of operations and evaluate the following expression: 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indent="0">
              <a:spcBef>
                <a:spcPts val="499"/>
              </a:spcBef>
              <a:buNone/>
            </a:pP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2 * 3 / 4 + 4 / 4 + 8 - 2 + 5 / 8 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499"/>
              </a:spcBef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Stepwise evaluation of this expression is shown below: 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274320">
              <a:spcBef>
                <a:spcPts val="407"/>
              </a:spcBef>
              <a:buClr>
                <a:srgbClr val="A8422A"/>
              </a:buClr>
              <a:buSzPct val="70000"/>
              <a:buFont typeface="Noto Sans Symbols"/>
              <a:buChar char="⮚"/>
            </a:pPr>
            <a:r>
              <a:rPr lang="en-US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2 * 3 / 4 + 4 / 4 + 8 - 2 + 5 / 8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274320">
              <a:spcBef>
                <a:spcPts val="407"/>
              </a:spcBef>
              <a:buClr>
                <a:srgbClr val="A8422A"/>
              </a:buClr>
              <a:buSzPct val="70000"/>
              <a:buFont typeface="Noto Sans Symbols"/>
              <a:buChar char="⮚"/>
            </a:pPr>
            <a:r>
              <a:rPr lang="en-US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6 / 4 + 4 / 4 + 8 - 2 + 5 / 8 operation: * 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274320">
              <a:spcBef>
                <a:spcPts val="407"/>
              </a:spcBef>
              <a:buClr>
                <a:srgbClr val="A8422A"/>
              </a:buClr>
              <a:buSzPct val="70000"/>
              <a:buFont typeface="Noto Sans Symbols"/>
              <a:buChar char="⮚"/>
            </a:pPr>
            <a:r>
              <a:rPr lang="en-US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 + 4 / 4 + 8 - 2 + 5 / 8 operation: / 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274320">
              <a:spcBef>
                <a:spcPts val="407"/>
              </a:spcBef>
              <a:buClr>
                <a:srgbClr val="A8422A"/>
              </a:buClr>
              <a:buSzPct val="70000"/>
              <a:buFont typeface="Noto Sans Symbols"/>
              <a:buChar char="⮚"/>
            </a:pPr>
            <a:r>
              <a:rPr lang="en-US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 + 1+ 8 - 2 + 5 / 8 operation: / 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274320">
              <a:spcBef>
                <a:spcPts val="407"/>
              </a:spcBef>
              <a:buClr>
                <a:srgbClr val="A8422A"/>
              </a:buClr>
              <a:buSzPct val="70000"/>
              <a:buFont typeface="Noto Sans Symbols"/>
              <a:buChar char="⮚"/>
            </a:pPr>
            <a:r>
              <a:rPr lang="en-US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 + 1 + 8 - 2 + 0 operation: / 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274320">
              <a:spcBef>
                <a:spcPts val="407"/>
              </a:spcBef>
              <a:buClr>
                <a:srgbClr val="A8422A"/>
              </a:buClr>
              <a:buSzPct val="70000"/>
              <a:buFont typeface="Noto Sans Symbols"/>
              <a:buChar char="⮚"/>
            </a:pPr>
            <a:r>
              <a:rPr lang="en-US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2 + 8 - 2 + 0 operation: + 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274320">
              <a:spcBef>
                <a:spcPts val="407"/>
              </a:spcBef>
              <a:buClr>
                <a:srgbClr val="A8422A"/>
              </a:buClr>
              <a:buSzPct val="70000"/>
              <a:buFont typeface="Noto Sans Symbols"/>
              <a:buChar char="⮚"/>
            </a:pPr>
            <a:r>
              <a:rPr lang="en-US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10 - 2 + 0 operation: + 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274320">
              <a:spcBef>
                <a:spcPts val="407"/>
              </a:spcBef>
              <a:buClr>
                <a:srgbClr val="A8422A"/>
              </a:buClr>
              <a:buSzPct val="70000"/>
              <a:buFont typeface="Noto Sans Symbols"/>
              <a:buChar char="⮚"/>
            </a:pPr>
            <a:r>
              <a:rPr lang="en-US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8 + 0 operation : - 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lvl="1" indent="-274320">
              <a:spcBef>
                <a:spcPts val="407"/>
              </a:spcBef>
              <a:buClr>
                <a:srgbClr val="A8422A"/>
              </a:buClr>
              <a:buSzPct val="70000"/>
              <a:buFont typeface="Noto Sans Symbols"/>
              <a:buChar char="⮚"/>
            </a:pPr>
            <a:r>
              <a:rPr lang="en-US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8 operation: + 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/>
      <p:bldP spid="35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5"/>
          <p:cNvSpPr txBox="1">
            <a:spLocks noGrp="1"/>
          </p:cNvSpPr>
          <p:nvPr>
            <p:ph type="title" idx="4294967295"/>
          </p:nvPr>
        </p:nvSpPr>
        <p:spPr>
          <a:xfrm>
            <a:off x="1720645" y="2821398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ts val="3300"/>
            </a:pPr>
            <a:r>
              <a:rPr lang="en-US" dirty="0"/>
              <a:t>Questions?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"/>
          <p:cNvSpPr txBox="1">
            <a:spLocks noGrp="1"/>
          </p:cNvSpPr>
          <p:nvPr>
            <p:ph type="title" idx="4294967295"/>
          </p:nvPr>
        </p:nvSpPr>
        <p:spPr>
          <a:xfrm>
            <a:off x="1632155" y="2670175"/>
            <a:ext cx="853440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ts val="3300"/>
            </a:pPr>
            <a:r>
              <a:rPr lang="en-US" dirty="0"/>
              <a:t>Thank you.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13561cab_0_37"/>
          <p:cNvSpPr txBox="1">
            <a:spLocks noGrp="1"/>
          </p:cNvSpPr>
          <p:nvPr>
            <p:ph type="title"/>
          </p:nvPr>
        </p:nvSpPr>
        <p:spPr>
          <a:xfrm>
            <a:off x="1825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/>
              <a:t>Recap</a:t>
            </a:r>
            <a:endParaRPr/>
          </a:p>
        </p:txBody>
      </p:sp>
      <p:sp>
        <p:nvSpPr>
          <p:cNvPr id="176" name="Google Shape;176;g11613561cab_0_37"/>
          <p:cNvSpPr txBox="1">
            <a:spLocks noGrp="1"/>
          </p:cNvSpPr>
          <p:nvPr>
            <p:ph type="body" idx="1"/>
          </p:nvPr>
        </p:nvSpPr>
        <p:spPr>
          <a:xfrm>
            <a:off x="529215" y="1448385"/>
            <a:ext cx="6158188" cy="525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spcBef>
                <a:spcPts val="540"/>
              </a:spcBef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What is Python?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Why Python?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Python Applications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Python Installation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Demo of Hello world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Comments, Literals and Indentation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Python Code Execution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"/>
          <p:cNvSpPr txBox="1">
            <a:spLocks noGrp="1"/>
          </p:cNvSpPr>
          <p:nvPr>
            <p:ph type="title"/>
          </p:nvPr>
        </p:nvSpPr>
        <p:spPr>
          <a:xfrm>
            <a:off x="1825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/>
              <a:t>Printing Output</a:t>
            </a:r>
            <a:endParaRPr/>
          </a:p>
        </p:txBody>
      </p:sp>
      <p:sp>
        <p:nvSpPr>
          <p:cNvPr id="190" name="Google Shape;190;p3"/>
          <p:cNvSpPr txBox="1">
            <a:spLocks noGrp="1"/>
          </p:cNvSpPr>
          <p:nvPr>
            <p:ph type="body" idx="1"/>
          </p:nvPr>
        </p:nvSpPr>
        <p:spPr>
          <a:xfrm>
            <a:off x="218364" y="1456350"/>
            <a:ext cx="1165518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31520" indent="-457200"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We use the print() function to output data to the standard output device (screen).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indent="-457200">
              <a:spcBef>
                <a:spcPts val="540"/>
              </a:spcBef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Syntax :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1" name="Google Shape;191;p3"/>
          <p:cNvSpPr/>
          <p:nvPr/>
        </p:nvSpPr>
        <p:spPr>
          <a:xfrm>
            <a:off x="1963674" y="2917396"/>
            <a:ext cx="8340852" cy="685800"/>
          </a:xfrm>
          <a:prstGeom prst="rect">
            <a:avLst/>
          </a:prstGeom>
          <a:solidFill>
            <a:schemeClr val="accent1"/>
          </a:solidFill>
          <a:ln w="11425" cap="flat" cmpd="sng">
            <a:solidFill>
              <a:srgbClr val="9848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print(*objects, </a:t>
            </a:r>
            <a:r>
              <a:rPr lang="en-US" sz="2400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sep</a:t>
            </a:r>
            <a:r>
              <a:rPr lang="en-US" sz="24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=' ', end='\n', file=</a:t>
            </a:r>
            <a:r>
              <a:rPr lang="en-US" sz="2400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sys.stdout</a:t>
            </a:r>
            <a:r>
              <a:rPr lang="en-US" sz="24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, flush=False)</a:t>
            </a:r>
            <a:endParaRPr sz="2400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4730086" y="3714561"/>
            <a:ext cx="4490114" cy="49081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595" y="49577"/>
                </a:moveTo>
                <a:lnTo>
                  <a:pt x="-20113" y="-64384"/>
                </a:lnTo>
              </a:path>
            </a:pathLst>
          </a:custGeom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sep separator is used between the values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5914030" y="3786844"/>
            <a:ext cx="2438400" cy="6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595" y="49577"/>
                </a:moveTo>
                <a:lnTo>
                  <a:pt x="-20113" y="-64384"/>
                </a:lnTo>
              </a:path>
            </a:pathLst>
          </a:custGeom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 It defaults into a new line.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5" name="Google Shape;195;p3"/>
          <p:cNvSpPr/>
          <p:nvPr/>
        </p:nvSpPr>
        <p:spPr>
          <a:xfrm>
            <a:off x="4512859" y="4529974"/>
            <a:ext cx="6003878" cy="82420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58441" y="-2786"/>
                </a:moveTo>
                <a:lnTo>
                  <a:pt x="42514" y="-169559"/>
                </a:lnTo>
              </a:path>
            </a:pathLst>
          </a:custGeom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The file is the object where the values are printed and its default value is </a:t>
            </a:r>
            <a:r>
              <a:rPr lang="en-US" sz="1800" dirty="0" err="1">
                <a:latin typeface="Georgia"/>
                <a:ea typeface="Georgia"/>
                <a:cs typeface="Georgia"/>
                <a:sym typeface="Georgia"/>
              </a:rPr>
              <a:t>sys.stdout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 (screen).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Line Callout 1 1"/>
          <p:cNvSpPr/>
          <p:nvPr/>
        </p:nvSpPr>
        <p:spPr>
          <a:xfrm>
            <a:off x="4848934" y="2209895"/>
            <a:ext cx="3867436" cy="473102"/>
          </a:xfrm>
          <a:prstGeom prst="borderCallout1">
            <a:avLst>
              <a:gd name="adj1" fmla="val 47598"/>
              <a:gd name="adj2" fmla="val -722"/>
              <a:gd name="adj3" fmla="val 196157"/>
              <a:gd name="adj4" fmla="val -402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objects is the value(s) to be printed.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"/>
          <p:cNvSpPr txBox="1">
            <a:spLocks noGrp="1"/>
          </p:cNvSpPr>
          <p:nvPr>
            <p:ph type="title"/>
          </p:nvPr>
        </p:nvSpPr>
        <p:spPr>
          <a:xfrm>
            <a:off x="1825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/>
              <a:t>Operators</a:t>
            </a:r>
            <a:endParaRPr/>
          </a:p>
        </p:txBody>
      </p:sp>
      <p:sp>
        <p:nvSpPr>
          <p:cNvPr id="209" name="Google Shape;209;p5"/>
          <p:cNvSpPr txBox="1">
            <a:spLocks noGrp="1"/>
          </p:cNvSpPr>
          <p:nvPr>
            <p:ph type="body" idx="1"/>
          </p:nvPr>
        </p:nvSpPr>
        <p:spPr>
          <a:xfrm>
            <a:off x="322611" y="1635252"/>
            <a:ext cx="11685531" cy="230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15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computer programming languages operators are special symbols which represent computations, conditional matching etc. 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values the operator uses are called </a:t>
            </a:r>
            <a:r>
              <a:rPr lang="en-US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operands.</a:t>
            </a:r>
            <a:endParaRPr sz="2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Google Shape;210;p5"/>
          <p:cNvSpPr/>
          <p:nvPr/>
        </p:nvSpPr>
        <p:spPr>
          <a:xfrm>
            <a:off x="3479041" y="2452174"/>
            <a:ext cx="3733800" cy="533400"/>
          </a:xfrm>
          <a:prstGeom prst="rect">
            <a:avLst/>
          </a:prstGeom>
          <a:solidFill>
            <a:srgbClr val="FFC000"/>
          </a:solidFill>
          <a:ln w="25400" cap="rnd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  =  a + b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1" name="Google Shape;211;p5"/>
          <p:cNvSpPr/>
          <p:nvPr/>
        </p:nvSpPr>
        <p:spPr>
          <a:xfrm>
            <a:off x="7485796" y="3385910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709" y="56962"/>
                </a:moveTo>
                <a:lnTo>
                  <a:pt x="-73157" y="-74231"/>
                </a:lnTo>
              </a:path>
            </a:pathLst>
          </a:custGeom>
          <a:noFill/>
          <a:ln w="317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and b are called operands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3" name="Google Shape;213;p5"/>
          <p:cNvSpPr/>
          <p:nvPr/>
        </p:nvSpPr>
        <p:spPr>
          <a:xfrm>
            <a:off x="3380095" y="3728810"/>
            <a:ext cx="2362200" cy="6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60035" y="2808"/>
                </a:moveTo>
                <a:lnTo>
                  <a:pt x="101215" y="-145615"/>
                </a:lnTo>
              </a:path>
            </a:pathLst>
          </a:custGeom>
          <a:noFill/>
          <a:ln w="317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+ is an operator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"/>
          <p:cNvSpPr txBox="1">
            <a:spLocks noGrp="1"/>
          </p:cNvSpPr>
          <p:nvPr>
            <p:ph type="title"/>
          </p:nvPr>
        </p:nvSpPr>
        <p:spPr>
          <a:xfrm>
            <a:off x="1825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dirty="0"/>
              <a:t>Types of Operators</a:t>
            </a:r>
            <a:endParaRPr dirty="0"/>
          </a:p>
        </p:txBody>
      </p:sp>
      <p:sp>
        <p:nvSpPr>
          <p:cNvPr id="5" name="Google Shape;222;p6"/>
          <p:cNvSpPr txBox="1">
            <a:spLocks/>
          </p:cNvSpPr>
          <p:nvPr/>
        </p:nvSpPr>
        <p:spPr>
          <a:xfrm>
            <a:off x="227445" y="6438144"/>
            <a:ext cx="442073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r>
              <a:rPr lang="en-US" dirty="0"/>
              <a:t>Source credit: https://techvidvan.com</a:t>
            </a:r>
          </a:p>
        </p:txBody>
      </p:sp>
      <p:pic>
        <p:nvPicPr>
          <p:cNvPr id="1026" name="Picture 2" descr="7 Types of Python Operators that will ease your programming - TechVidv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753" y="1610435"/>
            <a:ext cx="8391553" cy="439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>
            <a:spLocks noGrp="1"/>
          </p:cNvSpPr>
          <p:nvPr>
            <p:ph type="title"/>
          </p:nvPr>
        </p:nvSpPr>
        <p:spPr>
          <a:xfrm>
            <a:off x="1825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/>
              <a:t>Arithmetic Operators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315" y="1703127"/>
            <a:ext cx="8175298" cy="4138114"/>
          </a:xfrm>
          <a:prstGeom prst="rect">
            <a:avLst/>
          </a:prstGeom>
        </p:spPr>
      </p:pic>
      <p:sp>
        <p:nvSpPr>
          <p:cNvPr id="7" name="Google Shape;222;p6"/>
          <p:cNvSpPr txBox="1">
            <a:spLocks/>
          </p:cNvSpPr>
          <p:nvPr/>
        </p:nvSpPr>
        <p:spPr>
          <a:xfrm>
            <a:off x="213795" y="6410848"/>
            <a:ext cx="442073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r>
              <a:rPr lang="en-US" dirty="0"/>
              <a:t>Source credit: https://techvidvan.com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513" y="160361"/>
            <a:ext cx="8534400" cy="758952"/>
          </a:xfrm>
        </p:spPr>
        <p:txBody>
          <a:bodyPr/>
          <a:lstStyle/>
          <a:p>
            <a:r>
              <a:rPr lang="en-US" dirty="0"/>
              <a:t>Arithmetic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27819"/>
              </p:ext>
            </p:extLst>
          </p:nvPr>
        </p:nvGraphicFramePr>
        <p:xfrm>
          <a:off x="2083559" y="1555236"/>
          <a:ext cx="8093122" cy="4267200"/>
        </p:xfrm>
        <a:graphic>
          <a:graphicData uri="http://schemas.openxmlformats.org/drawingml/2006/table">
            <a:tbl>
              <a:tblPr/>
              <a:tblGrid>
                <a:gridCol w="1526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2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4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6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500" dirty="0">
                          <a:effectLst/>
                          <a:latin typeface="Georgia" panose="02040502050405020303" pitchFamily="18" charset="0"/>
                        </a:rPr>
                        <a:t>Operator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500" dirty="0">
                          <a:effectLst/>
                          <a:latin typeface="Georgia" panose="02040502050405020303" pitchFamily="18" charset="0"/>
                        </a:rPr>
                        <a:t>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500" dirty="0">
                          <a:effectLst/>
                          <a:latin typeface="Georgia" panose="02040502050405020303" pitchFamily="18" charset="0"/>
                        </a:rPr>
                        <a:t>Example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682"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 dirty="0">
                          <a:effectLst/>
                          <a:latin typeface="Georgia" panose="02040502050405020303" pitchFamily="18" charset="0"/>
                        </a:rPr>
                        <a:t>+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>
                          <a:effectLst/>
                          <a:latin typeface="Georgia" panose="02040502050405020303" pitchFamily="18" charset="0"/>
                        </a:rPr>
                        <a:t>Addition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>
                          <a:effectLst/>
                          <a:latin typeface="Georgia" panose="02040502050405020303" pitchFamily="18" charset="0"/>
                        </a:rPr>
                        <a:t>x +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82"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>
                          <a:effectLst/>
                          <a:latin typeface="Georgia" panose="02040502050405020303" pitchFamily="18" charset="0"/>
                        </a:rPr>
                        <a:t>-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 dirty="0">
                          <a:effectLst/>
                          <a:latin typeface="Georgia" panose="02040502050405020303" pitchFamily="18" charset="0"/>
                        </a:rPr>
                        <a:t>Subtraction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 dirty="0">
                          <a:effectLst/>
                          <a:latin typeface="Georgia" panose="02040502050405020303" pitchFamily="18" charset="0"/>
                        </a:rPr>
                        <a:t>x -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682"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>
                          <a:effectLst/>
                          <a:latin typeface="Georgia" panose="02040502050405020303" pitchFamily="18" charset="0"/>
                        </a:rPr>
                        <a:t>*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>
                          <a:effectLst/>
                          <a:latin typeface="Georgia" panose="02040502050405020303" pitchFamily="18" charset="0"/>
                        </a:rPr>
                        <a:t>Multiplication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>
                          <a:effectLst/>
                          <a:latin typeface="Georgia" panose="02040502050405020303" pitchFamily="18" charset="0"/>
                        </a:rPr>
                        <a:t>x *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682"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>
                          <a:effectLst/>
                          <a:latin typeface="Georgia" panose="02040502050405020303" pitchFamily="18" charset="0"/>
                        </a:rPr>
                        <a:t>/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>
                          <a:effectLst/>
                          <a:latin typeface="Georgia" panose="02040502050405020303" pitchFamily="18" charset="0"/>
                        </a:rPr>
                        <a:t>Division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 dirty="0">
                          <a:effectLst/>
                          <a:latin typeface="Georgia" panose="02040502050405020303" pitchFamily="18" charset="0"/>
                        </a:rPr>
                        <a:t>x /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682"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>
                          <a:effectLst/>
                          <a:latin typeface="Georgia" panose="02040502050405020303" pitchFamily="18" charset="0"/>
                        </a:rPr>
                        <a:t>%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>
                          <a:effectLst/>
                          <a:latin typeface="Georgia" panose="02040502050405020303" pitchFamily="18" charset="0"/>
                        </a:rPr>
                        <a:t>Modulus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>
                          <a:effectLst/>
                          <a:latin typeface="Georgia" panose="02040502050405020303" pitchFamily="18" charset="0"/>
                        </a:rPr>
                        <a:t>x %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682"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>
                          <a:effectLst/>
                          <a:latin typeface="Georgia" panose="02040502050405020303" pitchFamily="18" charset="0"/>
                        </a:rPr>
                        <a:t>**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>
                          <a:effectLst/>
                          <a:latin typeface="Georgia" panose="02040502050405020303" pitchFamily="18" charset="0"/>
                        </a:rPr>
                        <a:t>Exponentiation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>
                          <a:effectLst/>
                          <a:latin typeface="Georgia" panose="02040502050405020303" pitchFamily="18" charset="0"/>
                        </a:rPr>
                        <a:t>x **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682"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>
                          <a:effectLst/>
                          <a:latin typeface="Georgia" panose="02040502050405020303" pitchFamily="18" charset="0"/>
                        </a:rPr>
                        <a:t>//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>
                          <a:effectLst/>
                          <a:latin typeface="Georgia" panose="02040502050405020303" pitchFamily="18" charset="0"/>
                        </a:rPr>
                        <a:t>Floor division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500" dirty="0">
                          <a:effectLst/>
                          <a:latin typeface="Georgia" panose="02040502050405020303" pitchFamily="18" charset="0"/>
                        </a:rPr>
                        <a:t>x //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58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756" y="1619462"/>
            <a:ext cx="4872393" cy="4592490"/>
          </a:xfrm>
          <a:prstGeom prst="rect">
            <a:avLst/>
          </a:prstGeom>
        </p:spPr>
      </p:pic>
      <p:sp>
        <p:nvSpPr>
          <p:cNvPr id="6" name="Google Shape;222;p6"/>
          <p:cNvSpPr txBox="1">
            <a:spLocks/>
          </p:cNvSpPr>
          <p:nvPr/>
        </p:nvSpPr>
        <p:spPr>
          <a:xfrm>
            <a:off x="200168" y="6450806"/>
            <a:ext cx="442073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r>
              <a:rPr lang="en-US" dirty="0"/>
              <a:t>Source credit: https://techvidvan.com</a:t>
            </a:r>
          </a:p>
        </p:txBody>
      </p:sp>
    </p:spTree>
    <p:extLst>
      <p:ext uri="{BB962C8B-B14F-4D97-AF65-F5344CB8AC3E}">
        <p14:creationId xmlns:p14="http://schemas.microsoft.com/office/powerpoint/2010/main" val="179594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1424</Words>
  <Application>Microsoft Office PowerPoint</Application>
  <PresentationFormat>Widescreen</PresentationFormat>
  <Paragraphs>268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Georgia</vt:lpstr>
      <vt:lpstr>Noto Sans Symbols</vt:lpstr>
      <vt:lpstr>Civic</vt:lpstr>
      <vt:lpstr>PYTHON</vt:lpstr>
      <vt:lpstr>Agenda</vt:lpstr>
      <vt:lpstr>Recap</vt:lpstr>
      <vt:lpstr>Printing Output</vt:lpstr>
      <vt:lpstr>Operators</vt:lpstr>
      <vt:lpstr>Types of Operators</vt:lpstr>
      <vt:lpstr>Arithmetic Operators</vt:lpstr>
      <vt:lpstr>Arithmetic Operators</vt:lpstr>
      <vt:lpstr>Relational Operators</vt:lpstr>
      <vt:lpstr>Relational Operators</vt:lpstr>
      <vt:lpstr>Logical Operators</vt:lpstr>
      <vt:lpstr>Bitwise Operators</vt:lpstr>
      <vt:lpstr>Bitwise Operator</vt:lpstr>
      <vt:lpstr>Bitwise Operator</vt:lpstr>
      <vt:lpstr>Bitwise Operators</vt:lpstr>
      <vt:lpstr>Self Check</vt:lpstr>
      <vt:lpstr>Assignment Operators</vt:lpstr>
      <vt:lpstr>Self Check</vt:lpstr>
      <vt:lpstr>Special Operators</vt:lpstr>
      <vt:lpstr>Identity Operator</vt:lpstr>
      <vt:lpstr>Example</vt:lpstr>
      <vt:lpstr>Self Check</vt:lpstr>
      <vt:lpstr>Membership Operator</vt:lpstr>
      <vt:lpstr>Operator Precedence</vt:lpstr>
      <vt:lpstr>PowerPoint Presentation</vt:lpstr>
      <vt:lpstr>Self Check</vt:lpstr>
      <vt:lpstr>Operator precedence</vt:lpstr>
      <vt:lpstr>Questions?</vt:lpstr>
      <vt:lpstr>Thank you.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Shweta</dc:creator>
  <cp:lastModifiedBy>SHWETA PAROPKARI</cp:lastModifiedBy>
  <cp:revision>77</cp:revision>
  <dcterms:created xsi:type="dcterms:W3CDTF">2021-01-26T08:10:49Z</dcterms:created>
  <dcterms:modified xsi:type="dcterms:W3CDTF">2023-03-27T09:33:40Z</dcterms:modified>
</cp:coreProperties>
</file>