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8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ji3WKkMZr/Az4j9Pl0rQ2bQ6/f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408D35A-DAF7-49C3-A0F7-3A0004C998F5}">
  <a:tblStyle styleId="{0408D35A-DAF7-49C3-A0F7-3A0004C998F5}" styleName="Table_0">
    <a:wholeTbl>
      <a:tcTxStyle b="off" i="off">
        <a:font>
          <a:latin typeface="Georgia"/>
          <a:ea typeface="Georgia"/>
          <a:cs typeface="Georgia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7EAE8"/>
          </a:solidFill>
        </a:fill>
      </a:tcStyle>
    </a:wholeTbl>
    <a:band1H>
      <a:tcTxStyle/>
      <a:tcStyle>
        <a:tcBdr/>
        <a:fill>
          <a:solidFill>
            <a:srgbClr val="EED2CE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ED2CE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Georgia"/>
          <a:ea typeface="Georgia"/>
          <a:cs typeface="Georgia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Georgia"/>
          <a:ea typeface="Georgia"/>
          <a:cs typeface="Georgia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Georgia"/>
          <a:ea typeface="Georgia"/>
          <a:cs typeface="Georgia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Georgia"/>
          <a:ea typeface="Georgia"/>
          <a:cs typeface="Georgia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826346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95873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70745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95086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83815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19751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51901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76372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65929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04790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55438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9297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42483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89098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59876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9286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9179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8415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2934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7023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3550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2439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311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6"/>
          <p:cNvSpPr/>
          <p:nvPr/>
        </p:nvSpPr>
        <p:spPr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" name="Google Shape;27;p26"/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" name="Google Shape;28;p26"/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" name="Google Shape;29;p26"/>
          <p:cNvSpPr/>
          <p:nvPr/>
        </p:nvSpPr>
        <p:spPr>
          <a:xfrm>
            <a:off x="11988800" y="19050"/>
            <a:ext cx="2032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" name="Google Shape;30;p26"/>
          <p:cNvSpPr/>
          <p:nvPr/>
        </p:nvSpPr>
        <p:spPr>
          <a:xfrm>
            <a:off x="203200" y="2286000"/>
            <a:ext cx="11777472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" name="Google Shape;31;p26"/>
          <p:cNvSpPr/>
          <p:nvPr/>
        </p:nvSpPr>
        <p:spPr>
          <a:xfrm>
            <a:off x="207264" y="142352"/>
            <a:ext cx="11777472" cy="21396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" name="Google Shape;32;p26"/>
          <p:cNvSpPr txBox="1">
            <a:spLocks noGrp="1"/>
          </p:cNvSpPr>
          <p:nvPr>
            <p:ph type="body" idx="1"/>
          </p:nvPr>
        </p:nvSpPr>
        <p:spPr>
          <a:xfrm>
            <a:off x="1824568" y="2743200"/>
            <a:ext cx="8640232" cy="167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360"/>
              <a:buNone/>
              <a:defRPr sz="1600" b="1" cap="none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Font typeface="Georgia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6"/>
          <p:cNvSpPr/>
          <p:nvPr/>
        </p:nvSpPr>
        <p:spPr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" name="Google Shape;34;p26"/>
          <p:cNvSpPr/>
          <p:nvPr/>
        </p:nvSpPr>
        <p:spPr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" name="Google Shape;35;p26"/>
          <p:cNvSpPr txBox="1">
            <a:spLocks noGrp="1"/>
          </p:cNvSpPr>
          <p:nvPr>
            <p:ph type="ftr" idx="11"/>
          </p:nvPr>
        </p:nvSpPr>
        <p:spPr>
          <a:xfrm>
            <a:off x="406400" y="6410848"/>
            <a:ext cx="4775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6"/>
          <p:cNvSpPr txBox="1">
            <a:spLocks noGrp="1"/>
          </p:cNvSpPr>
          <p:nvPr>
            <p:ph type="dt" idx="10"/>
          </p:nvPr>
        </p:nvSpPr>
        <p:spPr>
          <a:xfrm>
            <a:off x="7721600" y="6404984"/>
            <a:ext cx="4059936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26"/>
          <p:cNvCxnSpPr/>
          <p:nvPr/>
        </p:nvCxnSpPr>
        <p:spPr>
          <a:xfrm>
            <a:off x="203200" y="2438400"/>
            <a:ext cx="11777472" cy="0"/>
          </a:xfrm>
          <a:prstGeom prst="straightConnector1">
            <a:avLst/>
          </a:prstGeom>
          <a:noFill/>
          <a:ln w="11425" cap="flat" cmpd="sng">
            <a:solidFill>
              <a:srgbClr val="7A979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38" name="Google Shape;38;p26"/>
          <p:cNvSpPr/>
          <p:nvPr/>
        </p:nvSpPr>
        <p:spPr>
          <a:xfrm>
            <a:off x="5689600" y="2115312"/>
            <a:ext cx="8128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9" name="Google Shape;39;p26"/>
          <p:cNvSpPr/>
          <p:nvPr/>
        </p:nvSpPr>
        <p:spPr>
          <a:xfrm>
            <a:off x="5815584" y="2209800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A97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" name="Google Shape;40;p26"/>
          <p:cNvSpPr txBox="1">
            <a:spLocks noGrp="1"/>
          </p:cNvSpPr>
          <p:nvPr>
            <p:ph type="sldNum" idx="12"/>
          </p:nvPr>
        </p:nvSpPr>
        <p:spPr>
          <a:xfrm>
            <a:off x="5791200" y="2199451"/>
            <a:ext cx="6096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1" name="Google Shape;41;p26"/>
          <p:cNvSpPr txBox="1">
            <a:spLocks noGrp="1"/>
          </p:cNvSpPr>
          <p:nvPr>
            <p:ph type="title"/>
          </p:nvPr>
        </p:nvSpPr>
        <p:spPr>
          <a:xfrm>
            <a:off x="963084" y="533400"/>
            <a:ext cx="103632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Georgia"/>
              <a:buNone/>
              <a:defRPr sz="4200" b="0" cap="none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bg>
      <p:bgPr>
        <a:solidFill>
          <a:schemeClr val="lt2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5"/>
          <p:cNvSpPr txBox="1"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35"/>
          <p:cNvSpPr txBox="1">
            <a:spLocks noGrp="1"/>
          </p:cNvSpPr>
          <p:nvPr>
            <p:ph type="body" idx="1"/>
          </p:nvPr>
        </p:nvSpPr>
        <p:spPr>
          <a:xfrm rot="5400000">
            <a:off x="3792220" y="-1865884"/>
            <a:ext cx="4599432" cy="11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35"/>
          <p:cNvSpPr txBox="1">
            <a:spLocks noGrp="1"/>
          </p:cNvSpPr>
          <p:nvPr>
            <p:ph type="dt" idx="10"/>
          </p:nvPr>
        </p:nvSpPr>
        <p:spPr>
          <a:xfrm>
            <a:off x="7721600" y="6404984"/>
            <a:ext cx="4059936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5"/>
          <p:cNvSpPr txBox="1">
            <a:spLocks noGrp="1"/>
          </p:cNvSpPr>
          <p:nvPr>
            <p:ph type="ftr" idx="11"/>
          </p:nvPr>
        </p:nvSpPr>
        <p:spPr>
          <a:xfrm>
            <a:off x="406400" y="6410848"/>
            <a:ext cx="4775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35"/>
          <p:cNvSpPr txBox="1">
            <a:spLocks noGrp="1"/>
          </p:cNvSpPr>
          <p:nvPr>
            <p:ph type="sldNum" idx="12"/>
          </p:nvPr>
        </p:nvSpPr>
        <p:spPr>
          <a:xfrm>
            <a:off x="5791200" y="1040175"/>
            <a:ext cx="6096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bg>
      <p:bgPr>
        <a:solidFill>
          <a:schemeClr val="lt2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6"/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0" name="Google Shape;150;p36"/>
          <p:cNvSpPr/>
          <p:nvPr/>
        </p:nvSpPr>
        <p:spPr>
          <a:xfrm>
            <a:off x="9347200" y="0"/>
            <a:ext cx="28448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1" name="Google Shape;151;p36"/>
          <p:cNvSpPr/>
          <p:nvPr/>
        </p:nvSpPr>
        <p:spPr>
          <a:xfrm>
            <a:off x="0" y="0"/>
            <a:ext cx="12192000" cy="1554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2" name="Google Shape;152;p36"/>
          <p:cNvSpPr/>
          <p:nvPr/>
        </p:nvSpPr>
        <p:spPr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3" name="Google Shape;153;p36"/>
          <p:cNvSpPr/>
          <p:nvPr/>
        </p:nvSpPr>
        <p:spPr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4" name="Google Shape;154;p36"/>
          <p:cNvSpPr/>
          <p:nvPr/>
        </p:nvSpPr>
        <p:spPr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55" name="Google Shape;155;p36"/>
          <p:cNvCxnSpPr/>
          <p:nvPr/>
        </p:nvCxnSpPr>
        <p:spPr>
          <a:xfrm rot="5400000">
            <a:off x="6403340" y="3278124"/>
            <a:ext cx="6245352" cy="0"/>
          </a:xfrm>
          <a:prstGeom prst="straightConnector1">
            <a:avLst/>
          </a:prstGeom>
          <a:noFill/>
          <a:ln w="9525" cap="flat" cmpd="sng">
            <a:solidFill>
              <a:srgbClr val="7A979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56" name="Google Shape;156;p36"/>
          <p:cNvSpPr/>
          <p:nvPr/>
        </p:nvSpPr>
        <p:spPr>
          <a:xfrm>
            <a:off x="9119616" y="2925763"/>
            <a:ext cx="8128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7" name="Google Shape;157;p36"/>
          <p:cNvSpPr/>
          <p:nvPr/>
        </p:nvSpPr>
        <p:spPr>
          <a:xfrm>
            <a:off x="9245600" y="3020251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A97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8" name="Google Shape;158;p36"/>
          <p:cNvSpPr txBox="1">
            <a:spLocks noGrp="1"/>
          </p:cNvSpPr>
          <p:nvPr>
            <p:ph type="sldNum" idx="12"/>
          </p:nvPr>
        </p:nvSpPr>
        <p:spPr>
          <a:xfrm>
            <a:off x="9221216" y="3009902"/>
            <a:ext cx="6096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9" name="Google Shape;159;p36"/>
          <p:cNvSpPr txBox="1">
            <a:spLocks noGrp="1"/>
          </p:cNvSpPr>
          <p:nvPr>
            <p:ph type="body" idx="1"/>
          </p:nvPr>
        </p:nvSpPr>
        <p:spPr>
          <a:xfrm rot="5400000">
            <a:off x="1864517" y="-1153317"/>
            <a:ext cx="5821366" cy="87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36"/>
          <p:cNvSpPr txBox="1">
            <a:spLocks noGrp="1"/>
          </p:cNvSpPr>
          <p:nvPr>
            <p:ph type="dt" idx="10"/>
          </p:nvPr>
        </p:nvSpPr>
        <p:spPr>
          <a:xfrm>
            <a:off x="7721600" y="6404984"/>
            <a:ext cx="4059936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36"/>
          <p:cNvSpPr txBox="1">
            <a:spLocks noGrp="1"/>
          </p:cNvSpPr>
          <p:nvPr>
            <p:ph type="ftr" idx="11"/>
          </p:nvPr>
        </p:nvSpPr>
        <p:spPr>
          <a:xfrm>
            <a:off x="406400" y="6410848"/>
            <a:ext cx="4775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36"/>
          <p:cNvSpPr txBox="1">
            <a:spLocks noGrp="1"/>
          </p:cNvSpPr>
          <p:nvPr>
            <p:ph type="title"/>
          </p:nvPr>
        </p:nvSpPr>
        <p:spPr>
          <a:xfrm rot="5400000">
            <a:off x="7894639" y="2265364"/>
            <a:ext cx="5851525" cy="19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bg>
      <p:bgPr>
        <a:solidFill>
          <a:schemeClr val="lt2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7"/>
          <p:cNvSpPr txBox="1"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  <a:defRPr>
                <a:solidFill>
                  <a:srgbClr val="7A979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7"/>
          <p:cNvSpPr txBox="1">
            <a:spLocks noGrp="1"/>
          </p:cNvSpPr>
          <p:nvPr>
            <p:ph type="dt" idx="10"/>
          </p:nvPr>
        </p:nvSpPr>
        <p:spPr>
          <a:xfrm>
            <a:off x="7721600" y="6404984"/>
            <a:ext cx="4059936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7"/>
          <p:cNvSpPr txBox="1">
            <a:spLocks noGrp="1"/>
          </p:cNvSpPr>
          <p:nvPr>
            <p:ph type="ftr" idx="11"/>
          </p:nvPr>
        </p:nvSpPr>
        <p:spPr>
          <a:xfrm>
            <a:off x="406400" y="6410848"/>
            <a:ext cx="4775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7"/>
          <p:cNvSpPr txBox="1">
            <a:spLocks noGrp="1"/>
          </p:cNvSpPr>
          <p:nvPr>
            <p:ph type="sldNum" idx="12"/>
          </p:nvPr>
        </p:nvSpPr>
        <p:spPr>
          <a:xfrm>
            <a:off x="5815584" y="1026373"/>
            <a:ext cx="6096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7" name="Google Shape;47;p27"/>
          <p:cNvSpPr txBox="1">
            <a:spLocks noGrp="1"/>
          </p:cNvSpPr>
          <p:nvPr>
            <p:ph type="body" idx="1"/>
          </p:nvPr>
        </p:nvSpPr>
        <p:spPr>
          <a:xfrm>
            <a:off x="402336" y="1527048"/>
            <a:ext cx="1133856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8"/>
          <p:cNvSpPr txBox="1"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8"/>
          <p:cNvSpPr txBox="1">
            <a:spLocks noGrp="1"/>
          </p:cNvSpPr>
          <p:nvPr>
            <p:ph type="dt" idx="10"/>
          </p:nvPr>
        </p:nvSpPr>
        <p:spPr>
          <a:xfrm>
            <a:off x="7721600" y="6404984"/>
            <a:ext cx="4059936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8"/>
          <p:cNvSpPr txBox="1">
            <a:spLocks noGrp="1"/>
          </p:cNvSpPr>
          <p:nvPr>
            <p:ph type="ftr" idx="11"/>
          </p:nvPr>
        </p:nvSpPr>
        <p:spPr>
          <a:xfrm>
            <a:off x="406400" y="6410848"/>
            <a:ext cx="4775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8"/>
          <p:cNvSpPr txBox="1">
            <a:spLocks noGrp="1"/>
          </p:cNvSpPr>
          <p:nvPr>
            <p:ph type="sldNum" idx="12"/>
          </p:nvPr>
        </p:nvSpPr>
        <p:spPr>
          <a:xfrm>
            <a:off x="5791200" y="1036021"/>
            <a:ext cx="6096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9"/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" name="Google Shape;55;p29"/>
          <p:cNvSpPr/>
          <p:nvPr/>
        </p:nvSpPr>
        <p:spPr>
          <a:xfrm>
            <a:off x="11988800" y="3048"/>
            <a:ext cx="2032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" name="Google Shape;56;p29"/>
          <p:cNvSpPr/>
          <p:nvPr/>
        </p:nvSpPr>
        <p:spPr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7" name="Google Shape;57;p29"/>
          <p:cNvSpPr/>
          <p:nvPr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8" name="Google Shape;58;p29"/>
          <p:cNvSpPr/>
          <p:nvPr/>
        </p:nvSpPr>
        <p:spPr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" name="Google Shape;59;p29"/>
          <p:cNvSpPr txBox="1">
            <a:spLocks noGrp="1"/>
          </p:cNvSpPr>
          <p:nvPr>
            <p:ph type="subTitle" idx="1"/>
          </p:nvPr>
        </p:nvSpPr>
        <p:spPr>
          <a:xfrm>
            <a:off x="1828800" y="28194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320"/>
              </a:spcBef>
              <a:spcAft>
                <a:spcPts val="0"/>
              </a:spcAft>
              <a:buSzPts val="1360"/>
              <a:buNone/>
              <a:defRPr sz="1600" b="1" cap="none">
                <a:solidFill>
                  <a:schemeClr val="dk2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35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9"/>
          <p:cNvSpPr txBox="1">
            <a:spLocks noGrp="1"/>
          </p:cNvSpPr>
          <p:nvPr>
            <p:ph type="dt" idx="10"/>
          </p:nvPr>
        </p:nvSpPr>
        <p:spPr>
          <a:xfrm>
            <a:off x="7721600" y="6404984"/>
            <a:ext cx="4059936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9"/>
          <p:cNvSpPr txBox="1">
            <a:spLocks noGrp="1"/>
          </p:cNvSpPr>
          <p:nvPr>
            <p:ph type="ftr" idx="11"/>
          </p:nvPr>
        </p:nvSpPr>
        <p:spPr>
          <a:xfrm>
            <a:off x="406400" y="6410848"/>
            <a:ext cx="4775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2" name="Google Shape;62;p29"/>
          <p:cNvCxnSpPr/>
          <p:nvPr/>
        </p:nvCxnSpPr>
        <p:spPr>
          <a:xfrm>
            <a:off x="207264" y="2420112"/>
            <a:ext cx="11777472" cy="0"/>
          </a:xfrm>
          <a:prstGeom prst="straightConnector1">
            <a:avLst/>
          </a:prstGeom>
          <a:noFill/>
          <a:ln w="11425" cap="flat" cmpd="sng">
            <a:solidFill>
              <a:srgbClr val="7A979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63" name="Google Shape;63;p29"/>
          <p:cNvSpPr/>
          <p:nvPr/>
        </p:nvSpPr>
        <p:spPr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4" name="Google Shape;64;p29"/>
          <p:cNvSpPr/>
          <p:nvPr/>
        </p:nvSpPr>
        <p:spPr>
          <a:xfrm>
            <a:off x="5689600" y="2115312"/>
            <a:ext cx="8128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5" name="Google Shape;65;p29"/>
          <p:cNvSpPr/>
          <p:nvPr/>
        </p:nvSpPr>
        <p:spPr>
          <a:xfrm>
            <a:off x="5815584" y="2209800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A97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6" name="Google Shape;66;p29"/>
          <p:cNvSpPr txBox="1">
            <a:spLocks noGrp="1"/>
          </p:cNvSpPr>
          <p:nvPr>
            <p:ph type="sldNum" idx="12"/>
          </p:nvPr>
        </p:nvSpPr>
        <p:spPr>
          <a:xfrm>
            <a:off x="5791200" y="2199451"/>
            <a:ext cx="6096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7" name="Google Shape;67;p29"/>
          <p:cNvSpPr txBox="1">
            <a:spLocks noGrp="1"/>
          </p:cNvSpPr>
          <p:nvPr>
            <p:ph type="ctrTitle"/>
          </p:nvPr>
        </p:nvSpPr>
        <p:spPr>
          <a:xfrm>
            <a:off x="914400" y="381000"/>
            <a:ext cx="10363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Georgia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bg>
      <p:bgPr>
        <a:solidFill>
          <a:schemeClr val="lt2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0"/>
          <p:cNvSpPr txBox="1"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0"/>
          <p:cNvSpPr txBox="1">
            <a:spLocks noGrp="1"/>
          </p:cNvSpPr>
          <p:nvPr>
            <p:ph type="dt" idx="10"/>
          </p:nvPr>
        </p:nvSpPr>
        <p:spPr>
          <a:xfrm>
            <a:off x="7721600" y="6409944"/>
            <a:ext cx="4059936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0"/>
          <p:cNvSpPr txBox="1">
            <a:spLocks noGrp="1"/>
          </p:cNvSpPr>
          <p:nvPr>
            <p:ph type="ftr" idx="11"/>
          </p:nvPr>
        </p:nvSpPr>
        <p:spPr>
          <a:xfrm>
            <a:off x="406400" y="6410848"/>
            <a:ext cx="4775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0"/>
          <p:cNvSpPr txBox="1">
            <a:spLocks noGrp="1"/>
          </p:cNvSpPr>
          <p:nvPr>
            <p:ph type="sldNum" idx="12"/>
          </p:nvPr>
        </p:nvSpPr>
        <p:spPr>
          <a:xfrm>
            <a:off x="5791200" y="1040175"/>
            <a:ext cx="6096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3" name="Google Shape;73;p30"/>
          <p:cNvCxnSpPr/>
          <p:nvPr/>
        </p:nvCxnSpPr>
        <p:spPr>
          <a:xfrm rot="10800000" flipH="1">
            <a:off x="6084107" y="1575653"/>
            <a:ext cx="11895" cy="481955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4" name="Google Shape;74;p30"/>
          <p:cNvSpPr txBox="1">
            <a:spLocks noGrp="1"/>
          </p:cNvSpPr>
          <p:nvPr>
            <p:ph type="body" idx="1"/>
          </p:nvPr>
        </p:nvSpPr>
        <p:spPr>
          <a:xfrm>
            <a:off x="402336" y="1371600"/>
            <a:ext cx="5384800" cy="4681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3537" algn="l">
              <a:spcBef>
                <a:spcPts val="500"/>
              </a:spcBef>
              <a:spcAft>
                <a:spcPts val="0"/>
              </a:spcAft>
              <a:buSzPts val="2125"/>
              <a:buChar char="⚫"/>
              <a:defRPr sz="2500"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0"/>
          <p:cNvSpPr txBox="1">
            <a:spLocks noGrp="1"/>
          </p:cNvSpPr>
          <p:nvPr>
            <p:ph type="body" idx="2"/>
          </p:nvPr>
        </p:nvSpPr>
        <p:spPr>
          <a:xfrm>
            <a:off x="6400800" y="1371600"/>
            <a:ext cx="5384800" cy="4681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3537" algn="l">
              <a:spcBef>
                <a:spcPts val="500"/>
              </a:spcBef>
              <a:spcAft>
                <a:spcPts val="0"/>
              </a:spcAft>
              <a:buSzPts val="2125"/>
              <a:buChar char="⚫"/>
              <a:defRPr sz="2500"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bg>
      <p:bgPr>
        <a:solidFill>
          <a:schemeClr val="lt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oogle Shape;77;p31"/>
          <p:cNvCxnSpPr/>
          <p:nvPr/>
        </p:nvCxnSpPr>
        <p:spPr>
          <a:xfrm rot="10800000">
            <a:off x="6096000" y="2200275"/>
            <a:ext cx="0" cy="418795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8" name="Google Shape;78;p31"/>
          <p:cNvSpPr/>
          <p:nvPr/>
        </p:nvSpPr>
        <p:spPr>
          <a:xfrm>
            <a:off x="0" y="0"/>
            <a:ext cx="12192000" cy="144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9" name="Google Shape;79;p31"/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0" name="Google Shape;80;p31"/>
          <p:cNvSpPr/>
          <p:nvPr/>
        </p:nvSpPr>
        <p:spPr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1" name="Google Shape;81;p31"/>
          <p:cNvSpPr/>
          <p:nvPr/>
        </p:nvSpPr>
        <p:spPr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2" name="Google Shape;82;p31"/>
          <p:cNvSpPr/>
          <p:nvPr/>
        </p:nvSpPr>
        <p:spPr>
          <a:xfrm>
            <a:off x="203200" y="1371600"/>
            <a:ext cx="11777472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3" name="Google Shape;83;p31"/>
          <p:cNvSpPr/>
          <p:nvPr/>
        </p:nvSpPr>
        <p:spPr>
          <a:xfrm>
            <a:off x="194564" y="6391656"/>
            <a:ext cx="11777472" cy="3108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4" name="Google Shape;84;p31"/>
          <p:cNvSpPr txBox="1">
            <a:spLocks noGrp="1"/>
          </p:cNvSpPr>
          <p:nvPr>
            <p:ph type="body" idx="1"/>
          </p:nvPr>
        </p:nvSpPr>
        <p:spPr>
          <a:xfrm>
            <a:off x="402336" y="1524000"/>
            <a:ext cx="5386917" cy="732974"/>
          </a:xfrm>
          <a:prstGeom prst="rect">
            <a:avLst/>
          </a:prstGeom>
          <a:noFill/>
          <a:ln>
            <a:noFill/>
          </a:ln>
          <a:effectLst>
            <a:outerShdw blurRad="50800" dist="254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1870"/>
              <a:buNone/>
              <a:defRPr sz="2200" b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350"/>
              <a:buNone/>
              <a:defRPr sz="18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Font typeface="Georgia"/>
              <a:buNone/>
              <a:defRPr sz="16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31"/>
          <p:cNvSpPr txBox="1">
            <a:spLocks noGrp="1"/>
          </p:cNvSpPr>
          <p:nvPr>
            <p:ph type="body" idx="2"/>
          </p:nvPr>
        </p:nvSpPr>
        <p:spPr>
          <a:xfrm>
            <a:off x="6388441" y="1524000"/>
            <a:ext cx="5389033" cy="731520"/>
          </a:xfrm>
          <a:prstGeom prst="rect">
            <a:avLst/>
          </a:prstGeom>
          <a:noFill/>
          <a:ln>
            <a:noFill/>
          </a:ln>
          <a:effectLst>
            <a:outerShdw blurRad="50800" dist="254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1870"/>
              <a:buNone/>
              <a:defRPr sz="22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350"/>
              <a:buNone/>
              <a:defRPr sz="18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Font typeface="Georgia"/>
              <a:buNone/>
              <a:defRPr sz="16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31"/>
          <p:cNvSpPr txBox="1">
            <a:spLocks noGrp="1"/>
          </p:cNvSpPr>
          <p:nvPr>
            <p:ph type="dt" idx="10"/>
          </p:nvPr>
        </p:nvSpPr>
        <p:spPr>
          <a:xfrm>
            <a:off x="7721600" y="6404984"/>
            <a:ext cx="4059936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1"/>
          <p:cNvSpPr txBox="1">
            <a:spLocks noGrp="1"/>
          </p:cNvSpPr>
          <p:nvPr>
            <p:ph type="ftr" idx="11"/>
          </p:nvPr>
        </p:nvSpPr>
        <p:spPr>
          <a:xfrm>
            <a:off x="406400" y="6409944"/>
            <a:ext cx="4775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8" name="Google Shape;88;p31"/>
          <p:cNvCxnSpPr/>
          <p:nvPr/>
        </p:nvCxnSpPr>
        <p:spPr>
          <a:xfrm>
            <a:off x="203200" y="1280160"/>
            <a:ext cx="11777472" cy="0"/>
          </a:xfrm>
          <a:prstGeom prst="straightConnector1">
            <a:avLst/>
          </a:prstGeom>
          <a:noFill/>
          <a:ln w="11425" cap="flat" cmpd="sng">
            <a:solidFill>
              <a:srgbClr val="7A979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89" name="Google Shape;89;p31"/>
          <p:cNvSpPr/>
          <p:nvPr/>
        </p:nvSpPr>
        <p:spPr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0" name="Google Shape;90;p31"/>
          <p:cNvSpPr txBox="1">
            <a:spLocks noGrp="1"/>
          </p:cNvSpPr>
          <p:nvPr>
            <p:ph type="body" idx="3"/>
          </p:nvPr>
        </p:nvSpPr>
        <p:spPr>
          <a:xfrm>
            <a:off x="402336" y="2471383"/>
            <a:ext cx="5388864" cy="3818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31"/>
          <p:cNvSpPr txBox="1">
            <a:spLocks noGrp="1"/>
          </p:cNvSpPr>
          <p:nvPr>
            <p:ph type="body" idx="4"/>
          </p:nvPr>
        </p:nvSpPr>
        <p:spPr>
          <a:xfrm>
            <a:off x="6400800" y="2471383"/>
            <a:ext cx="5384800" cy="3822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31"/>
          <p:cNvSpPr/>
          <p:nvPr/>
        </p:nvSpPr>
        <p:spPr>
          <a:xfrm>
            <a:off x="5689600" y="956036"/>
            <a:ext cx="8128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3" name="Google Shape;93;p31"/>
          <p:cNvSpPr/>
          <p:nvPr/>
        </p:nvSpPr>
        <p:spPr>
          <a:xfrm>
            <a:off x="5815584" y="1050524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A97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4" name="Google Shape;94;p31"/>
          <p:cNvSpPr txBox="1">
            <a:spLocks noGrp="1"/>
          </p:cNvSpPr>
          <p:nvPr>
            <p:ph type="sldNum" idx="12"/>
          </p:nvPr>
        </p:nvSpPr>
        <p:spPr>
          <a:xfrm>
            <a:off x="5791200" y="1042417"/>
            <a:ext cx="6096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5" name="Google Shape;95;p31"/>
          <p:cNvSpPr txBox="1"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2"/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8" name="Google Shape;98;p32"/>
          <p:cNvSpPr/>
          <p:nvPr/>
        </p:nvSpPr>
        <p:spPr>
          <a:xfrm>
            <a:off x="0" y="0"/>
            <a:ext cx="12192000" cy="1554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9" name="Google Shape;99;p32"/>
          <p:cNvSpPr/>
          <p:nvPr/>
        </p:nvSpPr>
        <p:spPr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0" name="Google Shape;100;p32"/>
          <p:cNvSpPr/>
          <p:nvPr/>
        </p:nvSpPr>
        <p:spPr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1" name="Google Shape;101;p32"/>
          <p:cNvSpPr/>
          <p:nvPr/>
        </p:nvSpPr>
        <p:spPr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2" name="Google Shape;102;p32"/>
          <p:cNvSpPr/>
          <p:nvPr/>
        </p:nvSpPr>
        <p:spPr>
          <a:xfrm>
            <a:off x="203200" y="158496"/>
            <a:ext cx="11777472" cy="6547104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3" name="Google Shape;103;p32"/>
          <p:cNvSpPr txBox="1">
            <a:spLocks noGrp="1"/>
          </p:cNvSpPr>
          <p:nvPr>
            <p:ph type="dt" idx="10"/>
          </p:nvPr>
        </p:nvSpPr>
        <p:spPr>
          <a:xfrm>
            <a:off x="7721600" y="6404984"/>
            <a:ext cx="4059936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2"/>
          <p:cNvSpPr txBox="1">
            <a:spLocks noGrp="1"/>
          </p:cNvSpPr>
          <p:nvPr>
            <p:ph type="ftr" idx="11"/>
          </p:nvPr>
        </p:nvSpPr>
        <p:spPr>
          <a:xfrm>
            <a:off x="406400" y="6410848"/>
            <a:ext cx="4775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2"/>
          <p:cNvSpPr txBox="1">
            <a:spLocks noGrp="1"/>
          </p:cNvSpPr>
          <p:nvPr>
            <p:ph type="sldNum" idx="12"/>
          </p:nvPr>
        </p:nvSpPr>
        <p:spPr>
          <a:xfrm>
            <a:off x="5689600" y="6324600"/>
            <a:ext cx="812800" cy="44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3"/>
          <p:cNvSpPr/>
          <p:nvPr/>
        </p:nvSpPr>
        <p:spPr>
          <a:xfrm>
            <a:off x="203200" y="152400"/>
            <a:ext cx="11777472" cy="30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8" name="Google Shape;108;p33"/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9" name="Google Shape;109;p33"/>
          <p:cNvSpPr/>
          <p:nvPr/>
        </p:nvSpPr>
        <p:spPr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0" name="Google Shape;110;p33"/>
          <p:cNvSpPr/>
          <p:nvPr/>
        </p:nvSpPr>
        <p:spPr>
          <a:xfrm>
            <a:off x="0" y="0"/>
            <a:ext cx="12192000" cy="1188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1" name="Google Shape;111;p33"/>
          <p:cNvSpPr/>
          <p:nvPr/>
        </p:nvSpPr>
        <p:spPr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2" name="Google Shape;112;p33"/>
          <p:cNvSpPr/>
          <p:nvPr/>
        </p:nvSpPr>
        <p:spPr>
          <a:xfrm>
            <a:off x="203200" y="609600"/>
            <a:ext cx="3657600" cy="586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3" name="Google Shape;113;p33"/>
          <p:cNvSpPr txBox="1">
            <a:spLocks noGrp="1"/>
          </p:cNvSpPr>
          <p:nvPr>
            <p:ph type="title"/>
          </p:nvPr>
        </p:nvSpPr>
        <p:spPr>
          <a:xfrm>
            <a:off x="508000" y="914400"/>
            <a:ext cx="314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eorgia"/>
              <a:buNone/>
              <a:defRPr sz="2200" b="1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33"/>
          <p:cNvSpPr txBox="1">
            <a:spLocks noGrp="1"/>
          </p:cNvSpPr>
          <p:nvPr>
            <p:ph type="body" idx="1"/>
          </p:nvPr>
        </p:nvSpPr>
        <p:spPr>
          <a:xfrm>
            <a:off x="508000" y="1981201"/>
            <a:ext cx="3149600" cy="414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FFFFF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75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Font typeface="Georgia"/>
              <a:buNone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33"/>
          <p:cNvSpPr/>
          <p:nvPr/>
        </p:nvSpPr>
        <p:spPr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16" name="Google Shape;116;p33"/>
          <p:cNvCxnSpPr/>
          <p:nvPr/>
        </p:nvCxnSpPr>
        <p:spPr>
          <a:xfrm>
            <a:off x="203200" y="533400"/>
            <a:ext cx="11777472" cy="0"/>
          </a:xfrm>
          <a:prstGeom prst="straightConnector1">
            <a:avLst/>
          </a:prstGeom>
          <a:noFill/>
          <a:ln w="11425" cap="flat" cmpd="sng">
            <a:solidFill>
              <a:srgbClr val="7A979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17" name="Google Shape;117;p33"/>
          <p:cNvSpPr txBox="1">
            <a:spLocks noGrp="1"/>
          </p:cNvSpPr>
          <p:nvPr>
            <p:ph type="body" idx="2"/>
          </p:nvPr>
        </p:nvSpPr>
        <p:spPr>
          <a:xfrm>
            <a:off x="4165600" y="685800"/>
            <a:ext cx="75184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33"/>
          <p:cNvSpPr/>
          <p:nvPr/>
        </p:nvSpPr>
        <p:spPr>
          <a:xfrm>
            <a:off x="1727200" y="228600"/>
            <a:ext cx="8128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9" name="Google Shape;119;p33"/>
          <p:cNvSpPr/>
          <p:nvPr/>
        </p:nvSpPr>
        <p:spPr>
          <a:xfrm>
            <a:off x="1853184" y="323088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A97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0" name="Google Shape;120;p33"/>
          <p:cNvSpPr txBox="1">
            <a:spLocks noGrp="1"/>
          </p:cNvSpPr>
          <p:nvPr>
            <p:ph type="sldNum" idx="12"/>
          </p:nvPr>
        </p:nvSpPr>
        <p:spPr>
          <a:xfrm>
            <a:off x="1828800" y="312739"/>
            <a:ext cx="6096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1" name="Google Shape;121;p33"/>
          <p:cNvSpPr/>
          <p:nvPr/>
        </p:nvSpPr>
        <p:spPr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2" name="Google Shape;122;p33"/>
          <p:cNvSpPr txBox="1">
            <a:spLocks noGrp="1"/>
          </p:cNvSpPr>
          <p:nvPr>
            <p:ph type="dt" idx="10"/>
          </p:nvPr>
        </p:nvSpPr>
        <p:spPr>
          <a:xfrm>
            <a:off x="7721600" y="6404984"/>
            <a:ext cx="4059936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ftr" idx="11"/>
          </p:nvPr>
        </p:nvSpPr>
        <p:spPr>
          <a:xfrm>
            <a:off x="402336" y="6410848"/>
            <a:ext cx="451104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Google Shape;125;p34"/>
          <p:cNvCxnSpPr/>
          <p:nvPr/>
        </p:nvCxnSpPr>
        <p:spPr>
          <a:xfrm>
            <a:off x="203200" y="533400"/>
            <a:ext cx="11777472" cy="0"/>
          </a:xfrm>
          <a:prstGeom prst="straightConnector1">
            <a:avLst/>
          </a:prstGeom>
          <a:noFill/>
          <a:ln w="11425" cap="flat" cmpd="sng">
            <a:solidFill>
              <a:srgbClr val="7A979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26" name="Google Shape;126;p34"/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7" name="Google Shape;127;p34"/>
          <p:cNvSpPr/>
          <p:nvPr/>
        </p:nvSpPr>
        <p:spPr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8" name="Google Shape;128;p34"/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9" name="Google Shape;129;p34"/>
          <p:cNvSpPr/>
          <p:nvPr/>
        </p:nvSpPr>
        <p:spPr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0" name="Google Shape;130;p34"/>
          <p:cNvSpPr/>
          <p:nvPr/>
        </p:nvSpPr>
        <p:spPr>
          <a:xfrm>
            <a:off x="203200" y="152400"/>
            <a:ext cx="11777472" cy="3017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1" name="Google Shape;131;p34"/>
          <p:cNvSpPr/>
          <p:nvPr/>
        </p:nvSpPr>
        <p:spPr>
          <a:xfrm>
            <a:off x="203200" y="609600"/>
            <a:ext cx="3657600" cy="586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2" name="Google Shape;132;p34"/>
          <p:cNvSpPr/>
          <p:nvPr/>
        </p:nvSpPr>
        <p:spPr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3" name="Google Shape;133;p34"/>
          <p:cNvSpPr/>
          <p:nvPr/>
        </p:nvSpPr>
        <p:spPr>
          <a:xfrm>
            <a:off x="1727200" y="228600"/>
            <a:ext cx="8128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4" name="Google Shape;134;p34"/>
          <p:cNvSpPr/>
          <p:nvPr/>
        </p:nvSpPr>
        <p:spPr>
          <a:xfrm>
            <a:off x="1853184" y="323088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A97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5" name="Google Shape;135;p34"/>
          <p:cNvSpPr txBox="1">
            <a:spLocks noGrp="1"/>
          </p:cNvSpPr>
          <p:nvPr>
            <p:ph type="sldNum" idx="12"/>
          </p:nvPr>
        </p:nvSpPr>
        <p:spPr>
          <a:xfrm>
            <a:off x="1828800" y="312739"/>
            <a:ext cx="6096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6" name="Google Shape;136;p34"/>
          <p:cNvSpPr txBox="1">
            <a:spLocks noGrp="1"/>
          </p:cNvSpPr>
          <p:nvPr>
            <p:ph type="title"/>
          </p:nvPr>
        </p:nvSpPr>
        <p:spPr>
          <a:xfrm>
            <a:off x="4000500" y="5029200"/>
            <a:ext cx="78232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eorgia"/>
              <a:buNone/>
              <a:defRPr sz="240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4"/>
          <p:cNvSpPr>
            <a:spLocks noGrp="1"/>
          </p:cNvSpPr>
          <p:nvPr>
            <p:ph type="pic" idx="2"/>
          </p:nvPr>
        </p:nvSpPr>
        <p:spPr>
          <a:xfrm>
            <a:off x="4000500" y="609600"/>
            <a:ext cx="7823200" cy="4267200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34"/>
          <p:cNvSpPr txBox="1">
            <a:spLocks noGrp="1"/>
          </p:cNvSpPr>
          <p:nvPr>
            <p:ph type="body" idx="1"/>
          </p:nvPr>
        </p:nvSpPr>
        <p:spPr>
          <a:xfrm>
            <a:off x="508000" y="990600"/>
            <a:ext cx="32512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360"/>
              <a:buFont typeface="Georgia"/>
              <a:buNone/>
              <a:defRPr sz="1600">
                <a:solidFill>
                  <a:srgbClr val="FFFFFF"/>
                </a:solidFill>
              </a:defRPr>
            </a:lvl1pPr>
            <a:lvl2pPr marL="914400" lvl="1" indent="-281940" algn="l">
              <a:spcBef>
                <a:spcPts val="1000"/>
              </a:spcBef>
              <a:spcAft>
                <a:spcPts val="0"/>
              </a:spcAft>
              <a:buSzPts val="840"/>
              <a:buChar char="⚪"/>
              <a:defRPr sz="1200"/>
            </a:lvl2pPr>
            <a:lvl3pPr marL="1371600" lvl="2" indent="-276225" algn="l">
              <a:spcBef>
                <a:spcPts val="200"/>
              </a:spcBef>
              <a:spcAft>
                <a:spcPts val="0"/>
              </a:spcAft>
              <a:buSzPts val="750"/>
              <a:buChar char="⯍"/>
              <a:defRPr sz="1000"/>
            </a:lvl3pPr>
            <a:lvl4pPr marL="1828800" lvl="3" indent="-268605" algn="l">
              <a:spcBef>
                <a:spcPts val="180"/>
              </a:spcBef>
              <a:spcAft>
                <a:spcPts val="0"/>
              </a:spcAft>
              <a:buSzPts val="630"/>
              <a:buChar char="🞆"/>
              <a:defRPr sz="900"/>
            </a:lvl4pPr>
            <a:lvl5pPr marL="2286000" lvl="4" indent="-285750" algn="l">
              <a:spcBef>
                <a:spcPts val="180"/>
              </a:spcBef>
              <a:spcAft>
                <a:spcPts val="0"/>
              </a:spcAft>
              <a:buSzPts val="900"/>
              <a:buFont typeface="Georgia"/>
              <a:buChar char="•"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34"/>
          <p:cNvSpPr/>
          <p:nvPr/>
        </p:nvSpPr>
        <p:spPr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0" name="Google Shape;140;p34"/>
          <p:cNvSpPr txBox="1">
            <a:spLocks noGrp="1"/>
          </p:cNvSpPr>
          <p:nvPr>
            <p:ph type="dt" idx="10"/>
          </p:nvPr>
        </p:nvSpPr>
        <p:spPr>
          <a:xfrm>
            <a:off x="7717536" y="6404984"/>
            <a:ext cx="4059936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34"/>
          <p:cNvSpPr txBox="1">
            <a:spLocks noGrp="1"/>
          </p:cNvSpPr>
          <p:nvPr>
            <p:ph type="ftr" idx="11"/>
          </p:nvPr>
        </p:nvSpPr>
        <p:spPr>
          <a:xfrm>
            <a:off x="402336" y="6410848"/>
            <a:ext cx="477926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" name="Google Shape;11;p25"/>
          <p:cNvSpPr/>
          <p:nvPr/>
        </p:nvSpPr>
        <p:spPr>
          <a:xfrm>
            <a:off x="0" y="1"/>
            <a:ext cx="12192000" cy="13933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" name="Google Shape;12;p25"/>
          <p:cNvSpPr/>
          <p:nvPr/>
        </p:nvSpPr>
        <p:spPr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" name="Google Shape;13;p25"/>
          <p:cNvSpPr/>
          <p:nvPr/>
        </p:nvSpPr>
        <p:spPr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" name="Google Shape;14;p25"/>
          <p:cNvSpPr/>
          <p:nvPr/>
        </p:nvSpPr>
        <p:spPr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" name="Google Shape;16;p25"/>
          <p:cNvSpPr txBox="1">
            <a:spLocks noGrp="1"/>
          </p:cNvSpPr>
          <p:nvPr>
            <p:ph type="ftr" idx="11"/>
          </p:nvPr>
        </p:nvSpPr>
        <p:spPr>
          <a:xfrm>
            <a:off x="406400" y="6410848"/>
            <a:ext cx="4775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7" name="Google Shape;17;p25"/>
          <p:cNvSpPr/>
          <p:nvPr/>
        </p:nvSpPr>
        <p:spPr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8" name="Google Shape;18;p25"/>
          <p:cNvCxnSpPr/>
          <p:nvPr/>
        </p:nvCxnSpPr>
        <p:spPr>
          <a:xfrm>
            <a:off x="203200" y="1276743"/>
            <a:ext cx="11777472" cy="0"/>
          </a:xfrm>
          <a:prstGeom prst="straightConnector1">
            <a:avLst/>
          </a:prstGeom>
          <a:noFill/>
          <a:ln w="9525" cap="flat" cmpd="sng">
            <a:solidFill>
              <a:srgbClr val="7A979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9" name="Google Shape;19;p25"/>
          <p:cNvSpPr/>
          <p:nvPr/>
        </p:nvSpPr>
        <p:spPr>
          <a:xfrm>
            <a:off x="5689600" y="956036"/>
            <a:ext cx="8128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" name="Google Shape;20;p25"/>
          <p:cNvSpPr/>
          <p:nvPr/>
        </p:nvSpPr>
        <p:spPr>
          <a:xfrm>
            <a:off x="5815584" y="1050524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A97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" name="Google Shape;21;p25"/>
          <p:cNvSpPr txBox="1">
            <a:spLocks noGrp="1"/>
          </p:cNvSpPr>
          <p:nvPr>
            <p:ph type="sldNum" idx="12"/>
          </p:nvPr>
        </p:nvSpPr>
        <p:spPr>
          <a:xfrm>
            <a:off x="5791200" y="1040175"/>
            <a:ext cx="6096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 rtl="0">
              <a:spcBef>
                <a:spcPts val="0"/>
              </a:spcBef>
              <a:buNone/>
              <a:defRPr sz="1600" b="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ctr" rtl="0">
              <a:spcBef>
                <a:spcPts val="0"/>
              </a:spcBef>
              <a:buNone/>
              <a:defRPr sz="1600" b="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ctr" rtl="0">
              <a:spcBef>
                <a:spcPts val="0"/>
              </a:spcBef>
              <a:buNone/>
              <a:defRPr sz="1600" b="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ctr" rtl="0">
              <a:spcBef>
                <a:spcPts val="0"/>
              </a:spcBef>
              <a:buNone/>
              <a:defRPr sz="1600" b="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ctr" rtl="0">
              <a:spcBef>
                <a:spcPts val="0"/>
              </a:spcBef>
              <a:buNone/>
              <a:defRPr sz="1600" b="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ctr" rtl="0">
              <a:spcBef>
                <a:spcPts val="0"/>
              </a:spcBef>
              <a:buNone/>
              <a:defRPr sz="1600" b="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ctr" rtl="0">
              <a:spcBef>
                <a:spcPts val="0"/>
              </a:spcBef>
              <a:buNone/>
              <a:defRPr sz="1600" b="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ctr" rtl="0">
              <a:spcBef>
                <a:spcPts val="0"/>
              </a:spcBef>
              <a:buNone/>
              <a:defRPr sz="1600" b="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ctr" rtl="0">
              <a:spcBef>
                <a:spcPts val="0"/>
              </a:spcBef>
              <a:buNone/>
              <a:defRPr sz="1600" b="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Google Shape;22;p25"/>
          <p:cNvSpPr txBox="1"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  <a:defRPr sz="33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25"/>
          <p:cNvSpPr txBox="1">
            <a:spLocks noGrp="1"/>
          </p:cNvSpPr>
          <p:nvPr>
            <p:ph type="body" idx="1"/>
          </p:nvPr>
        </p:nvSpPr>
        <p:spPr>
          <a:xfrm>
            <a:off x="402336" y="1524000"/>
            <a:ext cx="11379200" cy="4599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74332" algn="l" rtl="0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  <a:defRPr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26390" algn="l" rtl="0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  <a:defRPr sz="2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2385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⯍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🞆"/>
              <a:defRPr sz="20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20039" algn="l" rtl="0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08609" algn="l" rtl="0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pic>
        <p:nvPicPr>
          <p:cNvPr id="25" name="Picture 24" descr="Procareer Academy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273" y="6076473"/>
            <a:ext cx="2002876" cy="643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"/>
          <p:cNvSpPr txBox="1">
            <a:spLocks noGrp="1"/>
          </p:cNvSpPr>
          <p:nvPr>
            <p:ph type="body" idx="1"/>
          </p:nvPr>
        </p:nvSpPr>
        <p:spPr>
          <a:xfrm>
            <a:off x="2666976" y="2285993"/>
            <a:ext cx="6480174" cy="167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indent="0">
              <a:spcBef>
                <a:spcPts val="0"/>
              </a:spcBef>
            </a:pPr>
            <a:endParaRPr/>
          </a:p>
          <a:p>
            <a:pPr marL="0" indent="0">
              <a:spcBef>
                <a:spcPts val="814"/>
              </a:spcBef>
              <a:buSzPts val="3740"/>
            </a:pPr>
            <a:endParaRPr sz="4400"/>
          </a:p>
          <a:p>
            <a:pPr marL="0" indent="0">
              <a:spcBef>
                <a:spcPts val="814"/>
              </a:spcBef>
              <a:buSzPts val="3740"/>
            </a:pPr>
            <a:r>
              <a:rPr lang="en-US" sz="3600"/>
              <a:t>LISTS IN PYTHON</a:t>
            </a:r>
            <a:endParaRPr sz="4400"/>
          </a:p>
        </p:txBody>
      </p:sp>
      <p:sp>
        <p:nvSpPr>
          <p:cNvPr id="168" name="Google Shape;168;p1"/>
          <p:cNvSpPr txBox="1">
            <a:spLocks noGrp="1"/>
          </p:cNvSpPr>
          <p:nvPr>
            <p:ph type="title"/>
          </p:nvPr>
        </p:nvSpPr>
        <p:spPr>
          <a:xfrm>
            <a:off x="2246313" y="533400"/>
            <a:ext cx="77724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r>
              <a:rPr lang="en-US"/>
              <a:t>Python</a:t>
            </a:r>
            <a:endParaRPr/>
          </a:p>
        </p:txBody>
      </p:sp>
      <p:sp>
        <p:nvSpPr>
          <p:cNvPr id="169" name="Google Shape;169;p1"/>
          <p:cNvSpPr txBox="1"/>
          <p:nvPr/>
        </p:nvSpPr>
        <p:spPr>
          <a:xfrm>
            <a:off x="3085262" y="4547094"/>
            <a:ext cx="564360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Pooja Godse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" name="Picture 4" descr="Procareer Academ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0915" y="6055785"/>
            <a:ext cx="2067233" cy="664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>
              <a:buSzPts val="3300"/>
            </a:pPr>
            <a:r>
              <a:rPr lang="en-US"/>
              <a:t>List Operations</a:t>
            </a:r>
            <a:endParaRPr/>
          </a:p>
        </p:txBody>
      </p:sp>
      <p:sp>
        <p:nvSpPr>
          <p:cNvPr id="4" name="Google Shape;293;p15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/>
              <a:t>Source credit: http:/dataflair.com</a:t>
            </a:r>
            <a:endParaRPr dirty="0"/>
          </a:p>
        </p:txBody>
      </p:sp>
      <p:pic>
        <p:nvPicPr>
          <p:cNvPr id="246" name="Google Shape;246;p10" descr="Python List with Examples - A Complete Python List Tutoria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9296" y="1600200"/>
            <a:ext cx="8736304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>
              <a:buSzPts val="3300"/>
            </a:pPr>
            <a:r>
              <a:rPr lang="en-US"/>
              <a:t>List Methods</a:t>
            </a:r>
            <a:endParaRPr/>
          </a:p>
        </p:txBody>
      </p:sp>
      <p:sp>
        <p:nvSpPr>
          <p:cNvPr id="253" name="Google Shape;253;p11"/>
          <p:cNvSpPr txBox="1">
            <a:spLocks noGrp="1"/>
          </p:cNvSpPr>
          <p:nvPr>
            <p:ph type="body" idx="4294967295"/>
          </p:nvPr>
        </p:nvSpPr>
        <p:spPr>
          <a:xfrm>
            <a:off x="696035" y="1600200"/>
            <a:ext cx="10440537" cy="4541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ClrTx/>
              <a:buSzPct val="80000"/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Removing items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1722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remove(): removes the specified item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1722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pop(): removes the specified index or the last item if index is not specified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1722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del:  deletes the list completely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457200">
              <a:buClrTx/>
              <a:buSzPct val="80000"/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Copying a list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1722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copy()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1722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built-in method list().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457200">
              <a:buClrTx/>
              <a:buSzPct val="80000"/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Joining two lists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1722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operator ‘+’</a:t>
            </a:r>
            <a:endParaRPr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1722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extend()</a:t>
            </a:r>
            <a:endParaRPr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Lists as Stacks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402336" y="1513527"/>
            <a:ext cx="11379200" cy="4572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Tx/>
              <a:buSzPct val="8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Give the back and forward button in web browser example.</a:t>
            </a:r>
          </a:p>
          <a:p>
            <a:pPr lvl="0">
              <a:lnSpc>
                <a:spcPct val="150000"/>
              </a:lnSpc>
              <a:buClrTx/>
              <a:buSzPct val="8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list methods make it very easy to use a list as a stack, where the last element added is the first element retrieved (“last-in, first-out”). </a:t>
            </a:r>
          </a:p>
          <a:p>
            <a:pPr lvl="0">
              <a:lnSpc>
                <a:spcPct val="150000"/>
              </a:lnSpc>
              <a:buClrTx/>
              <a:buSzPct val="8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add an item to the top of the stack, use 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append()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lvl="0">
              <a:lnSpc>
                <a:spcPct val="150000"/>
              </a:lnSpc>
              <a:buClrTx/>
              <a:buSzPct val="8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retrieve an item from the top of the stack, use 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pop()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without an explicit index.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380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>
              <a:buSzPts val="3300"/>
            </a:pPr>
            <a:r>
              <a:rPr lang="en-US"/>
              <a:t>Slicing of a List</a:t>
            </a:r>
            <a:endParaRPr/>
          </a:p>
        </p:txBody>
      </p:sp>
      <p:pic>
        <p:nvPicPr>
          <p:cNvPr id="260" name="Google Shape;260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16959" y="2382675"/>
            <a:ext cx="6248400" cy="2013373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12"/>
          <p:cNvSpPr/>
          <p:nvPr/>
        </p:nvSpPr>
        <p:spPr>
          <a:xfrm>
            <a:off x="7874759" y="2839874"/>
            <a:ext cx="2286000" cy="457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697" y="60652"/>
                </a:moveTo>
                <a:lnTo>
                  <a:pt x="-51106" y="90451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Optional parameters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2" name="Google Shape;262;p12"/>
          <p:cNvSpPr/>
          <p:nvPr/>
        </p:nvSpPr>
        <p:spPr>
          <a:xfrm rot="-5400000">
            <a:off x="6045959" y="2763673"/>
            <a:ext cx="457200" cy="1219200"/>
          </a:xfrm>
          <a:prstGeom prst="leftBrace">
            <a:avLst>
              <a:gd name="adj1" fmla="val 8333"/>
              <a:gd name="adj2" fmla="val 51154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3" name="Google Shape;263;p12"/>
          <p:cNvSpPr/>
          <p:nvPr/>
        </p:nvSpPr>
        <p:spPr>
          <a:xfrm>
            <a:off x="5055359" y="1925474"/>
            <a:ext cx="2514600" cy="457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1674" y="67816"/>
                </a:moveTo>
                <a:lnTo>
                  <a:pt x="-28429" y="244427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Mandatory parameters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4" name="Google Shape;264;p12"/>
          <p:cNvSpPr/>
          <p:nvPr/>
        </p:nvSpPr>
        <p:spPr>
          <a:xfrm>
            <a:off x="7112759" y="4135274"/>
            <a:ext cx="2660848" cy="1787624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indent="-342900"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index of the list where slicing starts. </a:t>
            </a:r>
            <a:endParaRPr/>
          </a:p>
          <a:p>
            <a:pPr marL="342900" indent="-342900"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Default index-0</a:t>
            </a:r>
            <a:endParaRPr/>
          </a:p>
          <a:p>
            <a:pPr marL="342900" indent="-342900"/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265" name="Google Shape;265;p12"/>
          <p:cNvCxnSpPr/>
          <p:nvPr/>
        </p:nvCxnSpPr>
        <p:spPr>
          <a:xfrm>
            <a:off x="4674359" y="3220874"/>
            <a:ext cx="2438400" cy="2286000"/>
          </a:xfrm>
          <a:prstGeom prst="bentConnector3">
            <a:avLst>
              <a:gd name="adj1" fmla="val -192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66" name="Google Shape;266;p12"/>
          <p:cNvSpPr/>
          <p:nvPr/>
        </p:nvSpPr>
        <p:spPr>
          <a:xfrm>
            <a:off x="7112759" y="4135274"/>
            <a:ext cx="2660848" cy="1787624"/>
          </a:xfrm>
          <a:prstGeom prst="rect">
            <a:avLst/>
          </a:prstGeom>
          <a:noFill/>
          <a:ln w="19050" cap="flat" cmpd="sng">
            <a:solidFill>
              <a:srgbClr val="98483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indent="-342900"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index of the list where slicing end. </a:t>
            </a:r>
            <a:endParaRPr/>
          </a:p>
          <a:p>
            <a:pPr marL="342900" indent="-342900"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Default value- len(list)-1</a:t>
            </a:r>
            <a:endParaRPr/>
          </a:p>
          <a:p>
            <a:pPr marL="342900" indent="-342900"/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267" name="Google Shape;267;p12"/>
          <p:cNvCxnSpPr/>
          <p:nvPr/>
        </p:nvCxnSpPr>
        <p:spPr>
          <a:xfrm rot="-5400000" flipH="1">
            <a:off x="5283959" y="3678074"/>
            <a:ext cx="2286000" cy="1371600"/>
          </a:xfrm>
          <a:prstGeom prst="bentConnector3">
            <a:avLst>
              <a:gd name="adj1" fmla="val 9984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68" name="Google Shape;268;p12"/>
          <p:cNvSpPr/>
          <p:nvPr/>
        </p:nvSpPr>
        <p:spPr>
          <a:xfrm>
            <a:off x="7112759" y="4135276"/>
            <a:ext cx="2660848" cy="1787623"/>
          </a:xfrm>
          <a:prstGeom prst="rect">
            <a:avLst/>
          </a:prstGeom>
          <a:noFill/>
          <a:ln w="19050" cap="flat" cmpd="sng">
            <a:solidFill>
              <a:srgbClr val="98483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indent="-342900"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Allows you to select </a:t>
            </a:r>
            <a:r>
              <a:rPr lang="en-US" sz="18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nth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 item within the range </a:t>
            </a:r>
            <a:r>
              <a:rPr lang="en-US" sz="18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start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 to </a:t>
            </a:r>
            <a:r>
              <a:rPr lang="en-US" sz="18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stop.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indent="-342900"/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269" name="Google Shape;269;p12"/>
          <p:cNvCxnSpPr/>
          <p:nvPr/>
        </p:nvCxnSpPr>
        <p:spPr>
          <a:xfrm rot="-5400000" flipH="1">
            <a:off x="5626860" y="4020973"/>
            <a:ext cx="2286000" cy="685800"/>
          </a:xfrm>
          <a:prstGeom prst="bentConnector3">
            <a:avLst>
              <a:gd name="adj1" fmla="val 99846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>
              <a:buSzPts val="3300"/>
            </a:pPr>
            <a:r>
              <a:rPr lang="en-US"/>
              <a:t>Examples</a:t>
            </a:r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body" idx="4294967295"/>
          </p:nvPr>
        </p:nvSpPr>
        <p:spPr>
          <a:xfrm>
            <a:off x="500419" y="1486231"/>
            <a:ext cx="7135813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2595"/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colors= ['red', 'green', 'blue', 'white', 'yellow'] 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Clr>
                <a:schemeClr val="dk1"/>
              </a:buClr>
              <a:buSzPts val="2595"/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print(colors[0:2]) 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55270" lvl="1" indent="0">
              <a:buClr>
                <a:schemeClr val="dk1"/>
              </a:buClr>
              <a:buSzPts val="1840"/>
              <a:buNone/>
            </a:pPr>
            <a:r>
              <a:rPr lang="en-US" sz="28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['red', 'green']</a:t>
            </a:r>
            <a:endParaRPr sz="28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Clr>
                <a:schemeClr val="dk1"/>
              </a:buClr>
              <a:buSzPts val="2595"/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print(colors[1:2])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55270" lvl="1" indent="0">
              <a:buClr>
                <a:schemeClr val="dk1"/>
              </a:buClr>
              <a:buSzPts val="1840"/>
              <a:buNone/>
            </a:pPr>
            <a:r>
              <a:rPr lang="en-US" sz="28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['green']</a:t>
            </a:r>
            <a:endParaRPr sz="28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Clr>
                <a:schemeClr val="dk1"/>
              </a:buClr>
              <a:buSzPts val="2595"/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print(colors[1:-2])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55270" lvl="1" indent="0">
              <a:buClr>
                <a:schemeClr val="dk1"/>
              </a:buClr>
              <a:buSzPts val="1840"/>
              <a:buNone/>
            </a:pPr>
            <a:r>
              <a:rPr lang="en-US" sz="28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['green', 'blue']</a:t>
            </a:r>
            <a:endParaRPr sz="28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Clr>
                <a:schemeClr val="dk1"/>
              </a:buClr>
              <a:buSzPts val="2595"/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print(colors[:3]) 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55270" lvl="1" indent="0">
              <a:buClr>
                <a:schemeClr val="dk1"/>
              </a:buClr>
              <a:buSzPts val="1840"/>
              <a:buNone/>
            </a:pPr>
            <a:r>
              <a:rPr lang="en-US" sz="28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['red', 'green', 'blue']</a:t>
            </a:r>
            <a:endParaRPr sz="28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Clr>
                <a:schemeClr val="dk1"/>
              </a:buClr>
              <a:buSzPts val="2595"/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print(colors[:])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>
              <a:buSzPts val="3300"/>
            </a:pPr>
            <a:r>
              <a:rPr lang="en-US"/>
              <a:t>Slice() function</a:t>
            </a:r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4294967295"/>
          </p:nvPr>
        </p:nvSpPr>
        <p:spPr>
          <a:xfrm>
            <a:off x="402336" y="1527176"/>
            <a:ext cx="11379200" cy="190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38150" indent="-457200">
              <a:spcBef>
                <a:spcPts val="0"/>
              </a:spcBef>
              <a:buClrTx/>
              <a:buSzPts val="2595"/>
              <a:buFont typeface="Arial" panose="020B0604020202020204" pitchFamily="34" charset="0"/>
              <a:buChar char="•"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The slice() method extracts a section of data and </a:t>
            </a:r>
            <a:r>
              <a:rPr lang="en-US" sz="3000" u="sng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returns it as new data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, without modifying it.</a:t>
            </a:r>
            <a:endParaRPr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8150" indent="-457200">
              <a:buClrTx/>
              <a:buSzPts val="2595"/>
              <a:buFont typeface="Arial" panose="020B0604020202020204" pitchFamily="34" charset="0"/>
              <a:buChar char="•"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Syntax:</a:t>
            </a:r>
            <a:endParaRPr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98170" lvl="1" indent="-342900">
              <a:buSzPts val="1840"/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slice(</a:t>
            </a:r>
            <a:r>
              <a:rPr lang="en-US" sz="25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start,stop,step</a:t>
            </a: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sz="25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5" name="Google Shape;285;p14"/>
          <p:cNvSpPr txBox="1"/>
          <p:nvPr/>
        </p:nvSpPr>
        <p:spPr>
          <a:xfrm>
            <a:off x="2855640" y="3605171"/>
            <a:ext cx="6912900" cy="17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buClr>
                <a:schemeClr val="accent1"/>
              </a:buClr>
              <a:buSzPts val="2040"/>
            </a:pPr>
            <a:r>
              <a:rPr lang="en-US" sz="24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colors= ['red', 'green', 'blue', 'white', 'yellow'] </a:t>
            </a:r>
            <a:endParaRPr dirty="0"/>
          </a:p>
          <a:p>
            <a:pPr>
              <a:spcBef>
                <a:spcPts val="480"/>
              </a:spcBef>
              <a:buClr>
                <a:schemeClr val="accent1"/>
              </a:buClr>
              <a:buSzPts val="2040"/>
            </a:pPr>
            <a:r>
              <a:rPr lang="en-US" sz="2400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sli_col</a:t>
            </a:r>
            <a:r>
              <a:rPr lang="en-US" sz="24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=slice(0,2)</a:t>
            </a:r>
            <a:endParaRPr dirty="0"/>
          </a:p>
          <a:p>
            <a:pPr>
              <a:spcBef>
                <a:spcPts val="480"/>
              </a:spcBef>
              <a:buClr>
                <a:schemeClr val="accent1"/>
              </a:buClr>
              <a:buSzPts val="2040"/>
            </a:pPr>
            <a:r>
              <a:rPr lang="en-US" sz="24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print(colors[</a:t>
            </a:r>
            <a:r>
              <a:rPr lang="en-US" sz="2400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sli_col</a:t>
            </a:r>
            <a:r>
              <a:rPr lang="en-US" sz="24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])</a:t>
            </a:r>
            <a:endParaRPr dirty="0"/>
          </a:p>
        </p:txBody>
      </p:sp>
      <p:sp>
        <p:nvSpPr>
          <p:cNvPr id="286" name="Google Shape;286;p14"/>
          <p:cNvSpPr/>
          <p:nvPr/>
        </p:nvSpPr>
        <p:spPr>
          <a:xfrm>
            <a:off x="2855640" y="4016021"/>
            <a:ext cx="1080000" cy="4533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7" name="Google Shape;287;p14"/>
          <p:cNvSpPr/>
          <p:nvPr/>
        </p:nvSpPr>
        <p:spPr>
          <a:xfrm>
            <a:off x="5879976" y="4087285"/>
            <a:ext cx="2286000" cy="31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697" y="60652"/>
                </a:moveTo>
                <a:lnTo>
                  <a:pt x="-101255" y="11401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Slice object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>
              <a:buSzPts val="3300"/>
            </a:pPr>
            <a:r>
              <a:rPr lang="en-US"/>
              <a:t>Question</a:t>
            </a:r>
            <a:endParaRPr/>
          </a:p>
        </p:txBody>
      </p:sp>
      <p:sp>
        <p:nvSpPr>
          <p:cNvPr id="294" name="Google Shape;294;p15"/>
          <p:cNvSpPr txBox="1">
            <a:spLocks noGrp="1"/>
          </p:cNvSpPr>
          <p:nvPr>
            <p:ph type="body" idx="4294967295"/>
          </p:nvPr>
        </p:nvSpPr>
        <p:spPr>
          <a:xfrm>
            <a:off x="402335" y="1527176"/>
            <a:ext cx="11525807" cy="2157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Can I insert and delete multiple items in a sequence using slicing  in Python?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31520" indent="-457200">
              <a:buClrTx/>
              <a:buFont typeface="Arial" panose="020B0604020202020204" pitchFamily="34" charset="0"/>
              <a:buChar char="•"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457200">
              <a:buClrTx/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yes, How??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>
              <a:buSzPts val="3300"/>
            </a:pPr>
            <a:r>
              <a:rPr lang="en-US"/>
              <a:t>Examples</a:t>
            </a:r>
            <a:endParaRPr/>
          </a:p>
        </p:txBody>
      </p:sp>
      <p:sp>
        <p:nvSpPr>
          <p:cNvPr id="301" name="Google Shape;301;p16"/>
          <p:cNvSpPr txBox="1">
            <a:spLocks noGrp="1"/>
          </p:cNvSpPr>
          <p:nvPr>
            <p:ph type="body" idx="4294967295"/>
          </p:nvPr>
        </p:nvSpPr>
        <p:spPr>
          <a:xfrm>
            <a:off x="402336" y="1527175"/>
            <a:ext cx="9625902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  <a:buSzPts val="3060"/>
              <a:buNone/>
            </a:pPr>
            <a:r>
              <a:rPr lang="en-US"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#1. insert at the start</a:t>
            </a:r>
            <a:endParaRPr sz="28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colors= ['red', 'green', 'blue', 'white', 'yellow'] 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nums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=[1,2,3,4]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print(???)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720"/>
              </a:spcBef>
              <a:buSzPts val="3060"/>
              <a:buNone/>
            </a:pPr>
            <a:r>
              <a:rPr lang="en-US"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#2. insert at the end</a:t>
            </a:r>
            <a:endParaRPr sz="28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colors= ['red', 'green', 'blue', 'white', 'yellow'] 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nums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=[1,2,3,4]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print(???)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>
              <a:buSzPts val="3300"/>
            </a:pPr>
            <a:r>
              <a:rPr lang="en-US"/>
              <a:t>Quick Check</a:t>
            </a:r>
            <a:endParaRPr/>
          </a:p>
        </p:txBody>
      </p:sp>
      <p:sp>
        <p:nvSpPr>
          <p:cNvPr id="308" name="Google Shape;308;p17"/>
          <p:cNvSpPr txBox="1">
            <a:spLocks noGrp="1"/>
          </p:cNvSpPr>
          <p:nvPr>
            <p:ph type="body" idx="4294967295"/>
          </p:nvPr>
        </p:nvSpPr>
        <p:spPr>
          <a:xfrm>
            <a:off x="568656" y="1472584"/>
            <a:ext cx="8504238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4500" indent="-514350">
              <a:lnSpc>
                <a:spcPct val="150000"/>
              </a:lnSpc>
              <a:spcBef>
                <a:spcPts val="0"/>
              </a:spcBef>
              <a:buClrTx/>
              <a:buSzPts val="2800"/>
              <a:buFont typeface="+mj-lt"/>
              <a:buAutoNum type="arabicPeriod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How To Select An Element From A List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44500" indent="-514350">
              <a:lnSpc>
                <a:spcPct val="150000"/>
              </a:lnSpc>
              <a:spcBef>
                <a:spcPts val="400"/>
              </a:spcBef>
              <a:buClrTx/>
              <a:buSzPts val="2800"/>
              <a:buFont typeface="+mj-lt"/>
              <a:buAutoNum type="arabicPeriod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What Does The Index Out Of Range Error Mean?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44500" indent="-514350">
              <a:lnSpc>
                <a:spcPct val="150000"/>
              </a:lnSpc>
              <a:spcBef>
                <a:spcPts val="400"/>
              </a:spcBef>
              <a:buClrTx/>
              <a:buSzPts val="2800"/>
              <a:buFont typeface="+mj-lt"/>
              <a:buAutoNum type="arabicPeriod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How To Determine The Size Of Your List in Python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44500" indent="-514350">
              <a:lnSpc>
                <a:spcPct val="150000"/>
              </a:lnSpc>
              <a:spcBef>
                <a:spcPts val="400"/>
              </a:spcBef>
              <a:buClrTx/>
              <a:buSzPts val="2800"/>
              <a:buFont typeface="+mj-lt"/>
              <a:buAutoNum type="arabicPeriod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What’s the difference Between Python append() and extend() Methods?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44500" indent="-514350">
              <a:lnSpc>
                <a:spcPct val="150000"/>
              </a:lnSpc>
              <a:spcBef>
                <a:spcPts val="400"/>
              </a:spcBef>
              <a:buClrTx/>
              <a:buSzPts val="2800"/>
              <a:buFont typeface="+mj-lt"/>
              <a:buAutoNum type="arabicPeriod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How to concatenate Lists in Python?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44500" indent="-514350">
              <a:lnSpc>
                <a:spcPct val="150000"/>
              </a:lnSpc>
              <a:spcBef>
                <a:spcPts val="400"/>
              </a:spcBef>
              <a:buClrTx/>
              <a:buSzPts val="2800"/>
              <a:buFont typeface="+mj-lt"/>
              <a:buAutoNum type="arabicPeriod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How to sort a list?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9" name="Google Shape;309;p17"/>
          <p:cNvSpPr/>
          <p:nvPr/>
        </p:nvSpPr>
        <p:spPr>
          <a:xfrm>
            <a:off x="1524001" y="-70149"/>
            <a:ext cx="65" cy="5974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238050" rIns="0" bIns="79350" anchor="ctr" anchorCtr="0">
            <a:spAutoFit/>
          </a:bodyPr>
          <a:lstStyle/>
          <a:p>
            <a:pPr>
              <a:buClr>
                <a:schemeClr val="dk1"/>
              </a:buClr>
              <a:buSzPts val="1800"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>
              <a:buSzPts val="3300"/>
            </a:pPr>
            <a:r>
              <a:rPr lang="en-US" dirty="0"/>
              <a:t>List Comprehension</a:t>
            </a:r>
            <a:endParaRPr dirty="0"/>
          </a:p>
        </p:txBody>
      </p:sp>
      <p:sp>
        <p:nvSpPr>
          <p:cNvPr id="315" name="Google Shape;315;p18"/>
          <p:cNvSpPr txBox="1">
            <a:spLocks noGrp="1"/>
          </p:cNvSpPr>
          <p:nvPr>
            <p:ph type="body" idx="4294967295"/>
          </p:nvPr>
        </p:nvSpPr>
        <p:spPr>
          <a:xfrm>
            <a:off x="402336" y="1499880"/>
            <a:ext cx="11379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lnSpc>
                <a:spcPct val="150000"/>
              </a:lnSpc>
              <a:spcBef>
                <a:spcPts val="0"/>
              </a:spcBef>
              <a:buClrTx/>
              <a:buSzPct val="80000"/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List comprehensions is a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pythonic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way of expressing a </a:t>
            </a:r>
            <a:r>
              <a:rPr lang="en-US" sz="3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‘for-loop’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that appends to a list in a single line of code.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457200">
              <a:lnSpc>
                <a:spcPct val="150000"/>
              </a:lnSpc>
              <a:buClrTx/>
              <a:buSzPct val="80000"/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List comprehensions hail from functional programming.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457200">
              <a:lnSpc>
                <a:spcPct val="150000"/>
              </a:lnSpc>
              <a:buClrTx/>
              <a:buSzPct val="80000"/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Less verbose, clearer and more readable.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>
              <a:buSzPts val="3300"/>
            </a:pPr>
            <a:r>
              <a:rPr lang="en-US"/>
              <a:t>What is a List?</a:t>
            </a:r>
            <a:endParaRPr/>
          </a:p>
        </p:txBody>
      </p:sp>
      <p:sp>
        <p:nvSpPr>
          <p:cNvPr id="177" name="Google Shape;177;p2"/>
          <p:cNvSpPr txBox="1">
            <a:spLocks noGrp="1"/>
          </p:cNvSpPr>
          <p:nvPr>
            <p:ph type="body" idx="4294967295"/>
          </p:nvPr>
        </p:nvSpPr>
        <p:spPr>
          <a:xfrm>
            <a:off x="402336" y="1499879"/>
            <a:ext cx="11379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lnSpc>
                <a:spcPct val="150000"/>
              </a:lnSpc>
              <a:spcBef>
                <a:spcPts val="0"/>
              </a:spcBef>
              <a:buClrTx/>
              <a:buSzPct val="80000"/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List is a compound data type, you can group values together.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457200">
              <a:lnSpc>
                <a:spcPct val="150000"/>
              </a:lnSpc>
              <a:buClrTx/>
              <a:buSzPct val="80000"/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list contains items separated by commas and enclosed with in square brackets –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 ]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457200">
              <a:lnSpc>
                <a:spcPct val="150000"/>
              </a:lnSpc>
              <a:buClrTx/>
              <a:buSzPct val="80000"/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 items belonging to the list can be heterogeneous  type.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457200">
              <a:lnSpc>
                <a:spcPct val="150000"/>
              </a:lnSpc>
              <a:buClrTx/>
              <a:buSzPct val="80000"/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Index starts </a:t>
            </a:r>
            <a:r>
              <a:rPr lang="en-US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 ‘0’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457200">
              <a:lnSpc>
                <a:spcPct val="150000"/>
              </a:lnSpc>
              <a:buClrTx/>
              <a:buSzPct val="80000"/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list in Python can grow and shrink in size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>
              <a:buSzPts val="3300"/>
            </a:pPr>
            <a:r>
              <a:rPr lang="en-US"/>
              <a:t>List Comprehension</a:t>
            </a:r>
            <a:endParaRPr/>
          </a:p>
        </p:txBody>
      </p:sp>
      <p:sp>
        <p:nvSpPr>
          <p:cNvPr id="322" name="Google Shape;322;p19"/>
          <p:cNvSpPr txBox="1">
            <a:spLocks noGrp="1"/>
          </p:cNvSpPr>
          <p:nvPr>
            <p:ph type="body" idx="4294967295"/>
          </p:nvPr>
        </p:nvSpPr>
        <p:spPr>
          <a:xfrm>
            <a:off x="2189833" y="1591032"/>
            <a:ext cx="7813675" cy="72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  <a:buSzPct val="70000"/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Syntax: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my_new_list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= [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expression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for 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item 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 list]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23" name="Google Shape;32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89833" y="2420888"/>
            <a:ext cx="7806238" cy="3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93;p15"/>
          <p:cNvSpPr txBox="1">
            <a:spLocks/>
          </p:cNvSpPr>
          <p:nvPr/>
        </p:nvSpPr>
        <p:spPr>
          <a:xfrm>
            <a:off x="402336" y="6492240"/>
            <a:ext cx="4775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r>
              <a:rPr lang="en-US" dirty="0"/>
              <a:t>Source credit: http:/programiz.com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>
              <a:buSzPct val="100000"/>
            </a:pPr>
            <a:r>
              <a:rPr lang="en-US" b="1"/>
              <a:t>Python List Comprehension (Conditionals)</a:t>
            </a:r>
            <a:endParaRPr/>
          </a:p>
        </p:txBody>
      </p:sp>
      <p:sp>
        <p:nvSpPr>
          <p:cNvPr id="330" name="Google Shape;330;p20"/>
          <p:cNvSpPr txBox="1">
            <a:spLocks noGrp="1"/>
          </p:cNvSpPr>
          <p:nvPr>
            <p:ph type="body" idx="4294967295"/>
          </p:nvPr>
        </p:nvSpPr>
        <p:spPr>
          <a:xfrm>
            <a:off x="402336" y="1473895"/>
            <a:ext cx="11379200" cy="3384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ClrTx/>
              <a:buSzPct val="80000"/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Conditionals can enhance Python list comprehensions significantly. 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ClrTx/>
              <a:buSzPct val="80000"/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They server the following purposes: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17220" lvl="1" indent="-342900">
              <a:lnSpc>
                <a:spcPct val="150000"/>
              </a:lnSpc>
              <a:buClr>
                <a:schemeClr val="tx1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filter a list, and</a:t>
            </a:r>
            <a:endParaRPr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17220" lvl="1" indent="-342900">
              <a:lnSpc>
                <a:spcPct val="150000"/>
              </a:lnSpc>
              <a:buClr>
                <a:schemeClr val="tx1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modify items in a list.</a:t>
            </a:r>
            <a:endParaRPr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31" name="Google Shape;33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96302" y="2500393"/>
            <a:ext cx="6202326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40692" y="2050396"/>
            <a:ext cx="6357937" cy="3131204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20"/>
          <p:cNvSpPr/>
          <p:nvPr/>
        </p:nvSpPr>
        <p:spPr>
          <a:xfrm>
            <a:off x="1961712" y="5553384"/>
            <a:ext cx="832627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1. Finding Common Items in Two Lists Using List Comprehensions</a:t>
            </a:r>
            <a:endParaRPr sz="2400" dirty="0">
              <a:solidFill>
                <a:schemeClr val="dk1"/>
              </a:solidFill>
              <a:latin typeface="Calibri" panose="020F0502020204030204" pitchFamily="34" charset="0"/>
              <a:ea typeface="Georgia"/>
              <a:cs typeface="Calibri" panose="020F0502020204030204" pitchFamily="34" charset="0"/>
              <a:sym typeface="Georgia"/>
            </a:endParaRPr>
          </a:p>
        </p:txBody>
      </p:sp>
      <p:sp>
        <p:nvSpPr>
          <p:cNvPr id="7" name="Google Shape;293;p15"/>
          <p:cNvSpPr txBox="1">
            <a:spLocks noGrp="1"/>
          </p:cNvSpPr>
          <p:nvPr>
            <p:ph type="ftr" idx="11"/>
          </p:nvPr>
        </p:nvSpPr>
        <p:spPr>
          <a:xfrm>
            <a:off x="406400" y="6410848"/>
            <a:ext cx="4775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/>
              <a:t>Source credit: http:/programiz.com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3"/>
          <p:cNvSpPr txBox="1">
            <a:spLocks noGrp="1"/>
          </p:cNvSpPr>
          <p:nvPr>
            <p:ph type="title" idx="4294967295"/>
          </p:nvPr>
        </p:nvSpPr>
        <p:spPr>
          <a:xfrm>
            <a:off x="1671484" y="2670175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>
              <a:buSzPts val="3300"/>
            </a:pPr>
            <a:r>
              <a:rPr lang="en-US" dirty="0"/>
              <a:t>Questions?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4"/>
          <p:cNvSpPr txBox="1">
            <a:spLocks noGrp="1"/>
          </p:cNvSpPr>
          <p:nvPr>
            <p:ph type="title" idx="4294967295"/>
          </p:nvPr>
        </p:nvSpPr>
        <p:spPr>
          <a:xfrm>
            <a:off x="2025445" y="2670175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>
              <a:buSzPts val="3300"/>
            </a:pPr>
            <a:r>
              <a:rPr lang="en-US" dirty="0"/>
              <a:t>Thank you. 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>
              <a:buSzPts val="3300"/>
            </a:pPr>
            <a:r>
              <a:rPr lang="en-US"/>
              <a:t>Creation of List</a:t>
            </a:r>
            <a:endParaRPr/>
          </a:p>
        </p:txBody>
      </p:sp>
      <p:sp>
        <p:nvSpPr>
          <p:cNvPr id="184" name="Google Shape;184;p3"/>
          <p:cNvSpPr txBox="1">
            <a:spLocks noGrp="1"/>
          </p:cNvSpPr>
          <p:nvPr>
            <p:ph type="body" idx="4294967295"/>
          </p:nvPr>
        </p:nvSpPr>
        <p:spPr>
          <a:xfrm>
            <a:off x="402335" y="1431640"/>
            <a:ext cx="10761533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lnSpc>
                <a:spcPct val="150000"/>
              </a:lnSpc>
              <a:spcBef>
                <a:spcPts val="0"/>
              </a:spcBef>
              <a:buClrTx/>
              <a:buSzPct val="80000"/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Creation of the list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31520" lvl="1" indent="-457200">
              <a:lnSpc>
                <a:spcPct val="150000"/>
              </a:lnSpc>
              <a:buClrTx/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list_str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["apple", "banana", "cherry"]</a:t>
            </a:r>
            <a:endParaRPr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31520" lvl="1" indent="-457200">
              <a:lnSpc>
                <a:spcPct val="150000"/>
              </a:lnSpc>
              <a:buClrTx/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list_int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[1,2,3]</a:t>
            </a:r>
            <a:endParaRPr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31520" lvl="1" indent="-457200">
              <a:lnSpc>
                <a:spcPct val="150000"/>
              </a:lnSpc>
              <a:buClrTx/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list_mixed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[“London”, 12 , 56.78]</a:t>
            </a:r>
            <a:endParaRPr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31520" lvl="1" indent="-457200">
              <a:lnSpc>
                <a:spcPct val="150000"/>
              </a:lnSpc>
              <a:buClrTx/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List_emp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=[ ]</a:t>
            </a:r>
            <a:endParaRPr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457200">
              <a:lnSpc>
                <a:spcPct val="150000"/>
              </a:lnSpc>
              <a:spcBef>
                <a:spcPts val="560"/>
              </a:spcBef>
              <a:buClrTx/>
              <a:buSzPct val="80000"/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It is also possible to use the list() constructor to make a new list.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17220" lvl="1" indent="-3429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List_const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list(("apple", "banana", "cherry"))</a:t>
            </a:r>
            <a:endParaRPr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>
              <a:buSzPts val="3300"/>
            </a:pPr>
            <a:r>
              <a:rPr lang="en-US"/>
              <a:t>Accessing elements of list</a:t>
            </a:r>
            <a:endParaRPr/>
          </a:p>
        </p:txBody>
      </p:sp>
      <p:sp>
        <p:nvSpPr>
          <p:cNvPr id="191" name="Google Shape;191;p4"/>
          <p:cNvSpPr txBox="1">
            <a:spLocks noGrp="1"/>
          </p:cNvSpPr>
          <p:nvPr>
            <p:ph type="body" idx="4294967295"/>
          </p:nvPr>
        </p:nvSpPr>
        <p:spPr>
          <a:xfrm>
            <a:off x="402336" y="1493839"/>
            <a:ext cx="11379200" cy="2968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ClrTx/>
              <a:buSzPct val="8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Accessing the list:</a:t>
            </a:r>
            <a:endParaRPr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1722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List indices start at 0. </a:t>
            </a:r>
            <a:endParaRPr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1722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an index has a positive value it counts from the beginning</a:t>
            </a:r>
            <a:endParaRPr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1722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the index has a negative value it counts from the end.</a:t>
            </a:r>
            <a:endParaRPr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457200">
              <a:buClrTx/>
              <a:buSzPct val="8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endParaRPr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1722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color_list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=["RED", "Blue", "Green", "Black"]</a:t>
            </a:r>
            <a:endParaRPr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92" name="Google Shape;192;p4"/>
          <p:cNvGraphicFramePr/>
          <p:nvPr>
            <p:extLst>
              <p:ext uri="{D42A27DB-BD31-4B8C-83A1-F6EECF244321}">
                <p14:modId xmlns:p14="http://schemas.microsoft.com/office/powerpoint/2010/main" val="4225520067"/>
              </p:ext>
            </p:extLst>
          </p:nvPr>
        </p:nvGraphicFramePr>
        <p:xfrm>
          <a:off x="669128" y="4458862"/>
          <a:ext cx="8720533" cy="1525500"/>
        </p:xfrm>
        <a:graphic>
          <a:graphicData uri="http://schemas.openxmlformats.org/drawingml/2006/table">
            <a:tbl>
              <a:tblPr firstRow="1" bandRow="1">
                <a:noFill/>
                <a:tableStyleId>{0408D35A-DAF7-49C3-A0F7-3A0004C998F5}</a:tableStyleId>
              </a:tblPr>
              <a:tblGrid>
                <a:gridCol w="3983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1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6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42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42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7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Item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Red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Blue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Green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Black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Index(from left to right)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3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Index(from right to left)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-4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-3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-2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-1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>
              <a:buSzPts val="3300"/>
            </a:pPr>
            <a:r>
              <a:rPr lang="en-US" dirty="0"/>
              <a:t>Accessing elements of list</a:t>
            </a:r>
            <a:endParaRPr dirty="0"/>
          </a:p>
        </p:txBody>
      </p:sp>
      <p:sp>
        <p:nvSpPr>
          <p:cNvPr id="199" name="Google Shape;199;p5"/>
          <p:cNvSpPr txBox="1">
            <a:spLocks noGrp="1"/>
          </p:cNvSpPr>
          <p:nvPr>
            <p:ph type="body" idx="4294967295"/>
          </p:nvPr>
        </p:nvSpPr>
        <p:spPr>
          <a:xfrm>
            <a:off x="402336" y="1447160"/>
            <a:ext cx="4606392" cy="47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indent="-274320">
              <a:spcBef>
                <a:spcPts val="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markslist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=[54,66,89,21]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4320" indent="-274320">
              <a:spcBef>
                <a:spcPts val="418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dirty="0">
                <a:solidFill>
                  <a:srgbClr val="6AA84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#print all the elements of the list</a:t>
            </a:r>
            <a:endParaRPr sz="2000" dirty="0">
              <a:solidFill>
                <a:srgbClr val="6AA84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4320" indent="-274320">
              <a:spcBef>
                <a:spcPts val="418"/>
              </a:spcBef>
              <a:buNone/>
            </a:pP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print(</a:t>
            </a:r>
            <a:r>
              <a:rPr lang="en-US" sz="2000" b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markslist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4320" indent="-274320">
              <a:spcBef>
                <a:spcPts val="418"/>
              </a:spcBef>
              <a:buNone/>
            </a:pPr>
            <a:endParaRPr sz="2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4320" indent="-274320">
              <a:spcBef>
                <a:spcPts val="418"/>
              </a:spcBef>
              <a:buNone/>
            </a:pPr>
            <a:r>
              <a:rPr lang="en-US" sz="20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#access first element of list</a:t>
            </a:r>
            <a:endParaRPr sz="20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4320" indent="-274320">
              <a:spcBef>
                <a:spcPts val="418"/>
              </a:spcBef>
              <a:buNone/>
            </a:pP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print(</a:t>
            </a:r>
            <a:r>
              <a:rPr lang="en-US" sz="2000" b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markslist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[0])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4320" indent="-274320">
              <a:spcBef>
                <a:spcPts val="418"/>
              </a:spcBef>
              <a:buNone/>
            </a:pPr>
            <a:endParaRPr sz="2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4320" indent="-274320">
              <a:spcBef>
                <a:spcPts val="418"/>
              </a:spcBef>
              <a:buNone/>
            </a:pPr>
            <a:r>
              <a:rPr lang="en-US" sz="20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#access last element</a:t>
            </a:r>
            <a:endParaRPr sz="20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4320" indent="-274320">
              <a:spcBef>
                <a:spcPts val="418"/>
              </a:spcBef>
              <a:buNone/>
            </a:pP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print(</a:t>
            </a:r>
            <a:r>
              <a:rPr lang="en-US" sz="2000" b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markslist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[-1])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4320" indent="-274320">
              <a:spcBef>
                <a:spcPts val="418"/>
              </a:spcBef>
              <a:buNone/>
            </a:pPr>
            <a:endParaRPr sz="2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4320" indent="-274320">
              <a:spcBef>
                <a:spcPts val="418"/>
              </a:spcBef>
              <a:buNone/>
            </a:pPr>
            <a:r>
              <a:rPr lang="en-US" sz="20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#access all element one by one</a:t>
            </a:r>
            <a:endParaRPr sz="20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4320" indent="-274320">
              <a:spcBef>
                <a:spcPts val="418"/>
              </a:spcBef>
              <a:buNone/>
            </a:pP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for </a:t>
            </a:r>
            <a:r>
              <a:rPr lang="en-US" sz="2000" b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2000" b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markslist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4320" indent="-274320">
              <a:spcBef>
                <a:spcPts val="418"/>
              </a:spcBef>
              <a:buNone/>
            </a:pP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       print(</a:t>
            </a:r>
            <a:r>
              <a:rPr lang="en-US" sz="2000" b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1" name="Google Shape;201;p5"/>
          <p:cNvSpPr/>
          <p:nvPr/>
        </p:nvSpPr>
        <p:spPr>
          <a:xfrm>
            <a:off x="4831307" y="1662757"/>
            <a:ext cx="5513165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While accessing List elements, if you pass a negative index, python adds the length of the tuple to the index to get element’s forward index.</a:t>
            </a:r>
            <a:endParaRPr sz="2400" dirty="0">
              <a:solidFill>
                <a:schemeClr val="dk1"/>
              </a:solidFill>
              <a:latin typeface="Calibri" panose="020F0502020204030204" pitchFamily="34" charset="0"/>
              <a:ea typeface="Georgia"/>
              <a:cs typeface="Calibri" panose="020F0502020204030204" pitchFamily="34" charset="0"/>
              <a:sym typeface="Georgia"/>
            </a:endParaRPr>
          </a:p>
        </p:txBody>
      </p:sp>
      <p:sp>
        <p:nvSpPr>
          <p:cNvPr id="202" name="Google Shape;202;p5"/>
          <p:cNvSpPr/>
          <p:nvPr/>
        </p:nvSpPr>
        <p:spPr>
          <a:xfrm>
            <a:off x="5172501" y="3986583"/>
            <a:ext cx="417646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rPr>
              <a:t>markslist[-1+4]=marklist[3]=21</a:t>
            </a:r>
            <a:endParaRPr sz="2000">
              <a:solidFill>
                <a:srgbClr val="0070C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>
              <a:buSzPts val="3300"/>
            </a:pPr>
            <a:r>
              <a:rPr lang="en-US"/>
              <a:t>Exercise</a:t>
            </a:r>
            <a:endParaRPr/>
          </a:p>
        </p:txBody>
      </p:sp>
      <p:sp>
        <p:nvSpPr>
          <p:cNvPr id="208" name="Google Shape;208;p6"/>
          <p:cNvSpPr txBox="1">
            <a:spLocks noGrp="1"/>
          </p:cNvSpPr>
          <p:nvPr>
            <p:ph type="body" idx="4294967295"/>
          </p:nvPr>
        </p:nvSpPr>
        <p:spPr>
          <a:xfrm>
            <a:off x="578549" y="1527460"/>
            <a:ext cx="5513387" cy="2662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1. What is the result of the of this code?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nums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=[23,33,11,1]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print(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nums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[-2])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45733" indent="0">
              <a:lnSpc>
                <a:spcPct val="160000"/>
              </a:lnSpc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7"/>
          <p:cNvSpPr txBox="1">
            <a:spLocks noGrp="1"/>
          </p:cNvSpPr>
          <p:nvPr>
            <p:ph type="body" idx="4294967295"/>
          </p:nvPr>
        </p:nvSpPr>
        <p:spPr>
          <a:xfrm>
            <a:off x="402336" y="1512889"/>
            <a:ext cx="11457568" cy="125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Simply put, a 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mutable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object can be changed, but an 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immutable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object cannot.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6" name="Google Shape;216;p7"/>
          <p:cNvSpPr txBox="1"/>
          <p:nvPr/>
        </p:nvSpPr>
        <p:spPr>
          <a:xfrm>
            <a:off x="1855912" y="341041"/>
            <a:ext cx="8596668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algn="ctr">
              <a:buClr>
                <a:srgbClr val="7A9798"/>
              </a:buClr>
              <a:buSzPts val="3300"/>
            </a:pPr>
            <a:r>
              <a:rPr lang="en-US" sz="33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Mutable Object</a:t>
            </a:r>
            <a:endParaRPr sz="3300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7" name="Google Shape;217;p7"/>
          <p:cNvSpPr/>
          <p:nvPr/>
        </p:nvSpPr>
        <p:spPr>
          <a:xfrm>
            <a:off x="4455037" y="2303257"/>
            <a:ext cx="3398417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 dirty="0" err="1">
                <a:solidFill>
                  <a:schemeClr val="dk1"/>
                </a:solidFill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nums</a:t>
            </a:r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= [1, 2, 3]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l = </a:t>
            </a:r>
            <a:r>
              <a:rPr lang="en-US" sz="2400" dirty="0" err="1">
                <a:solidFill>
                  <a:schemeClr val="dk1"/>
                </a:solidFill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nums</a:t>
            </a:r>
            <a:endParaRPr sz="2400" dirty="0">
              <a:solidFill>
                <a:schemeClr val="dk1"/>
              </a:solidFill>
              <a:latin typeface="Calibri" panose="020F0502020204030204" pitchFamily="34" charset="0"/>
              <a:ea typeface="Georgia"/>
              <a:cs typeface="Calibri" panose="020F0502020204030204" pitchFamily="34" charset="0"/>
              <a:sym typeface="Georgia"/>
            </a:endParaRPr>
          </a:p>
          <a:p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print(id(</a:t>
            </a:r>
            <a:r>
              <a:rPr lang="en-US" sz="2400" dirty="0" err="1">
                <a:solidFill>
                  <a:schemeClr val="dk1"/>
                </a:solidFill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nums</a:t>
            </a:r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) == id(l))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sz="2400" dirty="0">
              <a:solidFill>
                <a:schemeClr val="dk1"/>
              </a:solidFill>
              <a:latin typeface="Calibri" panose="020F0502020204030204" pitchFamily="34" charset="0"/>
              <a:ea typeface="Georgia"/>
              <a:cs typeface="Calibri" panose="020F0502020204030204" pitchFamily="34" charset="0"/>
              <a:sym typeface="Georgia"/>
            </a:endParaRPr>
          </a:p>
          <a:p>
            <a:r>
              <a:rPr lang="en-US" sz="2400" dirty="0" err="1">
                <a:solidFill>
                  <a:schemeClr val="dk1"/>
                </a:solidFill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nums.append</a:t>
            </a:r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(4)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print(id(</a:t>
            </a:r>
            <a:r>
              <a:rPr lang="en-US" sz="2400" dirty="0" err="1">
                <a:solidFill>
                  <a:schemeClr val="dk1"/>
                </a:solidFill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nums</a:t>
            </a:r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) == id(l))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sz="2400" dirty="0">
              <a:solidFill>
                <a:schemeClr val="dk1"/>
              </a:solidFill>
              <a:latin typeface="Calibri" panose="020F0502020204030204" pitchFamily="34" charset="0"/>
              <a:ea typeface="Georgia"/>
              <a:cs typeface="Calibri" panose="020F0502020204030204" pitchFamily="34" charset="0"/>
              <a:sym typeface="Georgia"/>
            </a:endParaRPr>
          </a:p>
          <a:p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del </a:t>
            </a:r>
            <a:r>
              <a:rPr lang="en-US" sz="2400" dirty="0" err="1">
                <a:solidFill>
                  <a:schemeClr val="dk1"/>
                </a:solidFill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nums</a:t>
            </a:r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[0]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print(id(</a:t>
            </a:r>
            <a:r>
              <a:rPr lang="en-US" sz="2400" dirty="0" err="1">
                <a:solidFill>
                  <a:schemeClr val="dk1"/>
                </a:solidFill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nums</a:t>
            </a:r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) == id(l))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8"/>
          <p:cNvSpPr txBox="1"/>
          <p:nvPr/>
        </p:nvSpPr>
        <p:spPr>
          <a:xfrm>
            <a:off x="1855912" y="341041"/>
            <a:ext cx="8596668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algn="ctr">
              <a:buClr>
                <a:srgbClr val="7A9798"/>
              </a:buClr>
              <a:buSzPts val="3300"/>
            </a:pPr>
            <a:r>
              <a:rPr lang="en-US" sz="33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Mutable Object</a:t>
            </a:r>
            <a:endParaRPr sz="3300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4" name="Google Shape;224;p8"/>
          <p:cNvSpPr txBox="1"/>
          <p:nvPr/>
        </p:nvSpPr>
        <p:spPr>
          <a:xfrm>
            <a:off x="607549" y="1478471"/>
            <a:ext cx="5594161" cy="1581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accent1"/>
              </a:buClr>
              <a:buSzPts val="2295"/>
            </a:pPr>
            <a:r>
              <a:rPr lang="en-US" sz="2800" dirty="0">
                <a:solidFill>
                  <a:schemeClr val="dk1"/>
                </a:solidFill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a=[“beagles”, “donuts”]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540"/>
              </a:spcBef>
              <a:buClr>
                <a:schemeClr val="accent1"/>
              </a:buClr>
              <a:buSzPts val="2295"/>
            </a:pPr>
            <a:r>
              <a:rPr lang="en-US" sz="2800" dirty="0">
                <a:solidFill>
                  <a:schemeClr val="dk1"/>
                </a:solidFill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id(a)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540"/>
              </a:spcBef>
              <a:buClr>
                <a:schemeClr val="accent1"/>
              </a:buClr>
              <a:buSzPts val="2295"/>
            </a:pPr>
            <a:r>
              <a:rPr lang="en-US" sz="2800" dirty="0">
                <a:solidFill>
                  <a:schemeClr val="dk1"/>
                </a:solidFill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a=[“beagles”, “donuts”, “brownies”]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540"/>
              </a:spcBef>
              <a:buClr>
                <a:schemeClr val="accent1"/>
              </a:buClr>
              <a:buSzPts val="2295"/>
            </a:pPr>
            <a:r>
              <a:rPr lang="en-US" sz="2800" dirty="0">
                <a:solidFill>
                  <a:schemeClr val="dk1"/>
                </a:solidFill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id(a)</a:t>
            </a:r>
            <a:endParaRPr sz="2800" dirty="0">
              <a:solidFill>
                <a:schemeClr val="dk1"/>
              </a:solidFill>
              <a:latin typeface="Calibri" panose="020F0502020204030204" pitchFamily="34" charset="0"/>
              <a:ea typeface="Georgia"/>
              <a:cs typeface="Calibri" panose="020F0502020204030204" pitchFamily="34" charset="0"/>
              <a:sym typeface="Georgia"/>
            </a:endParaRPr>
          </a:p>
        </p:txBody>
      </p:sp>
      <p:sp>
        <p:nvSpPr>
          <p:cNvPr id="225" name="Google Shape;225;p8"/>
          <p:cNvSpPr/>
          <p:nvPr/>
        </p:nvSpPr>
        <p:spPr>
          <a:xfrm>
            <a:off x="4319029" y="4019128"/>
            <a:ext cx="1167618" cy="123795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beagles</a:t>
            </a:r>
            <a:endParaRPr/>
          </a:p>
          <a:p>
            <a:pPr algn="ctr"/>
            <a:endParaRPr sz="2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algn="ctr"/>
            <a:r>
              <a:rPr lang="en-US" sz="2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donuts</a:t>
            </a:r>
            <a:endParaRPr sz="2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6" name="Google Shape;226;p8"/>
          <p:cNvSpPr/>
          <p:nvPr/>
        </p:nvSpPr>
        <p:spPr>
          <a:xfrm>
            <a:off x="6511769" y="3888402"/>
            <a:ext cx="1268437" cy="1533378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beagles</a:t>
            </a:r>
            <a:endParaRPr/>
          </a:p>
          <a:p>
            <a:pPr algn="ctr"/>
            <a:endParaRPr sz="2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algn="ctr"/>
            <a:r>
              <a:rPr lang="en-US" sz="2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donuts</a:t>
            </a:r>
            <a:endParaRPr/>
          </a:p>
          <a:p>
            <a:pPr algn="ctr"/>
            <a:endParaRPr sz="2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algn="ctr"/>
            <a:r>
              <a:rPr lang="en-US" sz="2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brownies</a:t>
            </a:r>
            <a:endParaRPr sz="2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227" name="Google Shape;227;p8"/>
          <p:cNvCxnSpPr/>
          <p:nvPr/>
        </p:nvCxnSpPr>
        <p:spPr>
          <a:xfrm>
            <a:off x="5655459" y="3470488"/>
            <a:ext cx="14068" cy="225083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28" name="Google Shape;228;p8"/>
          <p:cNvCxnSpPr>
            <a:endCxn id="225" idx="1"/>
          </p:cNvCxnSpPr>
          <p:nvPr/>
        </p:nvCxnSpPr>
        <p:spPr>
          <a:xfrm>
            <a:off x="3728329" y="4638106"/>
            <a:ext cx="5907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9" name="Google Shape;229;p8"/>
          <p:cNvCxnSpPr/>
          <p:nvPr/>
        </p:nvCxnSpPr>
        <p:spPr>
          <a:xfrm rot="10800000" flipH="1">
            <a:off x="6190033" y="4649826"/>
            <a:ext cx="335279" cy="5264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30" name="Google Shape;230;p8"/>
          <p:cNvSpPr txBox="1"/>
          <p:nvPr/>
        </p:nvSpPr>
        <p:spPr>
          <a:xfrm>
            <a:off x="3404630" y="4424743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1" name="Google Shape;231;p8"/>
          <p:cNvSpPr txBox="1"/>
          <p:nvPr/>
        </p:nvSpPr>
        <p:spPr>
          <a:xfrm>
            <a:off x="5892264" y="4436466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2" name="Google Shape;232;p8"/>
          <p:cNvSpPr txBox="1"/>
          <p:nvPr/>
        </p:nvSpPr>
        <p:spPr>
          <a:xfrm>
            <a:off x="8579454" y="3372146"/>
            <a:ext cx="152477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same object </a:t>
            </a:r>
            <a:endParaRPr/>
          </a:p>
          <a:p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 memory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233" name="Google Shape;233;p8"/>
          <p:cNvCxnSpPr>
            <a:stCxn id="232" idx="2"/>
          </p:cNvCxnSpPr>
          <p:nvPr/>
        </p:nvCxnSpPr>
        <p:spPr>
          <a:xfrm rot="5400000">
            <a:off x="8352142" y="3446676"/>
            <a:ext cx="417900" cy="1561500"/>
          </a:xfrm>
          <a:prstGeom prst="bentConnector2">
            <a:avLst/>
          </a:prstGeom>
          <a:noFill/>
          <a:ln w="25400" cap="flat" cmpd="sng">
            <a:solidFill>
              <a:schemeClr val="dk1"/>
            </a:solidFill>
            <a:prstDash val="dash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>
              <a:buSzPts val="3300"/>
            </a:pPr>
            <a:r>
              <a:rPr lang="en-US"/>
              <a:t>List Operations</a:t>
            </a:r>
            <a:endParaRPr/>
          </a:p>
        </p:txBody>
      </p:sp>
      <p:graphicFrame>
        <p:nvGraphicFramePr>
          <p:cNvPr id="239" name="Google Shape;239;p9"/>
          <p:cNvGraphicFramePr/>
          <p:nvPr>
            <p:extLst>
              <p:ext uri="{D42A27DB-BD31-4B8C-83A1-F6EECF244321}">
                <p14:modId xmlns:p14="http://schemas.microsoft.com/office/powerpoint/2010/main" val="4039460867"/>
              </p:ext>
            </p:extLst>
          </p:nvPr>
        </p:nvGraphicFramePr>
        <p:xfrm>
          <a:off x="1555846" y="1747861"/>
          <a:ext cx="8884690" cy="3685960"/>
        </p:xfrm>
        <a:graphic>
          <a:graphicData uri="http://schemas.openxmlformats.org/drawingml/2006/table">
            <a:tbl>
              <a:tblPr firstRow="1" bandRow="1">
                <a:noFill/>
                <a:tableStyleId>{0408D35A-DAF7-49C3-A0F7-3A0004C998F5}</a:tableStyleId>
              </a:tblPr>
              <a:tblGrid>
                <a:gridCol w="2871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1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1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9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Python Expression</a:t>
                      </a:r>
                      <a:endParaRPr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Results</a:t>
                      </a:r>
                      <a:endParaRPr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  <a:endParaRPr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len([1, 2, 3])</a:t>
                      </a:r>
                      <a:endParaRPr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Length</a:t>
                      </a:r>
                      <a:endParaRPr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[1, 2, 3] + [4, 5, 6]</a:t>
                      </a:r>
                      <a:endParaRPr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[1, 2, 3, 4, 5, 6]</a:t>
                      </a:r>
                      <a:endParaRPr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Concatenation</a:t>
                      </a:r>
                      <a:endParaRPr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['Hi!'] * 4</a:t>
                      </a:r>
                      <a:endParaRPr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['Hi!', 'Hi!', 'Hi!', 'Hi!']</a:t>
                      </a:r>
                      <a:endParaRPr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Repetition</a:t>
                      </a:r>
                      <a:endParaRPr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 in [1, 2, 3]</a:t>
                      </a:r>
                      <a:endParaRPr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True</a:t>
                      </a:r>
                      <a:endParaRPr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Membership</a:t>
                      </a:r>
                      <a:endParaRPr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9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 x in [1, 2, 3]: </a:t>
                      </a:r>
                      <a:endParaRPr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print(x)</a:t>
                      </a:r>
                      <a:endParaRPr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1 2 3</a:t>
                      </a:r>
                      <a:endParaRPr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Iteration</a:t>
                      </a:r>
                      <a:endParaRPr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ivic">
  <a:themeElements>
    <a:clrScheme name="Civic">
      <a:dk1>
        <a:srgbClr val="000000"/>
      </a:dk1>
      <a:lt1>
        <a:srgbClr val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1124</Words>
  <Application>Microsoft Office PowerPoint</Application>
  <PresentationFormat>Widescreen</PresentationFormat>
  <Paragraphs>192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Georgia</vt:lpstr>
      <vt:lpstr>Noto Sans Symbols</vt:lpstr>
      <vt:lpstr>Civic</vt:lpstr>
      <vt:lpstr>Python</vt:lpstr>
      <vt:lpstr>What is a List?</vt:lpstr>
      <vt:lpstr>Creation of List</vt:lpstr>
      <vt:lpstr>Accessing elements of list</vt:lpstr>
      <vt:lpstr>Accessing elements of list</vt:lpstr>
      <vt:lpstr>Exercise</vt:lpstr>
      <vt:lpstr>PowerPoint Presentation</vt:lpstr>
      <vt:lpstr>PowerPoint Presentation</vt:lpstr>
      <vt:lpstr>List Operations</vt:lpstr>
      <vt:lpstr>List Operations</vt:lpstr>
      <vt:lpstr>List Methods</vt:lpstr>
      <vt:lpstr>Using Lists as Stacks</vt:lpstr>
      <vt:lpstr>Slicing of a List</vt:lpstr>
      <vt:lpstr>Examples</vt:lpstr>
      <vt:lpstr>Slice() function</vt:lpstr>
      <vt:lpstr>Question</vt:lpstr>
      <vt:lpstr>Examples</vt:lpstr>
      <vt:lpstr>Quick Check</vt:lpstr>
      <vt:lpstr>List Comprehension</vt:lpstr>
      <vt:lpstr>List Comprehension</vt:lpstr>
      <vt:lpstr>Python List Comprehension (Conditionals)</vt:lpstr>
      <vt:lpstr>Questions?</vt:lpstr>
      <vt:lpstr>Thank you.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Shweta</dc:creator>
  <cp:lastModifiedBy>SHWETA PAROPKARI</cp:lastModifiedBy>
  <cp:revision>52</cp:revision>
  <dcterms:created xsi:type="dcterms:W3CDTF">2021-01-26T08:10:49Z</dcterms:created>
  <dcterms:modified xsi:type="dcterms:W3CDTF">2023-03-27T09:38:40Z</dcterms:modified>
</cp:coreProperties>
</file>