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22"/>
  </p:notesMasterIdLst>
  <p:sldIdLst>
    <p:sldId id="260" r:id="rId2"/>
    <p:sldId id="307" r:id="rId3"/>
    <p:sldId id="324" r:id="rId4"/>
    <p:sldId id="323" r:id="rId5"/>
    <p:sldId id="340" r:id="rId6"/>
    <p:sldId id="338" r:id="rId7"/>
    <p:sldId id="330" r:id="rId8"/>
    <p:sldId id="325" r:id="rId9"/>
    <p:sldId id="326" r:id="rId10"/>
    <p:sldId id="327" r:id="rId11"/>
    <p:sldId id="341" r:id="rId12"/>
    <p:sldId id="329" r:id="rId13"/>
    <p:sldId id="336" r:id="rId14"/>
    <p:sldId id="339" r:id="rId15"/>
    <p:sldId id="335" r:id="rId16"/>
    <p:sldId id="337" r:id="rId17"/>
    <p:sldId id="332" r:id="rId18"/>
    <p:sldId id="333" r:id="rId19"/>
    <p:sldId id="322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8167A-AF3D-4F31-B44E-5B0F8F90A8F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61745-40DD-47E3-8D12-D7BEAFDC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/>
          <a:lstStyle/>
          <a:p>
            <a:fld id="{D1E5201A-CDD2-4B43-803C-7ACE66F47210}" type="datetime1">
              <a:rPr lang="en-US" smtClean="0"/>
              <a:t>3/27/2023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Keshav Memorial Institute of Technology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/>
          <a:lstStyle/>
          <a:p>
            <a:fld id="{9C5EC503-501D-4AA6-8C5C-8163BC0CCC82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Keshav Memorial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/>
          <a:lstStyle/>
          <a:p>
            <a:fld id="{8D967D96-643A-440E-AB6F-A998ECC3AF2A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Keshav Memorial Institute of Technology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/>
          <a:lstStyle/>
          <a:p>
            <a:fld id="{13FD65DF-2DAE-4DB8-86C9-C436CFB0A047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Keshav Memorial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Keshav Memorial Institute of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/>
          <a:lstStyle/>
          <a:p>
            <a:fld id="{D5106C4F-E1C1-42E2-AFD0-DA641886FD43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  <a:prstGeom prst="rect">
            <a:avLst/>
          </a:prstGeom>
        </p:spPr>
        <p:txBody>
          <a:bodyPr/>
          <a:lstStyle/>
          <a:p>
            <a:fld id="{6680180D-B382-4A24-97F8-D5700C122140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Keshav Memorial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/>
          <a:lstStyle/>
          <a:p>
            <a:fld id="{451E17A0-15F8-4890-92E7-18EC8FBD2D2F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Keshav Memorial Institute of Technology</a:t>
            </a: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/>
          <a:lstStyle/>
          <a:p>
            <a:fld id="{CD13A96F-89A5-495D-92C8-0A9A560AF518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Keshav Memorial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/>
          <a:lstStyle/>
          <a:p>
            <a:fld id="{B598729B-0EAA-40E9-969B-90C2A5FA4CC6}" type="datetime1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Keshav Memorial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/>
          <a:lstStyle/>
          <a:p>
            <a:fld id="{E51DBA0B-95EA-43DF-8EB4-F0FF2B72B7FC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Keshav Memorial Institute of Technology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  <a:prstGeom prst="rect">
            <a:avLst/>
          </a:prstGeom>
        </p:spPr>
        <p:txBody>
          <a:bodyPr/>
          <a:lstStyle/>
          <a:p>
            <a:fld id="{02FF0071-F58D-4250-A8D5-4819ADCB34DB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Keshav Memorial Institute of Technology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pic>
        <p:nvPicPr>
          <p:cNvPr id="21" name="Picture 20" descr="Procareer Academy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899" y="6087907"/>
            <a:ext cx="1921709" cy="61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666976" y="2285993"/>
            <a:ext cx="6480174" cy="167322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sz="4400" dirty="0"/>
          </a:p>
          <a:p>
            <a:r>
              <a:rPr lang="en-US" sz="3600" dirty="0"/>
              <a:t>Strings in Python</a:t>
            </a:r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7042" y="4714884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Pooja</a:t>
            </a:r>
            <a:r>
              <a:rPr lang="en-US" dirty="0"/>
              <a:t> </a:t>
            </a:r>
            <a:r>
              <a:rPr lang="en-US" dirty="0" err="1"/>
              <a:t>Godse</a:t>
            </a:r>
            <a:endParaRPr lang="en-US" dirty="0"/>
          </a:p>
        </p:txBody>
      </p:sp>
      <p:pic>
        <p:nvPicPr>
          <p:cNvPr id="7" name="Picture 6" descr="Procareer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611" y="6093295"/>
            <a:ext cx="1950537" cy="62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8093" y="332656"/>
            <a:ext cx="8596668" cy="716924"/>
          </a:xfrm>
        </p:spPr>
        <p:txBody>
          <a:bodyPr>
            <a:normAutofit/>
          </a:bodyPr>
          <a:lstStyle/>
          <a:p>
            <a:r>
              <a:rPr lang="en-US" dirty="0"/>
              <a:t>Quick Check: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360" y="1340768"/>
            <a:ext cx="11593288" cy="475252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out a diagram similar to the one in Figure 2 to show variables and objects that they point to (and any leftover objects) for the following sequence of statements.</a:t>
            </a:r>
          </a:p>
          <a:p>
            <a:pPr marL="788670" lvl="1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=2*2</a:t>
            </a:r>
          </a:p>
          <a:p>
            <a:pPr marL="788670" lvl="1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pi=3.14</a:t>
            </a:r>
          </a:p>
          <a:p>
            <a:pPr marL="788670" lvl="1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pi=22/7</a:t>
            </a:r>
          </a:p>
          <a:p>
            <a:pPr marL="788670" lvl="1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pi=3</a:t>
            </a:r>
          </a:p>
        </p:txBody>
      </p:sp>
    </p:spTree>
    <p:extLst>
      <p:ext uri="{BB962C8B-B14F-4D97-AF65-F5344CB8AC3E}">
        <p14:creationId xmlns:p14="http://schemas.microsoft.com/office/powerpoint/2010/main" val="310540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780" y="1340768"/>
            <a:ext cx="11526312" cy="464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Python, Strings are stored as individual characters in a continuous memory location.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 </a:t>
            </a:r>
            <a:r>
              <a:rPr lang="en-US" sz="25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 in Python are arrays of bytes</a:t>
            </a: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representing Unicode characters.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major advantage of using Strings is that they </a:t>
            </a:r>
            <a:r>
              <a:rPr lang="en-US" sz="25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accessed from both directions</a:t>
            </a: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Indexing starts with 0,1,2,3,4,.. and backward Indexing also known as negative indexing starts with -1,-2,-3,-4,..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 </a:t>
            </a:r>
            <a:r>
              <a:rPr lang="en-US" sz="25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support character </a:t>
            </a:r>
            <a:r>
              <a:rPr lang="en-US" sz="25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and hence a single character is also considered to be a string but with a string </a:t>
            </a:r>
            <a:r>
              <a:rPr lang="en-US" sz="25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lengath</a:t>
            </a:r>
            <a:r>
              <a: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1.</a:t>
            </a:r>
            <a:endParaRPr lang="en-US" sz="25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5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75520" y="332656"/>
            <a:ext cx="8596668" cy="644318"/>
          </a:xfrm>
        </p:spPr>
        <p:txBody>
          <a:bodyPr>
            <a:normAutofit/>
          </a:bodyPr>
          <a:lstStyle/>
          <a:p>
            <a:r>
              <a:rPr lang="en-US" dirty="0"/>
              <a:t>Quick Check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376" y="1340768"/>
            <a:ext cx="11449272" cy="3816424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Would you use a mutable or an immutable type of object to store the following information?</a:t>
            </a:r>
          </a:p>
          <a:p>
            <a:pPr marL="73152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Cities in a state</a:t>
            </a:r>
          </a:p>
          <a:p>
            <a:pPr marL="73152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age</a:t>
            </a:r>
          </a:p>
          <a:p>
            <a:pPr marL="73152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of items in a grocery store and their cost</a:t>
            </a:r>
          </a:p>
          <a:p>
            <a:pPr marL="731520" lvl="1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 of a car</a:t>
            </a:r>
          </a:p>
        </p:txBody>
      </p:sp>
    </p:spTree>
    <p:extLst>
      <p:ext uri="{BB962C8B-B14F-4D97-AF65-F5344CB8AC3E}">
        <p14:creationId xmlns:p14="http://schemas.microsoft.com/office/powerpoint/2010/main" val="314748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009" y="231652"/>
            <a:ext cx="8534400" cy="758952"/>
          </a:xfrm>
        </p:spPr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9376" y="1484784"/>
            <a:ext cx="11521280" cy="2448272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It is the creation of a new sub-string from the given string on the basis of the user-defined starting and ending indices.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2680" y="2013993"/>
            <a:ext cx="6248400" cy="201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Callout 1 6"/>
          <p:cNvSpPr/>
          <p:nvPr/>
        </p:nvSpPr>
        <p:spPr>
          <a:xfrm>
            <a:off x="8206680" y="2471192"/>
            <a:ext cx="2209800" cy="457200"/>
          </a:xfrm>
          <a:prstGeom prst="borderCallout1">
            <a:avLst>
              <a:gd name="adj1" fmla="val 56513"/>
              <a:gd name="adj2" fmla="val -1519"/>
              <a:gd name="adj3" fmla="val 105227"/>
              <a:gd name="adj4" fmla="val -4915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Optional parameters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6301680" y="2394991"/>
            <a:ext cx="457200" cy="1219200"/>
          </a:xfrm>
          <a:prstGeom prst="leftBrace">
            <a:avLst>
              <a:gd name="adj1" fmla="val 8333"/>
              <a:gd name="adj2" fmla="val 51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5311080" y="1531640"/>
            <a:ext cx="2514600" cy="457200"/>
          </a:xfrm>
          <a:prstGeom prst="borderCallout1">
            <a:avLst>
              <a:gd name="adj1" fmla="val 56513"/>
              <a:gd name="adj2" fmla="val -654"/>
              <a:gd name="adj3" fmla="val 203689"/>
              <a:gd name="adj4" fmla="val -23691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Mandatory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4264" y="3793451"/>
            <a:ext cx="2133600" cy="20133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index of the string where slicing starts.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Default index-0</a:t>
            </a: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4930080" y="2852192"/>
            <a:ext cx="2438400" cy="2286000"/>
          </a:xfrm>
          <a:prstGeom prst="bentConnector3">
            <a:avLst>
              <a:gd name="adj1" fmla="val -1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64264" y="3793451"/>
            <a:ext cx="2133600" cy="20133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index of the string where slicing end.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value-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(string)-1</a:t>
            </a: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5539680" y="3309392"/>
            <a:ext cx="2286000" cy="1371600"/>
          </a:xfrm>
          <a:prstGeom prst="bentConnector3">
            <a:avLst>
              <a:gd name="adj1" fmla="val 998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64264" y="3793451"/>
            <a:ext cx="2133600" cy="20133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you to select 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item within the range 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to 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5882580" y="3652293"/>
            <a:ext cx="2286002" cy="685801"/>
          </a:xfrm>
          <a:prstGeom prst="bentConnector3">
            <a:avLst>
              <a:gd name="adj1" fmla="val 998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</p:spTree>
    <p:extLst>
      <p:ext uri="{BB962C8B-B14F-4D97-AF65-F5344CB8AC3E}">
        <p14:creationId xmlns:p14="http://schemas.microsoft.com/office/powerpoint/2010/main" val="322811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pic>
        <p:nvPicPr>
          <p:cNvPr id="3074" name="Picture 2" descr="String Slicing in Python | Python program to perform slicing in the St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20" y="1400805"/>
            <a:ext cx="7776864" cy="45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615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860" y="1628800"/>
            <a:ext cx="11230152" cy="273630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Does slicing change the existing string?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Given string: Hello World (Slice the string from 2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8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position)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Given String: Charlie (Slice the string from 2</a:t>
            </a:r>
            <a:r>
              <a:rPr lang="en-US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last index)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4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built-in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397358"/>
            <a:ext cx="3955740" cy="4911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3" y="2132856"/>
            <a:ext cx="3648075" cy="3086100"/>
          </a:xfrm>
          <a:prstGeom prst="rect">
            <a:avLst/>
          </a:prstGeom>
        </p:spPr>
      </p:pic>
      <p:sp>
        <p:nvSpPr>
          <p:cNvPr id="7" name="Google Shape;257;p9"/>
          <p:cNvSpPr txBox="1">
            <a:spLocks/>
          </p:cNvSpPr>
          <p:nvPr/>
        </p:nvSpPr>
        <p:spPr>
          <a:xfrm>
            <a:off x="-24680" y="6397119"/>
            <a:ext cx="2555776" cy="41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SzPct val="103030"/>
              <a:buNone/>
            </a:pPr>
            <a:r>
              <a:rPr lang="en-US" sz="1000" dirty="0">
                <a:solidFill>
                  <a:schemeClr val="bg1"/>
                </a:solidFill>
              </a:rPr>
              <a:t>Source credit: https://pynative.com/</a:t>
            </a:r>
          </a:p>
        </p:txBody>
      </p:sp>
    </p:spTree>
    <p:extLst>
      <p:ext uri="{BB962C8B-B14F-4D97-AF65-F5344CB8AC3E}">
        <p14:creationId xmlns:p14="http://schemas.microsoft.com/office/powerpoint/2010/main" val="374607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2060848"/>
            <a:ext cx="8148905" cy="35283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</p:spPr>
        <p:txBody>
          <a:bodyPr/>
          <a:lstStyle/>
          <a:p>
            <a:r>
              <a:rPr lang="en-US" dirty="0"/>
              <a:t>Python built-in functions</a:t>
            </a:r>
          </a:p>
        </p:txBody>
      </p:sp>
      <p:sp>
        <p:nvSpPr>
          <p:cNvPr id="5" name="Google Shape;257;p9"/>
          <p:cNvSpPr txBox="1">
            <a:spLocks/>
          </p:cNvSpPr>
          <p:nvPr/>
        </p:nvSpPr>
        <p:spPr>
          <a:xfrm>
            <a:off x="0" y="6381328"/>
            <a:ext cx="2843807" cy="41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SzPct val="103030"/>
              <a:buNone/>
            </a:pPr>
            <a:r>
              <a:rPr lang="en-US" sz="1000" dirty="0">
                <a:solidFill>
                  <a:schemeClr val="bg1"/>
                </a:solidFill>
              </a:rPr>
              <a:t>Source credit: https://tutorialpoint.com/</a:t>
            </a:r>
          </a:p>
        </p:txBody>
      </p:sp>
    </p:spTree>
    <p:extLst>
      <p:ext uri="{BB962C8B-B14F-4D97-AF65-F5344CB8AC3E}">
        <p14:creationId xmlns:p14="http://schemas.microsoft.com/office/powerpoint/2010/main" val="153995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28800" y="2492896"/>
            <a:ext cx="8534400" cy="75882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9376" y="1556792"/>
            <a:ext cx="4486272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Strings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Strings immutability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String Slicing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In-built functions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59496" y="2564904"/>
            <a:ext cx="8534400" cy="758825"/>
          </a:xfrm>
        </p:spPr>
        <p:txBody>
          <a:bodyPr/>
          <a:lstStyle/>
          <a:p>
            <a:r>
              <a:rPr lang="en-US" dirty="0"/>
              <a:t>Thank you.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Python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92" y="1527049"/>
            <a:ext cx="7817240" cy="33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2336" y="1449288"/>
            <a:ext cx="11379200" cy="457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string is a sequence of characters.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Usually strings are enclosed in single or double quotes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Strings are immutable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2936576"/>
            <a:ext cx="3814143" cy="3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8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Python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credit: www.faceprep.in/python</a:t>
            </a:r>
          </a:p>
        </p:txBody>
      </p:sp>
      <p:pic>
        <p:nvPicPr>
          <p:cNvPr id="1026" name="Picture 2" descr="strings in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28800"/>
            <a:ext cx="845035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15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</p:spPr>
        <p:txBody>
          <a:bodyPr/>
          <a:lstStyle/>
          <a:p>
            <a:r>
              <a:rPr lang="en-US" dirty="0"/>
              <a:t>Accessing a String?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98738"/>
              </p:ext>
            </p:extLst>
          </p:nvPr>
        </p:nvGraphicFramePr>
        <p:xfrm>
          <a:off x="2205841" y="2204865"/>
          <a:ext cx="7778590" cy="252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947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170">
                <a:tc>
                  <a:txBody>
                    <a:bodyPr/>
                    <a:lstStyle/>
                    <a:p>
                      <a:r>
                        <a:rPr lang="en-US" dirty="0"/>
                        <a:t>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0741" y="361989"/>
            <a:ext cx="8596668" cy="748937"/>
          </a:xfrm>
        </p:spPr>
        <p:txBody>
          <a:bodyPr>
            <a:normAutofit/>
          </a:bodyPr>
          <a:lstStyle/>
          <a:p>
            <a:r>
              <a:rPr lang="en-US" dirty="0"/>
              <a:t>List of Mutable and Immutable objects.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375" y="1340768"/>
            <a:ext cx="9928033" cy="482189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Objects of built-in type that are mutable are:</a:t>
            </a:r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</a:t>
            </a:r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User-Defined Classes (It purely depends upon the user to define the characteristics) </a:t>
            </a:r>
          </a:p>
          <a:p>
            <a:pPr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Objects of built-in type that are immutable are:</a:t>
            </a:r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Numbers (Integer, Rational, Float, Decimal, Complex &amp; Booleans)</a:t>
            </a:r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</a:p>
          <a:p>
            <a:pPr lvl="1"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Frozen Sets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2336" y="1412776"/>
            <a:ext cx="11379200" cy="102589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Definition:  An immutable object is an object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change after creation.</a:t>
            </a:r>
          </a:p>
        </p:txBody>
      </p:sp>
      <p:pic>
        <p:nvPicPr>
          <p:cNvPr id="6" name="Picture 6" descr="https://freecontent.manning.com/wp-content/uploads/Bell_MaI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689219"/>
            <a:ext cx="8496944" cy="27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75921" y="3489337"/>
            <a:ext cx="1195641" cy="501087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75921" y="4731926"/>
            <a:ext cx="1195641" cy="501087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38541" y="3472924"/>
            <a:ext cx="1195641" cy="501087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10800000">
            <a:off x="6569252" y="4982472"/>
            <a:ext cx="1477109" cy="414643"/>
          </a:xfrm>
          <a:prstGeom prst="bentConnector3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046358" y="5134537"/>
            <a:ext cx="1001970" cy="513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id(a)</a:t>
            </a: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6569252" y="3742167"/>
            <a:ext cx="1477109" cy="414643"/>
          </a:xfrm>
          <a:prstGeom prst="bentConnector3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046358" y="3894232"/>
            <a:ext cx="1001970" cy="513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id(a)</a:t>
            </a:r>
          </a:p>
        </p:txBody>
      </p:sp>
    </p:spTree>
    <p:extLst>
      <p:ext uri="{BB962C8B-B14F-4D97-AF65-F5344CB8AC3E}">
        <p14:creationId xmlns:p14="http://schemas.microsoft.com/office/powerpoint/2010/main" val="103667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01334" y="269968"/>
            <a:ext cx="8596668" cy="709749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392" y="1412776"/>
            <a:ext cx="8596668" cy="121484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a=1</a:t>
            </a:r>
          </a:p>
          <a:p>
            <a:pPr marL="0" indent="0">
              <a:buNone/>
            </a:pPr>
            <a:r>
              <a:rPr lang="en-US" dirty="0"/>
              <a:t>b=2</a:t>
            </a:r>
          </a:p>
          <a:p>
            <a:pPr marL="0" indent="0">
              <a:buNone/>
            </a:pPr>
            <a:r>
              <a:rPr lang="en-US" dirty="0"/>
              <a:t>c=3</a:t>
            </a:r>
          </a:p>
        </p:txBody>
      </p:sp>
      <p:pic>
        <p:nvPicPr>
          <p:cNvPr id="6" name="Picture 2" descr="https://freecontent.manning.com/wp-content/uploads/Bell_MaIO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2793138"/>
            <a:ext cx="8214199" cy="250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999181" y="2883291"/>
            <a:ext cx="1134554" cy="66970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539</TotalTime>
  <Words>519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Georgia</vt:lpstr>
      <vt:lpstr>Wingdings</vt:lpstr>
      <vt:lpstr>Wingdings 2</vt:lpstr>
      <vt:lpstr>Civic</vt:lpstr>
      <vt:lpstr>PYTHON</vt:lpstr>
      <vt:lpstr>Agenda</vt:lpstr>
      <vt:lpstr>Objects in Python</vt:lpstr>
      <vt:lpstr>What is a String?</vt:lpstr>
      <vt:lpstr>Strings in Python</vt:lpstr>
      <vt:lpstr>Accessing a String?</vt:lpstr>
      <vt:lpstr>List of Mutable and Immutable objects.</vt:lpstr>
      <vt:lpstr>Strings are immutable</vt:lpstr>
      <vt:lpstr>PowerPoint Presentation</vt:lpstr>
      <vt:lpstr>Quick Check:</vt:lpstr>
      <vt:lpstr>Summary</vt:lpstr>
      <vt:lpstr>Quick Check</vt:lpstr>
      <vt:lpstr>String slicing</vt:lpstr>
      <vt:lpstr>String Slicing</vt:lpstr>
      <vt:lpstr>String Slicing</vt:lpstr>
      <vt:lpstr>Quick Check</vt:lpstr>
      <vt:lpstr>Python built-in functions</vt:lpstr>
      <vt:lpstr>Python built-in functions</vt:lpstr>
      <vt:lpstr>Questions?</vt:lpstr>
      <vt:lpstr>Thank you.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Shweta</dc:creator>
  <cp:lastModifiedBy>SHWETA PAROPKARI</cp:lastModifiedBy>
  <cp:revision>137</cp:revision>
  <dcterms:created xsi:type="dcterms:W3CDTF">2021-01-26T08:10:49Z</dcterms:created>
  <dcterms:modified xsi:type="dcterms:W3CDTF">2023-03-27T09:39:39Z</dcterms:modified>
</cp:coreProperties>
</file>