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Average"/>
      <p:regular r:id="rId36"/>
    </p:embeddedFont>
    <p:embeddedFont>
      <p:font typeface="Oswald"/>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8B8BF3-9926-49DA-8DE5-C3C36FA856BD}">
  <a:tblStyle styleId="{618B8BF3-9926-49DA-8DE5-C3C36FA856BD}"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swald-regular.fntdata"/><Relationship Id="rId14" Type="http://schemas.openxmlformats.org/officeDocument/2006/relationships/slide" Target="slides/slide8.xml"/><Relationship Id="rId36" Type="http://schemas.openxmlformats.org/officeDocument/2006/relationships/font" Target="fonts/Average-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swa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8959ccb28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8959ccb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8959ccb2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8959ccb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8959ccb28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8959ccb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959ccb28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959ccb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8959ccb28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8959ccb2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8959ccb28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8959ccb2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8959ccb2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8959ccb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8959ccb28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8959ccb2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8959ccb28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8959ccb2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8959ccb28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8959ccb2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959ccb28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959ccb2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8959ccb28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8959ccb2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8959ccb28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8959ccb2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8959ccb2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8959ccb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8959ccb28_0_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8959ccb2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8959ccb28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8959ccb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8959ccb28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8959ccb2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8959ccb28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8959ccb2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8959ccb28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8959ccb2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8959ccb28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8959ccb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TechCORP IAM </a:t>
            </a:r>
            <a:r>
              <a:rPr lang="en"/>
              <a:t>Implementation</a:t>
            </a:r>
            <a:r>
              <a:rPr lang="en"/>
              <a:t> Plan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4,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 Requirements</a:t>
            </a:r>
            <a:endParaRPr/>
          </a:p>
        </p:txBody>
      </p:sp>
      <p:sp>
        <p:nvSpPr>
          <p:cNvPr id="143" name="Google Shape;143;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IAM Project manager</a:t>
            </a:r>
            <a:endParaRPr/>
          </a:p>
          <a:p>
            <a:pPr indent="-342900" lvl="0" marL="457200" rtl="0" algn="l">
              <a:spcBef>
                <a:spcPts val="0"/>
              </a:spcBef>
              <a:spcAft>
                <a:spcPts val="0"/>
              </a:spcAft>
              <a:buSzPts val="1800"/>
              <a:buChar char="●"/>
            </a:pPr>
            <a:r>
              <a:rPr lang="en"/>
              <a:t>Business Analyst</a:t>
            </a:r>
            <a:endParaRPr/>
          </a:p>
          <a:p>
            <a:pPr indent="-342900" lvl="0" marL="457200" rtl="0" algn="l">
              <a:spcBef>
                <a:spcPts val="0"/>
              </a:spcBef>
              <a:spcAft>
                <a:spcPts val="0"/>
              </a:spcAft>
              <a:buSzPts val="1800"/>
              <a:buChar char="●"/>
            </a:pPr>
            <a:r>
              <a:rPr lang="en"/>
              <a:t>System Architects</a:t>
            </a:r>
            <a:endParaRPr/>
          </a:p>
          <a:p>
            <a:pPr indent="-342900" lvl="0" marL="457200" rtl="0" algn="l">
              <a:spcBef>
                <a:spcPts val="0"/>
              </a:spcBef>
              <a:spcAft>
                <a:spcPts val="0"/>
              </a:spcAft>
              <a:buSzPts val="1800"/>
              <a:buChar char="●"/>
            </a:pPr>
            <a:r>
              <a:rPr lang="en"/>
              <a:t>Subject matter experts</a:t>
            </a:r>
            <a:endParaRPr/>
          </a:p>
          <a:p>
            <a:pPr indent="-342900" lvl="0" marL="457200" rtl="0" algn="l">
              <a:spcBef>
                <a:spcPts val="0"/>
              </a:spcBef>
              <a:spcAft>
                <a:spcPts val="0"/>
              </a:spcAft>
              <a:buSzPts val="1800"/>
              <a:buChar char="●"/>
            </a:pPr>
            <a:r>
              <a:rPr lang="en"/>
              <a:t>Budget for tools and resources</a:t>
            </a:r>
            <a:endParaRPr/>
          </a:p>
          <a:p>
            <a:pPr indent="0" lvl="0" marL="0" rtl="0" algn="l">
              <a:spcBef>
                <a:spcPts val="1600"/>
              </a:spcBef>
              <a:spcAft>
                <a:spcPts val="1600"/>
              </a:spcAft>
              <a:buNone/>
            </a:pPr>
            <a:r>
              <a:rPr lang="en"/>
              <a:t>Timeline: 4 - 6 weeks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 Design and Architecture</a:t>
            </a:r>
            <a:endParaRPr/>
          </a:p>
        </p:txBody>
      </p:sp>
      <p:sp>
        <p:nvSpPr>
          <p:cNvPr id="149" name="Google Shape;149;p23"/>
          <p:cNvSpPr txBox="1"/>
          <p:nvPr>
            <p:ph idx="1" type="body"/>
          </p:nvPr>
        </p:nvSpPr>
        <p:spPr>
          <a:xfrm>
            <a:off x="311700" y="1152475"/>
            <a:ext cx="843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User Lifecycle Management</a:t>
            </a:r>
            <a:endParaRPr b="1" sz="2100">
              <a:solidFill>
                <a:schemeClr val="dk1"/>
              </a:solidFill>
            </a:endParaRPr>
          </a:p>
          <a:p>
            <a:pPr indent="0" lvl="0" marL="0" rtl="0" algn="l">
              <a:spcBef>
                <a:spcPts val="1600"/>
              </a:spcBef>
              <a:spcAft>
                <a:spcPts val="0"/>
              </a:spcAft>
              <a:buNone/>
            </a:pPr>
            <a:r>
              <a:rPr lang="en" sz="1800">
                <a:solidFill>
                  <a:schemeClr val="dk1"/>
                </a:solidFill>
              </a:rPr>
              <a:t>Implementation of an automated user provisioning system integrated with TechCORP’s HR database. This system will ensure that user access permissions are updated in real-time based on employment status changes. Additionally, a self-service portal will allow </a:t>
            </a:r>
            <a:r>
              <a:rPr lang="en" sz="1800">
                <a:solidFill>
                  <a:schemeClr val="dk1"/>
                </a:solidFill>
              </a:rPr>
              <a:t>employees</a:t>
            </a:r>
            <a:r>
              <a:rPr lang="en" sz="1800">
                <a:solidFill>
                  <a:schemeClr val="dk1"/>
                </a:solidFill>
              </a:rPr>
              <a:t> to request access changes with manager approval workflows.</a:t>
            </a:r>
            <a:endParaRPr sz="1800">
              <a:solidFill>
                <a:schemeClr val="dk1"/>
              </a:solidFill>
            </a:endParaRPr>
          </a:p>
          <a:p>
            <a:pPr indent="0" lvl="0" marL="0" rtl="0" algn="l">
              <a:spcBef>
                <a:spcPts val="1600"/>
              </a:spcBef>
              <a:spcAft>
                <a:spcPts val="1600"/>
              </a:spcAft>
              <a:buNone/>
            </a:pPr>
            <a:r>
              <a:rPr b="1" lang="en" sz="1800">
                <a:solidFill>
                  <a:schemeClr val="dk1"/>
                </a:solidFill>
              </a:rPr>
              <a:t>Technologies: </a:t>
            </a:r>
            <a:r>
              <a:rPr lang="en" sz="1800">
                <a:solidFill>
                  <a:schemeClr val="dk1"/>
                </a:solidFill>
              </a:rPr>
              <a:t>Utilising identity management software like </a:t>
            </a:r>
            <a:r>
              <a:rPr b="1" lang="en" sz="1800">
                <a:solidFill>
                  <a:schemeClr val="dk1"/>
                </a:solidFill>
              </a:rPr>
              <a:t>SailPoint </a:t>
            </a:r>
            <a:r>
              <a:rPr lang="en" sz="1800">
                <a:solidFill>
                  <a:schemeClr val="dk1"/>
                </a:solidFill>
              </a:rPr>
              <a:t>to automate user provisioning and de-provisioning. Integrating this software with HR systems using API connectors.</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 Design and Architecture</a:t>
            </a:r>
            <a:endParaRPr/>
          </a:p>
        </p:txBody>
      </p:sp>
      <p:sp>
        <p:nvSpPr>
          <p:cNvPr id="155" name="Google Shape;155;p24"/>
          <p:cNvSpPr txBox="1"/>
          <p:nvPr>
            <p:ph idx="1" type="body"/>
          </p:nvPr>
        </p:nvSpPr>
        <p:spPr>
          <a:xfrm>
            <a:off x="311700" y="1152475"/>
            <a:ext cx="8438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Access Control Mechanisms</a:t>
            </a:r>
            <a:endParaRPr b="1" sz="2100">
              <a:solidFill>
                <a:schemeClr val="dk1"/>
              </a:solidFill>
            </a:endParaRPr>
          </a:p>
          <a:p>
            <a:pPr indent="0" lvl="0" marL="0" rtl="0" algn="l">
              <a:spcBef>
                <a:spcPts val="1600"/>
              </a:spcBef>
              <a:spcAft>
                <a:spcPts val="0"/>
              </a:spcAft>
              <a:buNone/>
            </a:pPr>
            <a:r>
              <a:rPr lang="en" sz="1800">
                <a:solidFill>
                  <a:schemeClr val="dk1"/>
                </a:solidFill>
              </a:rPr>
              <a:t>Implementation of </a:t>
            </a:r>
            <a:r>
              <a:rPr lang="en" sz="1800">
                <a:solidFill>
                  <a:schemeClr val="dk1"/>
                </a:solidFill>
              </a:rPr>
              <a:t>a role-based access control (RBAC) system. Defining roles based on job responsibilities and grant permissions accordingly. Conducting regular access reviews and certifications to ensure alignment with roles.</a:t>
            </a:r>
            <a:endParaRPr sz="1800">
              <a:solidFill>
                <a:schemeClr val="dk1"/>
              </a:solidFill>
            </a:endParaRPr>
          </a:p>
          <a:p>
            <a:pPr indent="0" lvl="0" marL="0" rtl="0" algn="l">
              <a:spcBef>
                <a:spcPts val="1600"/>
              </a:spcBef>
              <a:spcAft>
                <a:spcPts val="1600"/>
              </a:spcAft>
              <a:buNone/>
            </a:pPr>
            <a:r>
              <a:rPr b="1" lang="en" sz="1800">
                <a:solidFill>
                  <a:schemeClr val="dk1"/>
                </a:solidFill>
              </a:rPr>
              <a:t>Technologies: </a:t>
            </a:r>
            <a:r>
              <a:rPr lang="en" sz="1800">
                <a:solidFill>
                  <a:schemeClr val="dk1"/>
                </a:solidFill>
              </a:rPr>
              <a:t>: Implementing a leading RBAC solution such as Oracle Identity Manager. Configuring the system to assign permissions based on user roles and integrating it with TechCORP's Active Directory.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 Design and Architecture</a:t>
            </a:r>
            <a:endParaRPr/>
          </a:p>
        </p:txBody>
      </p:sp>
      <p:sp>
        <p:nvSpPr>
          <p:cNvPr id="161" name="Google Shape;16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Alignment with Business Processes</a:t>
            </a:r>
            <a:endParaRPr b="1" sz="2100">
              <a:solidFill>
                <a:schemeClr val="dk1"/>
              </a:solidFill>
            </a:endParaRPr>
          </a:p>
          <a:p>
            <a:pPr indent="0" lvl="0" marL="0" rtl="0" algn="l">
              <a:spcBef>
                <a:spcPts val="1600"/>
              </a:spcBef>
              <a:spcAft>
                <a:spcPts val="0"/>
              </a:spcAft>
              <a:buNone/>
            </a:pPr>
            <a:r>
              <a:rPr lang="en" sz="1600"/>
              <a:t>Our solutions are designed to seamlessly integrate with TechCorp's existing business processes. For user lifecycle management, the integration with the HR database ensures that access rights are always aligned with employment status. The self-service portal streamlines access change requests, reducing administrative overhead.</a:t>
            </a:r>
            <a:endParaRPr sz="1600"/>
          </a:p>
          <a:p>
            <a:pPr indent="0" lvl="0" marL="0" rtl="0" algn="l">
              <a:spcBef>
                <a:spcPts val="1600"/>
              </a:spcBef>
              <a:spcAft>
                <a:spcPts val="1600"/>
              </a:spcAft>
              <a:buNone/>
            </a:pPr>
            <a:r>
              <a:rPr lang="en" sz="1600"/>
              <a:t>Regarding access control mechanisms, our RBAC system aligns perfectly with TechCorp's organisational structure and job roles. Regular access reviews ensure that access permissions are continually aligned with evolving job responsibilities.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 Design and Architecture</a:t>
            </a:r>
            <a:endParaRPr/>
          </a:p>
        </p:txBody>
      </p:sp>
      <p:sp>
        <p:nvSpPr>
          <p:cNvPr id="167" name="Google Shape;16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Alignment with Business Objectives</a:t>
            </a:r>
            <a:endParaRPr b="1" sz="2100">
              <a:solidFill>
                <a:schemeClr val="dk1"/>
              </a:solidFill>
            </a:endParaRPr>
          </a:p>
          <a:p>
            <a:pPr indent="0" lvl="0" marL="0" rtl="0" algn="l">
              <a:spcBef>
                <a:spcPts val="1600"/>
              </a:spcBef>
              <a:spcAft>
                <a:spcPts val="1600"/>
              </a:spcAft>
              <a:buNone/>
            </a:pPr>
            <a:r>
              <a:rPr lang="en" sz="1600"/>
              <a:t>These solutions contribute significantly to TechCorp's business objectives. By streamlining user lifecycle management, we enhance operational efficiency, reducing delays in granting access to new employees and minimising the risk of unauthorised access. Strengthening access controls aligns with TechCorp's security and compliance objectives. It reduces the risk of data breaches and ensures that access permissions adhere to security policies. </a:t>
            </a:r>
            <a:r>
              <a:rPr lang="en" sz="1600"/>
              <a: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Milestones</a:t>
            </a:r>
            <a:endParaRPr/>
          </a:p>
        </p:txBody>
      </p:sp>
      <p:sp>
        <p:nvSpPr>
          <p:cNvPr id="173" name="Google Shape;173;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Completion of IAM platform architecture design</a:t>
            </a:r>
            <a:endParaRPr/>
          </a:p>
          <a:p>
            <a:pPr indent="-342900" lvl="0" marL="457200" rtl="0" algn="l">
              <a:spcBef>
                <a:spcPts val="0"/>
              </a:spcBef>
              <a:spcAft>
                <a:spcPts val="0"/>
              </a:spcAft>
              <a:buSzPts val="1800"/>
              <a:buChar char="●"/>
            </a:pPr>
            <a:r>
              <a:rPr lang="en"/>
              <a:t>Finalization of integration strategies</a:t>
            </a:r>
            <a:endParaRPr/>
          </a:p>
          <a:p>
            <a:pPr indent="-342900" lvl="0" marL="457200" rtl="0" algn="l">
              <a:spcBef>
                <a:spcPts val="0"/>
              </a:spcBef>
              <a:spcAft>
                <a:spcPts val="0"/>
              </a:spcAft>
              <a:buSzPts val="1800"/>
              <a:buChar char="●"/>
            </a:pPr>
            <a:r>
              <a:rPr lang="en"/>
              <a:t>Approval of the design document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 Requirements</a:t>
            </a:r>
            <a:endParaRPr/>
          </a:p>
        </p:txBody>
      </p:sp>
      <p:sp>
        <p:nvSpPr>
          <p:cNvPr id="179" name="Google Shape;179;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Tools for architecture design</a:t>
            </a:r>
            <a:endParaRPr/>
          </a:p>
          <a:p>
            <a:pPr indent="-342900" lvl="0" marL="457200" rtl="0" algn="l">
              <a:spcBef>
                <a:spcPts val="0"/>
              </a:spcBef>
              <a:spcAft>
                <a:spcPts val="0"/>
              </a:spcAft>
              <a:buSzPts val="1800"/>
              <a:buChar char="●"/>
            </a:pPr>
            <a:r>
              <a:rPr lang="en"/>
              <a:t>Integration engineers</a:t>
            </a:r>
            <a:endParaRPr/>
          </a:p>
          <a:p>
            <a:pPr indent="-342900" lvl="0" marL="457200" rtl="0" algn="l">
              <a:spcBef>
                <a:spcPts val="0"/>
              </a:spcBef>
              <a:spcAft>
                <a:spcPts val="0"/>
              </a:spcAft>
              <a:buSzPts val="1800"/>
              <a:buChar char="●"/>
            </a:pPr>
            <a:r>
              <a:rPr lang="en"/>
              <a:t>System Architects</a:t>
            </a:r>
            <a:endParaRPr/>
          </a:p>
          <a:p>
            <a:pPr indent="-342900" lvl="0" marL="457200" rtl="0" algn="l">
              <a:spcBef>
                <a:spcPts val="0"/>
              </a:spcBef>
              <a:spcAft>
                <a:spcPts val="0"/>
              </a:spcAft>
              <a:buSzPts val="1800"/>
              <a:buChar char="●"/>
            </a:pPr>
            <a:r>
              <a:rPr lang="en"/>
              <a:t>Security specialists</a:t>
            </a:r>
            <a:endParaRPr/>
          </a:p>
          <a:p>
            <a:pPr indent="0" lvl="0" marL="0" rtl="0" algn="l">
              <a:spcBef>
                <a:spcPts val="1600"/>
              </a:spcBef>
              <a:spcAft>
                <a:spcPts val="1600"/>
              </a:spcAft>
              <a:buNone/>
            </a:pPr>
            <a:r>
              <a:rPr lang="en"/>
              <a:t>Timeline: 6 - 8 weeks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 Development and Configuration</a:t>
            </a:r>
            <a:endParaRPr/>
          </a:p>
        </p:txBody>
      </p:sp>
      <p:sp>
        <p:nvSpPr>
          <p:cNvPr id="185" name="Google Shape;185;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Automating User Creation</a:t>
            </a:r>
            <a:endParaRPr b="1" sz="1600"/>
          </a:p>
          <a:p>
            <a:pPr indent="-330200" lvl="0" marL="457200" rtl="0" algn="l">
              <a:spcBef>
                <a:spcPts val="1600"/>
              </a:spcBef>
              <a:spcAft>
                <a:spcPts val="0"/>
              </a:spcAft>
              <a:buSzPts val="1600"/>
              <a:buChar char="●"/>
            </a:pPr>
            <a:r>
              <a:rPr lang="en" sz="1600"/>
              <a:t>Implementing automation scripts or workflows within the IAM solution to create user accounts automatically based on triggers from HR systems.</a:t>
            </a:r>
            <a:endParaRPr sz="1600"/>
          </a:p>
          <a:p>
            <a:pPr indent="-330200" lvl="0" marL="457200" rtl="0" algn="l">
              <a:spcBef>
                <a:spcPts val="0"/>
              </a:spcBef>
              <a:spcAft>
                <a:spcPts val="0"/>
              </a:spcAft>
              <a:buSzPts val="1600"/>
              <a:buChar char="●"/>
            </a:pPr>
            <a:r>
              <a:rPr lang="en" sz="1600"/>
              <a:t>Using APIs to programmatically create user accounts, leveraging scripting languages such as Python, and/or RESTful API calls.</a:t>
            </a:r>
            <a:endParaRPr sz="1600"/>
          </a:p>
        </p:txBody>
      </p:sp>
      <p:sp>
        <p:nvSpPr>
          <p:cNvPr id="186" name="Google Shape;186;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Establishing Approval Workflows</a:t>
            </a:r>
            <a:endParaRPr b="1" sz="1600"/>
          </a:p>
          <a:p>
            <a:pPr indent="-330200" lvl="0" marL="457200" rtl="0" algn="l">
              <a:spcBef>
                <a:spcPts val="1600"/>
              </a:spcBef>
              <a:spcAft>
                <a:spcPts val="0"/>
              </a:spcAft>
              <a:buSzPts val="1600"/>
              <a:buChar char="●"/>
            </a:pPr>
            <a:r>
              <a:rPr lang="en" sz="1600"/>
              <a:t>Defining approval workflows for user provisioning requests to ensure proper authorization before creating user accounts.</a:t>
            </a:r>
            <a:endParaRPr sz="1600"/>
          </a:p>
          <a:p>
            <a:pPr indent="-330200" lvl="0" marL="457200" rtl="0" algn="l">
              <a:spcBef>
                <a:spcPts val="0"/>
              </a:spcBef>
              <a:spcAft>
                <a:spcPts val="0"/>
              </a:spcAft>
              <a:buSzPts val="1600"/>
              <a:buChar char="●"/>
            </a:pPr>
            <a:r>
              <a:rPr lang="en" sz="1600"/>
              <a:t>Configuring approval rules based on organizational policies, such as requiring manager approval for new user requests.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 Development and Configuration</a:t>
            </a:r>
            <a:endParaRPr/>
          </a:p>
        </p:txBody>
      </p:sp>
      <p:sp>
        <p:nvSpPr>
          <p:cNvPr id="192" name="Google Shape;192;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Customizing User Templates</a:t>
            </a:r>
            <a:endParaRPr b="1" sz="1600"/>
          </a:p>
          <a:p>
            <a:pPr indent="-330200" lvl="0" marL="457200" marR="0" rtl="0" algn="l">
              <a:lnSpc>
                <a:spcPct val="115000"/>
              </a:lnSpc>
              <a:spcBef>
                <a:spcPts val="1600"/>
              </a:spcBef>
              <a:spcAft>
                <a:spcPts val="0"/>
              </a:spcAft>
              <a:buSzPts val="1600"/>
              <a:buChar char="●"/>
            </a:pPr>
            <a:r>
              <a:rPr lang="en" sz="1600"/>
              <a:t>Creating predefined user templates with default settings, permissions, and group memberships based on job roles or departments.</a:t>
            </a:r>
            <a:endParaRPr sz="1600"/>
          </a:p>
          <a:p>
            <a:pPr indent="-330200" lvl="0" marL="457200" marR="0" rtl="0" algn="l">
              <a:lnSpc>
                <a:spcPct val="115000"/>
              </a:lnSpc>
              <a:spcBef>
                <a:spcPts val="0"/>
              </a:spcBef>
              <a:spcAft>
                <a:spcPts val="0"/>
              </a:spcAft>
              <a:buSzPts val="1600"/>
              <a:buChar char="●"/>
            </a:pPr>
            <a:r>
              <a:rPr lang="en" sz="1600"/>
              <a:t>Using these templates to expedite the user provisioning process and ensuring consistency in user configurations.</a:t>
            </a:r>
            <a:endParaRPr sz="1600"/>
          </a:p>
        </p:txBody>
      </p:sp>
      <p:sp>
        <p:nvSpPr>
          <p:cNvPr id="193" name="Google Shape;193;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Assigning Initial Access Rights</a:t>
            </a:r>
            <a:endParaRPr b="1" sz="1600"/>
          </a:p>
          <a:p>
            <a:pPr indent="-330200" lvl="0" marL="457200" marR="0" rtl="0" algn="l">
              <a:lnSpc>
                <a:spcPct val="115000"/>
              </a:lnSpc>
              <a:spcBef>
                <a:spcPts val="1600"/>
              </a:spcBef>
              <a:spcAft>
                <a:spcPts val="0"/>
              </a:spcAft>
              <a:buSzPts val="1600"/>
              <a:buChar char="●"/>
            </a:pPr>
            <a:r>
              <a:rPr lang="en" sz="1600"/>
              <a:t>Defining initial access rights or permissions for newly provisioned users based on their roles, responsibilities, and job functions.</a:t>
            </a:r>
            <a:endParaRPr sz="1600"/>
          </a:p>
          <a:p>
            <a:pPr indent="-330200" lvl="0" marL="457200" marR="0" rtl="0" algn="l">
              <a:lnSpc>
                <a:spcPct val="115000"/>
              </a:lnSpc>
              <a:spcBef>
                <a:spcPts val="0"/>
              </a:spcBef>
              <a:spcAft>
                <a:spcPts val="0"/>
              </a:spcAft>
              <a:buSzPts val="1600"/>
              <a:buChar char="●"/>
            </a:pPr>
            <a:r>
              <a:rPr lang="en" sz="1600"/>
              <a:t>Granting access to appropriate resources, applications, and systems using role-based access control (RBAC) or group memberships.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 Development and Configuration</a:t>
            </a:r>
            <a:endParaRPr/>
          </a:p>
        </p:txBody>
      </p:sp>
      <p:sp>
        <p:nvSpPr>
          <p:cNvPr id="199" name="Google Shape;199;p31"/>
          <p:cNvSpPr txBox="1"/>
          <p:nvPr>
            <p:ph idx="1" type="body"/>
          </p:nvPr>
        </p:nvSpPr>
        <p:spPr>
          <a:xfrm>
            <a:off x="311700" y="1175025"/>
            <a:ext cx="8520600" cy="33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Notifying Stakeholders</a:t>
            </a:r>
            <a:endParaRPr b="1" sz="1600"/>
          </a:p>
          <a:p>
            <a:pPr indent="-330200" lvl="0" marL="457200" marR="0" rtl="0" algn="l">
              <a:lnSpc>
                <a:spcPct val="150000"/>
              </a:lnSpc>
              <a:spcBef>
                <a:spcPts val="1600"/>
              </a:spcBef>
              <a:spcAft>
                <a:spcPts val="0"/>
              </a:spcAft>
              <a:buSzPts val="1600"/>
              <a:buChar char="●"/>
            </a:pPr>
            <a:r>
              <a:rPr lang="en" sz="1600"/>
              <a:t>Configuring automated notifications to inform stakeholders, such as managers or IT administrators, about new user provisioning requests and their approval status.</a:t>
            </a:r>
            <a:endParaRPr sz="1600"/>
          </a:p>
          <a:p>
            <a:pPr indent="-330200" lvl="0" marL="457200" marR="0" rtl="0" algn="l">
              <a:lnSpc>
                <a:spcPct val="150000"/>
              </a:lnSpc>
              <a:spcBef>
                <a:spcPts val="0"/>
              </a:spcBef>
              <a:spcAft>
                <a:spcPts val="0"/>
              </a:spcAft>
              <a:buSzPts val="1600"/>
              <a:buChar char="●"/>
            </a:pPr>
            <a:r>
              <a:rPr lang="en" sz="1600"/>
              <a:t>Using email notifications, alerts, or messaging systems to keep stakeholders informed throughout the provisioning process.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TechCORP operates in over 100 countries and employs more than 150,000 people. As part of their ongoing digital transformation journey, TechCORP seeks to enhance their cybersecurity by improving IAM solutions. Implementing IAM solution is a multi-faceted process involving diverse operational and technical controls. This document provides detailed project plans with timelines and key milestones.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Milestones</a:t>
            </a:r>
            <a:endParaRPr/>
          </a:p>
        </p:txBody>
      </p:sp>
      <p:sp>
        <p:nvSpPr>
          <p:cNvPr id="205" name="Google Shape;205;p3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Completion of IAM platform development and configuration.</a:t>
            </a:r>
            <a:endParaRPr/>
          </a:p>
          <a:p>
            <a:pPr indent="-342900" lvl="0" marL="457200" rtl="0" algn="l">
              <a:spcBef>
                <a:spcPts val="0"/>
              </a:spcBef>
              <a:spcAft>
                <a:spcPts val="0"/>
              </a:spcAft>
              <a:buSzPts val="1800"/>
              <a:buChar char="●"/>
            </a:pPr>
            <a:r>
              <a:rPr lang="en"/>
              <a:t>Successful integration with legacy systems, third-party applications, and cloud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 Requirements</a:t>
            </a:r>
            <a:endParaRPr/>
          </a:p>
        </p:txBody>
      </p:sp>
      <p:sp>
        <p:nvSpPr>
          <p:cNvPr id="211" name="Google Shape;211;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Developers</a:t>
            </a:r>
            <a:endParaRPr/>
          </a:p>
          <a:p>
            <a:pPr indent="-342900" lvl="0" marL="457200" rtl="0" algn="l">
              <a:spcBef>
                <a:spcPts val="0"/>
              </a:spcBef>
              <a:spcAft>
                <a:spcPts val="0"/>
              </a:spcAft>
              <a:buSzPts val="1800"/>
              <a:buChar char="●"/>
            </a:pPr>
            <a:r>
              <a:rPr lang="en"/>
              <a:t>Integration engineers</a:t>
            </a:r>
            <a:endParaRPr/>
          </a:p>
          <a:p>
            <a:pPr indent="0" lvl="0" marL="0" rtl="0" algn="l">
              <a:spcBef>
                <a:spcPts val="1600"/>
              </a:spcBef>
              <a:spcAft>
                <a:spcPts val="0"/>
              </a:spcAft>
              <a:buNone/>
            </a:pPr>
            <a:r>
              <a:rPr lang="en"/>
              <a:t>Timeline: 8 - 12 weeks</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4 - Testing and Deployment</a:t>
            </a:r>
            <a:endParaRPr/>
          </a:p>
        </p:txBody>
      </p:sp>
      <p:sp>
        <p:nvSpPr>
          <p:cNvPr id="217" name="Google Shape;217;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Testing and Validation</a:t>
            </a:r>
            <a:endParaRPr b="1" sz="1600"/>
          </a:p>
          <a:p>
            <a:pPr indent="-330200" lvl="0" marL="457200" marR="0" rtl="0" algn="l">
              <a:lnSpc>
                <a:spcPct val="115000"/>
              </a:lnSpc>
              <a:spcBef>
                <a:spcPts val="1600"/>
              </a:spcBef>
              <a:spcAft>
                <a:spcPts val="0"/>
              </a:spcAft>
              <a:buSzPts val="1600"/>
              <a:buChar char="●"/>
            </a:pPr>
            <a:r>
              <a:rPr lang="en" sz="1600"/>
              <a:t>Conducting thorough testing of the user provisioning workflows and automation scripts to ensure functionality, accuracy, and reliability.</a:t>
            </a:r>
            <a:endParaRPr sz="1600"/>
          </a:p>
          <a:p>
            <a:pPr indent="-330200" lvl="0" marL="457200" marR="0" rtl="0" algn="l">
              <a:lnSpc>
                <a:spcPct val="115000"/>
              </a:lnSpc>
              <a:spcBef>
                <a:spcPts val="0"/>
              </a:spcBef>
              <a:spcAft>
                <a:spcPts val="0"/>
              </a:spcAft>
              <a:buSzPts val="1600"/>
              <a:buChar char="●"/>
            </a:pPr>
            <a:r>
              <a:rPr lang="en" sz="1600"/>
              <a:t>Validating the end-to-end provisioning process by simulating various scenarios, such as new hires, transfers, and role changes.</a:t>
            </a:r>
            <a:endParaRPr sz="1600"/>
          </a:p>
        </p:txBody>
      </p:sp>
      <p:sp>
        <p:nvSpPr>
          <p:cNvPr id="218" name="Google Shape;218;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Deployment</a:t>
            </a:r>
            <a:endParaRPr b="1" sz="1600"/>
          </a:p>
          <a:p>
            <a:pPr indent="-330200" lvl="0" marL="457200" marR="0" rtl="0" algn="l">
              <a:lnSpc>
                <a:spcPct val="115000"/>
              </a:lnSpc>
              <a:spcBef>
                <a:spcPts val="1600"/>
              </a:spcBef>
              <a:spcAft>
                <a:spcPts val="0"/>
              </a:spcAft>
              <a:buSzPts val="1600"/>
              <a:buChar char="●"/>
            </a:pPr>
            <a:r>
              <a:rPr lang="en" sz="1600"/>
              <a:t>Deploying the IAM platform to production environments, following best practices and security guidelines.</a:t>
            </a:r>
            <a:endParaRPr sz="1600"/>
          </a:p>
          <a:p>
            <a:pPr indent="-330200" lvl="0" marL="457200" marR="0" rtl="0" algn="l">
              <a:lnSpc>
                <a:spcPct val="115000"/>
              </a:lnSpc>
              <a:spcBef>
                <a:spcPts val="0"/>
              </a:spcBef>
              <a:spcAft>
                <a:spcPts val="0"/>
              </a:spcAft>
              <a:buSzPts val="1600"/>
              <a:buChar char="●"/>
            </a:pPr>
            <a:r>
              <a:rPr lang="en" sz="1600"/>
              <a:t>Monitoring the deployment process and addressing any issues or challenges that arise during deployment.</a:t>
            </a:r>
            <a:endParaRPr sz="1600"/>
          </a:p>
          <a:p>
            <a:pPr indent="-330200" lvl="0" marL="457200" marR="0" rtl="0" algn="l">
              <a:lnSpc>
                <a:spcPct val="115000"/>
              </a:lnSpc>
              <a:spcBef>
                <a:spcPts val="0"/>
              </a:spcBef>
              <a:spcAft>
                <a:spcPts val="0"/>
              </a:spcAft>
              <a:buSzPts val="1600"/>
              <a:buChar char="●"/>
            </a:pPr>
            <a:r>
              <a:rPr lang="en" sz="1600"/>
              <a:t>Conducting user training and providing documentation for administrators and end-users.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Milestones</a:t>
            </a:r>
            <a:endParaRPr/>
          </a:p>
        </p:txBody>
      </p:sp>
      <p:sp>
        <p:nvSpPr>
          <p:cNvPr id="224" name="Google Shape;224;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Successful deployment of the IAM platform to production environments.</a:t>
            </a:r>
            <a:endParaRPr/>
          </a:p>
          <a:p>
            <a:pPr indent="-342900" lvl="0" marL="457200" marR="0" rtl="0" algn="l">
              <a:lnSpc>
                <a:spcPct val="115000"/>
              </a:lnSpc>
              <a:spcBef>
                <a:spcPts val="0"/>
              </a:spcBef>
              <a:spcAft>
                <a:spcPts val="0"/>
              </a:spcAft>
              <a:buSzPts val="1800"/>
              <a:buChar char="●"/>
            </a:pPr>
            <a:r>
              <a:rPr lang="en"/>
              <a:t>Completion of user access configuration and training.</a:t>
            </a:r>
            <a:endParaRPr/>
          </a:p>
          <a:p>
            <a:pPr indent="-342900" lvl="0" marL="457200" marR="0" rtl="0" algn="l">
              <a:lnSpc>
                <a:spcPct val="115000"/>
              </a:lnSpc>
              <a:spcBef>
                <a:spcPts val="0"/>
              </a:spcBef>
              <a:spcAft>
                <a:spcPts val="0"/>
              </a:spcAft>
              <a:buSzPts val="1800"/>
              <a:buChar char="●"/>
            </a:pPr>
            <a:r>
              <a:rPr lang="en"/>
              <a:t>Resolution of any deployment-related issues.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 Requirements</a:t>
            </a:r>
            <a:endParaRPr/>
          </a:p>
        </p:txBody>
      </p:sp>
      <p:sp>
        <p:nvSpPr>
          <p:cNvPr id="230" name="Google Shape;230;p3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System administrators</a:t>
            </a:r>
            <a:endParaRPr/>
          </a:p>
          <a:p>
            <a:pPr indent="-342900" lvl="0" marL="457200" rtl="0" algn="l">
              <a:spcBef>
                <a:spcPts val="0"/>
              </a:spcBef>
              <a:spcAft>
                <a:spcPts val="0"/>
              </a:spcAft>
              <a:buSzPts val="1800"/>
              <a:buChar char="●"/>
            </a:pPr>
            <a:r>
              <a:rPr lang="en"/>
              <a:t>Training specialists</a:t>
            </a:r>
            <a:endParaRPr/>
          </a:p>
          <a:p>
            <a:pPr indent="-342900" lvl="0" marL="457200" rtl="0" algn="l">
              <a:spcBef>
                <a:spcPts val="0"/>
              </a:spcBef>
              <a:spcAft>
                <a:spcPts val="0"/>
              </a:spcAft>
              <a:buSzPts val="1800"/>
              <a:buChar char="●"/>
            </a:pPr>
            <a:r>
              <a:rPr lang="en"/>
              <a:t>Documentation resources</a:t>
            </a:r>
            <a:endParaRPr/>
          </a:p>
          <a:p>
            <a:pPr indent="-342900" lvl="0" marL="457200" rtl="0" algn="l">
              <a:spcBef>
                <a:spcPts val="0"/>
              </a:spcBef>
              <a:spcAft>
                <a:spcPts val="0"/>
              </a:spcAft>
              <a:buSzPts val="1800"/>
              <a:buChar char="●"/>
            </a:pPr>
            <a:r>
              <a:rPr lang="en"/>
              <a:t>Deployment tools and scripts</a:t>
            </a:r>
            <a:endParaRPr/>
          </a:p>
          <a:p>
            <a:pPr indent="-342900" lvl="0" marL="457200" rtl="0" algn="l">
              <a:spcBef>
                <a:spcPts val="0"/>
              </a:spcBef>
              <a:spcAft>
                <a:spcPts val="0"/>
              </a:spcAft>
              <a:buSzPts val="1800"/>
              <a:buChar char="●"/>
            </a:pPr>
            <a:r>
              <a:rPr lang="en"/>
              <a:t>Testing tools and environments</a:t>
            </a:r>
            <a:endParaRPr/>
          </a:p>
          <a:p>
            <a:pPr indent="0" lvl="0" marL="0" rtl="0" algn="l">
              <a:spcBef>
                <a:spcPts val="1600"/>
              </a:spcBef>
              <a:spcAft>
                <a:spcPts val="0"/>
              </a:spcAft>
              <a:buNone/>
            </a:pPr>
            <a:r>
              <a:rPr lang="en"/>
              <a:t>Timeline: 4 - 6 weeks</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5 - Post-Deployment and Optimization</a:t>
            </a:r>
            <a:endParaRPr/>
          </a:p>
        </p:txBody>
      </p:sp>
      <p:sp>
        <p:nvSpPr>
          <p:cNvPr id="236" name="Google Shape;236;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Continuous</a:t>
            </a:r>
            <a:r>
              <a:rPr b="1" lang="en" sz="2100">
                <a:solidFill>
                  <a:schemeClr val="dk1"/>
                </a:solidFill>
              </a:rPr>
              <a:t> Monitoring</a:t>
            </a:r>
            <a:endParaRPr b="1" sz="1600"/>
          </a:p>
          <a:p>
            <a:pPr indent="-330200" lvl="0" marL="457200" marR="0" rtl="0" algn="l">
              <a:lnSpc>
                <a:spcPct val="115000"/>
              </a:lnSpc>
              <a:spcBef>
                <a:spcPts val="1600"/>
              </a:spcBef>
              <a:spcAft>
                <a:spcPts val="0"/>
              </a:spcAft>
              <a:buSzPts val="1600"/>
              <a:buChar char="●"/>
            </a:pPr>
            <a:r>
              <a:rPr lang="en" sz="1600"/>
              <a:t>Implementing continuous monitoring to detect any threats and performance issues</a:t>
            </a:r>
            <a:endParaRPr sz="1600"/>
          </a:p>
          <a:p>
            <a:pPr indent="-330200" lvl="0" marL="457200" marR="0" rtl="0" algn="l">
              <a:lnSpc>
                <a:spcPct val="115000"/>
              </a:lnSpc>
              <a:spcBef>
                <a:spcPts val="0"/>
              </a:spcBef>
              <a:spcAft>
                <a:spcPts val="0"/>
              </a:spcAft>
              <a:buSzPts val="1600"/>
              <a:buChar char="●"/>
            </a:pPr>
            <a:r>
              <a:rPr lang="en" sz="1600"/>
              <a:t>Continuously updating and patching the IAM platform to address security vulnerabilities and ensure stability.</a:t>
            </a:r>
            <a:endParaRPr sz="1600"/>
          </a:p>
          <a:p>
            <a:pPr indent="-330200" lvl="0" marL="457200" rtl="0" algn="l">
              <a:spcBef>
                <a:spcPts val="0"/>
              </a:spcBef>
              <a:spcAft>
                <a:spcPts val="0"/>
              </a:spcAft>
              <a:buSzPts val="1600"/>
              <a:buChar char="●"/>
            </a:pPr>
            <a:r>
              <a:rPr lang="en" sz="1600"/>
              <a:t>Monitoring the performance, and availability of the IAM platform in production environments.</a:t>
            </a:r>
            <a:endParaRPr sz="1600"/>
          </a:p>
        </p:txBody>
      </p:sp>
      <p:sp>
        <p:nvSpPr>
          <p:cNvPr id="237" name="Google Shape;237;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Optimization</a:t>
            </a:r>
            <a:endParaRPr sz="1600"/>
          </a:p>
          <a:p>
            <a:pPr indent="-330200" lvl="0" marL="457200" marR="0" rtl="0" algn="l">
              <a:lnSpc>
                <a:spcPct val="115000"/>
              </a:lnSpc>
              <a:spcBef>
                <a:spcPts val="1600"/>
              </a:spcBef>
              <a:spcAft>
                <a:spcPts val="0"/>
              </a:spcAft>
              <a:buSzPts val="1600"/>
              <a:buChar char="●"/>
            </a:pPr>
            <a:r>
              <a:rPr lang="en" sz="1600"/>
              <a:t>Conducting regular audits and reviews to ensure compliance with security policies and regulations.</a:t>
            </a:r>
            <a:endParaRPr sz="1600"/>
          </a:p>
          <a:p>
            <a:pPr indent="-330200" lvl="0" marL="457200" marR="0" rtl="0" algn="l">
              <a:lnSpc>
                <a:spcPct val="115000"/>
              </a:lnSpc>
              <a:spcBef>
                <a:spcPts val="0"/>
              </a:spcBef>
              <a:spcAft>
                <a:spcPts val="0"/>
              </a:spcAft>
              <a:buSzPts val="1600"/>
              <a:buChar char="●"/>
            </a:pPr>
            <a:r>
              <a:rPr lang="en" sz="1600"/>
              <a:t>Implementing optimizations and enhancements to improve the efficiency and effectiveness of the IAM platform.</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Milestones</a:t>
            </a:r>
            <a:endParaRPr/>
          </a:p>
        </p:txBody>
      </p:sp>
      <p:sp>
        <p:nvSpPr>
          <p:cNvPr id="243" name="Google Shape;243;p3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marR="0" rtl="0" algn="l">
              <a:lnSpc>
                <a:spcPct val="115000"/>
              </a:lnSpc>
              <a:spcBef>
                <a:spcPts val="1600"/>
              </a:spcBef>
              <a:spcAft>
                <a:spcPts val="0"/>
              </a:spcAft>
              <a:buSzPts val="1800"/>
              <a:buChar char="●"/>
            </a:pPr>
            <a:r>
              <a:rPr lang="en"/>
              <a:t>Establishment of ongoing monitoring and auditing practices.</a:t>
            </a:r>
            <a:endParaRPr/>
          </a:p>
          <a:p>
            <a:pPr indent="-342900" lvl="0" marL="457200" marR="0" rtl="0" algn="l">
              <a:lnSpc>
                <a:spcPct val="115000"/>
              </a:lnSpc>
              <a:spcBef>
                <a:spcPts val="0"/>
              </a:spcBef>
              <a:spcAft>
                <a:spcPts val="0"/>
              </a:spcAft>
              <a:buSzPts val="1800"/>
              <a:buChar char="●"/>
            </a:pPr>
            <a:r>
              <a:rPr lang="en"/>
              <a:t>Implementation of optimizations and enhancements.</a:t>
            </a:r>
            <a:endParaRPr/>
          </a:p>
          <a:p>
            <a:pPr indent="-342900" lvl="0" marL="457200" marR="0" rtl="0" algn="l">
              <a:lnSpc>
                <a:spcPct val="115000"/>
              </a:lnSpc>
              <a:spcBef>
                <a:spcPts val="0"/>
              </a:spcBef>
              <a:spcAft>
                <a:spcPts val="0"/>
              </a:spcAft>
              <a:buSzPts val="1800"/>
              <a:buChar char="●"/>
            </a:pPr>
            <a:r>
              <a:rPr lang="en"/>
              <a:t>Regular updates and patches applied to the IAM platform.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 Requirements</a:t>
            </a:r>
            <a:endParaRPr/>
          </a:p>
        </p:txBody>
      </p:sp>
      <p:sp>
        <p:nvSpPr>
          <p:cNvPr id="249" name="Google Shape;249;p3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Security analysts</a:t>
            </a:r>
            <a:endParaRPr/>
          </a:p>
          <a:p>
            <a:pPr indent="-342900" lvl="0" marL="457200" rtl="0" algn="l">
              <a:spcBef>
                <a:spcPts val="0"/>
              </a:spcBef>
              <a:spcAft>
                <a:spcPts val="0"/>
              </a:spcAft>
              <a:buSzPts val="1800"/>
              <a:buChar char="●"/>
            </a:pPr>
            <a:r>
              <a:rPr lang="en"/>
              <a:t>System administrator</a:t>
            </a:r>
            <a:endParaRPr/>
          </a:p>
          <a:p>
            <a:pPr indent="-342900" lvl="0" marL="457200" rtl="0" algn="l">
              <a:spcBef>
                <a:spcPts val="0"/>
              </a:spcBef>
              <a:spcAft>
                <a:spcPts val="0"/>
              </a:spcAft>
              <a:buSzPts val="1800"/>
              <a:buChar char="●"/>
            </a:pPr>
            <a:r>
              <a:rPr lang="en"/>
              <a:t>DevOps engineer</a:t>
            </a:r>
            <a:endParaRPr/>
          </a:p>
          <a:p>
            <a:pPr indent="-342900" lvl="0" marL="457200" rtl="0" algn="l">
              <a:spcBef>
                <a:spcPts val="0"/>
              </a:spcBef>
              <a:spcAft>
                <a:spcPts val="0"/>
              </a:spcAft>
              <a:buSzPts val="1800"/>
              <a:buChar char="●"/>
            </a:pPr>
            <a:r>
              <a:rPr lang="en"/>
              <a:t>Patch management tools</a:t>
            </a:r>
            <a:endParaRPr/>
          </a:p>
          <a:p>
            <a:pPr indent="0" lvl="0" marL="0" rtl="0" algn="l">
              <a:spcBef>
                <a:spcPts val="1600"/>
              </a:spcBef>
              <a:spcAft>
                <a:spcPts val="1600"/>
              </a:spcAft>
              <a:buNone/>
            </a:pPr>
            <a:r>
              <a:rPr lang="en"/>
              <a:t>Timeline: On-going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Challenges and Overcoming Obstacles</a:t>
            </a:r>
            <a:endParaRPr/>
          </a:p>
        </p:txBody>
      </p:sp>
      <p:grpSp>
        <p:nvGrpSpPr>
          <p:cNvPr id="255" name="Google Shape;255;p40"/>
          <p:cNvGrpSpPr/>
          <p:nvPr/>
        </p:nvGrpSpPr>
        <p:grpSpPr>
          <a:xfrm>
            <a:off x="424825" y="1522315"/>
            <a:ext cx="8294372" cy="799416"/>
            <a:chOff x="424813" y="1177875"/>
            <a:chExt cx="8294372" cy="849900"/>
          </a:xfrm>
        </p:grpSpPr>
        <p:sp>
          <p:nvSpPr>
            <p:cNvPr id="256" name="Google Shape;256;p40"/>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40"/>
          <p:cNvSpPr txBox="1"/>
          <p:nvPr>
            <p:ph idx="4294967295" type="body"/>
          </p:nvPr>
        </p:nvSpPr>
        <p:spPr>
          <a:xfrm>
            <a:off x="539675" y="1522542"/>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Legacy Systems</a:t>
            </a:r>
            <a:endParaRPr>
              <a:solidFill>
                <a:schemeClr val="lt1"/>
              </a:solidFill>
            </a:endParaRPr>
          </a:p>
        </p:txBody>
      </p:sp>
      <p:sp>
        <p:nvSpPr>
          <p:cNvPr id="259" name="Google Shape;259;p40"/>
          <p:cNvSpPr txBox="1"/>
          <p:nvPr>
            <p:ph idx="4294967295" type="body"/>
          </p:nvPr>
        </p:nvSpPr>
        <p:spPr>
          <a:xfrm>
            <a:off x="3480450" y="1522492"/>
            <a:ext cx="52386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Developing custom connectors or middleware solutions to bridge the gap between legacy systems and the IAM platform..</a:t>
            </a:r>
            <a:endParaRPr sz="1400">
              <a:solidFill>
                <a:schemeClr val="lt1"/>
              </a:solidFill>
            </a:endParaRPr>
          </a:p>
        </p:txBody>
      </p:sp>
      <p:grpSp>
        <p:nvGrpSpPr>
          <p:cNvPr id="260" name="Google Shape;260;p40"/>
          <p:cNvGrpSpPr/>
          <p:nvPr/>
        </p:nvGrpSpPr>
        <p:grpSpPr>
          <a:xfrm>
            <a:off x="424825" y="2548081"/>
            <a:ext cx="8294360" cy="799416"/>
            <a:chOff x="424813" y="2075689"/>
            <a:chExt cx="8294360" cy="849900"/>
          </a:xfrm>
        </p:grpSpPr>
        <p:sp>
          <p:nvSpPr>
            <p:cNvPr id="261" name="Google Shape;261;p40"/>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40"/>
          <p:cNvSpPr txBox="1"/>
          <p:nvPr>
            <p:ph idx="4294967295" type="body"/>
          </p:nvPr>
        </p:nvSpPr>
        <p:spPr>
          <a:xfrm>
            <a:off x="539675" y="2548192"/>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Third-Party Applications</a:t>
            </a:r>
            <a:endParaRPr>
              <a:solidFill>
                <a:schemeClr val="lt1"/>
              </a:solidFill>
            </a:endParaRPr>
          </a:p>
        </p:txBody>
      </p:sp>
      <p:sp>
        <p:nvSpPr>
          <p:cNvPr id="264" name="Google Shape;264;p40"/>
          <p:cNvSpPr txBox="1"/>
          <p:nvPr>
            <p:ph idx="4294967295" type="body"/>
          </p:nvPr>
        </p:nvSpPr>
        <p:spPr>
          <a:xfrm>
            <a:off x="3480450" y="2548217"/>
            <a:ext cx="52386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Leveraging standard protocols and APIs provided by third-party applications for integration with the IAM platform.</a:t>
            </a:r>
            <a:endParaRPr sz="1400">
              <a:solidFill>
                <a:schemeClr val="lt1"/>
              </a:solidFill>
            </a:endParaRPr>
          </a:p>
        </p:txBody>
      </p:sp>
      <p:grpSp>
        <p:nvGrpSpPr>
          <p:cNvPr id="265" name="Google Shape;265;p40"/>
          <p:cNvGrpSpPr/>
          <p:nvPr/>
        </p:nvGrpSpPr>
        <p:grpSpPr>
          <a:xfrm>
            <a:off x="424825" y="3573848"/>
            <a:ext cx="8294360" cy="799447"/>
            <a:chOff x="424813" y="2974405"/>
            <a:chExt cx="8294360" cy="849933"/>
          </a:xfrm>
        </p:grpSpPr>
        <p:sp>
          <p:nvSpPr>
            <p:cNvPr id="266" name="Google Shape;266;p40"/>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40"/>
          <p:cNvSpPr txBox="1"/>
          <p:nvPr>
            <p:ph idx="4294967295" type="body"/>
          </p:nvPr>
        </p:nvSpPr>
        <p:spPr>
          <a:xfrm>
            <a:off x="539675" y="3573917"/>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Cloud Services</a:t>
            </a:r>
            <a:endParaRPr>
              <a:solidFill>
                <a:schemeClr val="lt1"/>
              </a:solidFill>
            </a:endParaRPr>
          </a:p>
        </p:txBody>
      </p:sp>
      <p:sp>
        <p:nvSpPr>
          <p:cNvPr id="269" name="Google Shape;269;p40"/>
          <p:cNvSpPr txBox="1"/>
          <p:nvPr>
            <p:ph idx="4294967295" type="body"/>
          </p:nvPr>
        </p:nvSpPr>
        <p:spPr>
          <a:xfrm>
            <a:off x="3470270" y="3575067"/>
            <a:ext cx="5238600" cy="79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lt1"/>
                </a:solidFill>
              </a:rPr>
              <a:t>Utilizing IAM standards such as SAML, OAuth, and OpenID Connect for integrating cloud services. Implementing secure API gateways for controlling access to cloud resources.</a:t>
            </a:r>
            <a:endParaRPr sz="14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Cybersecurity Enhancements and Operational Benefits</a:t>
            </a:r>
            <a:endParaRPr/>
          </a:p>
        </p:txBody>
      </p:sp>
      <p:grpSp>
        <p:nvGrpSpPr>
          <p:cNvPr id="275" name="Google Shape;275;p41"/>
          <p:cNvGrpSpPr/>
          <p:nvPr/>
        </p:nvGrpSpPr>
        <p:grpSpPr>
          <a:xfrm>
            <a:off x="431925" y="1304875"/>
            <a:ext cx="2628925" cy="3416400"/>
            <a:chOff x="431925" y="1304875"/>
            <a:chExt cx="2628925" cy="3416400"/>
          </a:xfrm>
        </p:grpSpPr>
        <p:sp>
          <p:nvSpPr>
            <p:cNvPr id="276" name="Google Shape;276;p4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1"/>
          <p:cNvSpPr txBox="1"/>
          <p:nvPr>
            <p:ph idx="4294967295" type="body"/>
          </p:nvPr>
        </p:nvSpPr>
        <p:spPr>
          <a:xfrm>
            <a:off x="431925" y="1304875"/>
            <a:ext cx="2701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Security Pos</a:t>
            </a:r>
            <a:r>
              <a:rPr lang="en">
                <a:solidFill>
                  <a:schemeClr val="lt1"/>
                </a:solidFill>
              </a:rPr>
              <a:t>ture</a:t>
            </a:r>
            <a:endParaRPr>
              <a:solidFill>
                <a:schemeClr val="lt1"/>
              </a:solidFill>
            </a:endParaRPr>
          </a:p>
        </p:txBody>
      </p:sp>
      <p:sp>
        <p:nvSpPr>
          <p:cNvPr id="279" name="Google Shape;279;p4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IAM platform provides centralized control and visibility over user access to TechCORP’s resources, reducing the risk of unauthorized access and data breaches.</a:t>
            </a:r>
            <a:endParaRPr sz="1600"/>
          </a:p>
        </p:txBody>
      </p:sp>
      <p:grpSp>
        <p:nvGrpSpPr>
          <p:cNvPr id="280" name="Google Shape;280;p41"/>
          <p:cNvGrpSpPr/>
          <p:nvPr/>
        </p:nvGrpSpPr>
        <p:grpSpPr>
          <a:xfrm>
            <a:off x="3320450" y="1304875"/>
            <a:ext cx="2632500" cy="3416400"/>
            <a:chOff x="3320450" y="1304875"/>
            <a:chExt cx="2632500" cy="3416400"/>
          </a:xfrm>
        </p:grpSpPr>
        <p:sp>
          <p:nvSpPr>
            <p:cNvPr id="281" name="Google Shape;281;p4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41"/>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Streamlined Operations</a:t>
            </a:r>
            <a:endParaRPr>
              <a:solidFill>
                <a:schemeClr val="lt1"/>
              </a:solidFill>
            </a:endParaRPr>
          </a:p>
        </p:txBody>
      </p:sp>
      <p:sp>
        <p:nvSpPr>
          <p:cNvPr id="284" name="Google Shape;284;p4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Automating user provisioning, access management, and authentication processes improves operational efficiency, reduces administrative overhead, and enhances user experience.</a:t>
            </a:r>
            <a:endParaRPr sz="1600"/>
          </a:p>
        </p:txBody>
      </p:sp>
      <p:grpSp>
        <p:nvGrpSpPr>
          <p:cNvPr id="285" name="Google Shape;285;p41"/>
          <p:cNvGrpSpPr/>
          <p:nvPr/>
        </p:nvGrpSpPr>
        <p:grpSpPr>
          <a:xfrm>
            <a:off x="6212550" y="1304875"/>
            <a:ext cx="2632500" cy="3416400"/>
            <a:chOff x="6212550" y="1304875"/>
            <a:chExt cx="2632500" cy="3416400"/>
          </a:xfrm>
        </p:grpSpPr>
        <p:sp>
          <p:nvSpPr>
            <p:cNvPr id="286" name="Google Shape;286;p4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4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Regulatory Compliance</a:t>
            </a:r>
            <a:endParaRPr>
              <a:solidFill>
                <a:schemeClr val="lt1"/>
              </a:solidFill>
            </a:endParaRPr>
          </a:p>
        </p:txBody>
      </p:sp>
      <p:sp>
        <p:nvSpPr>
          <p:cNvPr id="289" name="Google Shape;289;p4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IAM platform helps TechCORP achieve compliance with industry regulations such as GDPR, HIPAA, PCI DSS, and SOX by enforcing access controls and audit trails.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challenges</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Application Ecosystem</a:t>
            </a:r>
            <a:endParaRPr>
              <a:solidFill>
                <a:schemeClr val="lt1"/>
              </a:solidFill>
            </a:endParaRPr>
          </a:p>
        </p:txBody>
      </p:sp>
      <p:sp>
        <p:nvSpPr>
          <p:cNvPr id="76" name="Google Shape;7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TechCORP employs diverse applications each with unique methods and requirements.</a:t>
            </a:r>
            <a:endParaRPr sz="1600"/>
          </a:p>
          <a:p>
            <a:pPr indent="0" lvl="0" marL="0" rtl="0" algn="l">
              <a:spcBef>
                <a:spcPts val="1600"/>
              </a:spcBef>
              <a:spcAft>
                <a:spcPts val="1600"/>
              </a:spcAft>
              <a:buNone/>
            </a:pPr>
            <a:r>
              <a:rPr lang="en" sz="1600"/>
              <a:t>Integrating these systems into a cohesive IAM framework is highly complex</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Synchronization</a:t>
            </a:r>
            <a:endParaRPr>
              <a:solidFill>
                <a:schemeClr val="lt1"/>
              </a:solidFill>
            </a:endParaRPr>
          </a:p>
        </p:txBody>
      </p:sp>
      <p:sp>
        <p:nvSpPr>
          <p:cNvPr id="81" name="Google Shape;81;p15"/>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Ensuring that user data is consistent across all integrated applications is challenging.</a:t>
            </a:r>
            <a:endParaRPr sz="1600"/>
          </a:p>
          <a:p>
            <a:pPr indent="0" lvl="0" marL="0" rtl="0" algn="l">
              <a:spcBef>
                <a:spcPts val="1600"/>
              </a:spcBef>
              <a:spcAft>
                <a:spcPts val="1600"/>
              </a:spcAft>
              <a:buNone/>
            </a:pPr>
            <a:r>
              <a:rPr lang="en" sz="1600"/>
              <a:t>It is crucial that any changes to user data and permissions are promptly reflected across all connected systems.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User Experience</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User experience cannot be compensated with security.</a:t>
            </a:r>
            <a:endParaRPr sz="1600"/>
          </a:p>
          <a:p>
            <a:pPr indent="0" lvl="0" marL="0" rtl="0" algn="l">
              <a:spcBef>
                <a:spcPts val="1600"/>
              </a:spcBef>
              <a:spcAft>
                <a:spcPts val="1600"/>
              </a:spcAft>
              <a:buNone/>
            </a:pPr>
            <a:r>
              <a:rPr lang="en" sz="1600"/>
              <a:t>Users should be able to seamlessly access applications, and any authentication and authorization should be user-friendly.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90250" y="526350"/>
            <a:ext cx="8060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spcBef>
                <a:spcPts val="0"/>
              </a:spcBef>
              <a:spcAft>
                <a:spcPts val="0"/>
              </a:spcAft>
              <a:buNone/>
            </a:pPr>
            <a:r>
              <a:rPr lang="en" sz="4200"/>
              <a:t>To design and implement IAM solutions that align with TechCORP’s business processes and objectives.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IAM 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IAM Phases</a:t>
            </a:r>
            <a:endParaRPr/>
          </a:p>
        </p:txBody>
      </p:sp>
      <p:sp>
        <p:nvSpPr>
          <p:cNvPr id="102" name="Google Shape;10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This project includes five step-by-step phases towards successful IAM solution.</a:t>
            </a:r>
            <a:endParaRPr/>
          </a:p>
          <a:p>
            <a:pPr indent="0" lvl="0" marL="0" rtl="0" algn="l">
              <a:spcBef>
                <a:spcPts val="1600"/>
              </a:spcBef>
              <a:spcAft>
                <a:spcPts val="0"/>
              </a:spcAft>
              <a:buNone/>
            </a:pPr>
            <a:r>
              <a:rPr lang="en"/>
              <a:t>They are:</a:t>
            </a:r>
            <a:endParaRPr/>
          </a:p>
          <a:p>
            <a:pPr indent="-342900" lvl="0" marL="457200" rtl="0" algn="l">
              <a:spcBef>
                <a:spcPts val="0"/>
              </a:spcBef>
              <a:spcAft>
                <a:spcPts val="0"/>
              </a:spcAft>
              <a:buSzPts val="1800"/>
              <a:buChar char="●"/>
            </a:pPr>
            <a:r>
              <a:rPr lang="en"/>
              <a:t>Assessment and Planning </a:t>
            </a:r>
            <a:endParaRPr/>
          </a:p>
          <a:p>
            <a:pPr indent="-342900" lvl="0" marL="457200" rtl="0" algn="l">
              <a:spcBef>
                <a:spcPts val="0"/>
              </a:spcBef>
              <a:spcAft>
                <a:spcPts val="0"/>
              </a:spcAft>
              <a:buSzPts val="1800"/>
              <a:buChar char="●"/>
            </a:pPr>
            <a:r>
              <a:rPr lang="en"/>
              <a:t>Design and Architecture</a:t>
            </a:r>
            <a:endParaRPr/>
          </a:p>
          <a:p>
            <a:pPr indent="-342900" lvl="0" marL="457200" rtl="0" algn="l">
              <a:spcBef>
                <a:spcPts val="0"/>
              </a:spcBef>
              <a:spcAft>
                <a:spcPts val="0"/>
              </a:spcAft>
              <a:buSzPts val="1800"/>
              <a:buChar char="●"/>
            </a:pPr>
            <a:r>
              <a:rPr lang="en"/>
              <a:t>Development and Configuration</a:t>
            </a:r>
            <a:endParaRPr/>
          </a:p>
          <a:p>
            <a:pPr indent="-342900" lvl="0" marL="457200" rtl="0" algn="l">
              <a:spcBef>
                <a:spcPts val="0"/>
              </a:spcBef>
              <a:spcAft>
                <a:spcPts val="0"/>
              </a:spcAft>
              <a:buSzPts val="1800"/>
              <a:buChar char="●"/>
            </a:pPr>
            <a:r>
              <a:rPr lang="en"/>
              <a:t>Testing and Deployment</a:t>
            </a:r>
            <a:endParaRPr/>
          </a:p>
          <a:p>
            <a:pPr indent="-342900" lvl="0" marL="457200" rtl="0" algn="l">
              <a:spcBef>
                <a:spcPts val="0"/>
              </a:spcBef>
              <a:spcAft>
                <a:spcPts val="0"/>
              </a:spcAft>
              <a:buSzPts val="1800"/>
              <a:buChar char="●"/>
            </a:pPr>
            <a:r>
              <a:rPr lang="en"/>
              <a:t>Post-Deployment and Optimization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19"/>
          <p:cNvGraphicFramePr/>
          <p:nvPr/>
        </p:nvGraphicFramePr>
        <p:xfrm>
          <a:off x="484113" y="1189762"/>
          <a:ext cx="3000000" cy="3000000"/>
        </p:xfrm>
        <a:graphic>
          <a:graphicData uri="http://schemas.openxmlformats.org/drawingml/2006/table">
            <a:tbl>
              <a:tblPr>
                <a:noFill/>
                <a:tableStyleId>{618B8BF3-9926-49DA-8DE5-C3C36FA856BD}</a:tableStyleId>
              </a:tblPr>
              <a:tblGrid>
                <a:gridCol w="627500"/>
                <a:gridCol w="627500"/>
                <a:gridCol w="627500"/>
                <a:gridCol w="627500"/>
                <a:gridCol w="627500"/>
                <a:gridCol w="627500"/>
                <a:gridCol w="627500"/>
                <a:gridCol w="627500"/>
                <a:gridCol w="627500"/>
                <a:gridCol w="627500"/>
                <a:gridCol w="627500"/>
                <a:gridCol w="627500"/>
                <a:gridCol w="627500"/>
              </a:tblGrid>
              <a:tr h="606400">
                <a:tc>
                  <a:txBody>
                    <a:bodyPr/>
                    <a:lstStyle/>
                    <a:p>
                      <a:pPr indent="0" lvl="0" marL="0" rtl="0" algn="ctr">
                        <a:spcBef>
                          <a:spcPts val="0"/>
                        </a:spcBef>
                        <a:spcAft>
                          <a:spcPts val="0"/>
                        </a:spcAft>
                        <a:buNone/>
                      </a:pPr>
                      <a:r>
                        <a:rPr lang="en">
                          <a:solidFill>
                            <a:schemeClr val="lt1"/>
                          </a:solidFill>
                        </a:rPr>
                        <a:t>May</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Jun</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July</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Aug</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Sept</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Oct</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Nov</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Dec</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Jan</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Feb</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Mar</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Apr</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c>
                  <a:txBody>
                    <a:bodyPr/>
                    <a:lstStyle/>
                    <a:p>
                      <a:pPr indent="0" lvl="0" marL="0" rtl="0" algn="ctr">
                        <a:spcBef>
                          <a:spcPts val="0"/>
                        </a:spcBef>
                        <a:spcAft>
                          <a:spcPts val="0"/>
                        </a:spcAft>
                        <a:buNone/>
                      </a:pPr>
                      <a:r>
                        <a:rPr lang="en">
                          <a:solidFill>
                            <a:schemeClr val="lt1"/>
                          </a:solidFill>
                        </a:rPr>
                        <a:t>May</a:t>
                      </a:r>
                      <a:endParaRPr>
                        <a:solidFill>
                          <a:schemeClr val="lt1"/>
                        </a:solidFill>
                      </a:endParaRPr>
                    </a:p>
                  </a:txBody>
                  <a:tcPr marT="91425" marB="91425" marR="91425" marL="91425">
                    <a:lnL cap="flat" cmpd="sng" w="9525">
                      <a:solidFill>
                        <a:schemeClr val="lt2">
                          <a:alpha val="0"/>
                        </a:schemeClr>
                      </a:solidFill>
                      <a:prstDash val="dash"/>
                      <a:round/>
                      <a:headEnd len="sm" w="sm" type="none"/>
                      <a:tailEnd len="sm" w="sm" type="none"/>
                    </a:lnL>
                    <a:lnR cap="flat" cmpd="sng" w="9525">
                      <a:solidFill>
                        <a:schemeClr val="lt2">
                          <a:alpha val="0"/>
                        </a:schemeClr>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alpha val="0"/>
                        </a:schemeClr>
                      </a:solidFill>
                      <a:prstDash val="dash"/>
                      <a:round/>
                      <a:headEnd len="sm" w="sm" type="none"/>
                      <a:tailEnd len="sm" w="sm" type="none"/>
                    </a:lnB>
                    <a:solidFill>
                      <a:schemeClr val="dk1"/>
                    </a:solidFill>
                  </a:tcPr>
                </a:tc>
              </a:tr>
              <a:tr h="2925600">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sz="1400"/>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Phase 1</a:t>
                      </a:r>
                      <a:endParaRPr>
                        <a:solidFill>
                          <a:schemeClr val="lt1"/>
                        </a:solidFill>
                      </a:endParaRPr>
                    </a:p>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2"/>
                      </a:solidFill>
                      <a:prstDash val="dash"/>
                      <a:round/>
                      <a:headEnd len="sm" w="sm" type="none"/>
                      <a:tailEnd len="sm" w="sm" type="none"/>
                    </a:lnL>
                    <a:lnR cap="flat" cmpd="sng" w="9525">
                      <a:solidFill>
                        <a:schemeClr val="lt2"/>
                      </a:solidFill>
                      <a:prstDash val="dash"/>
                      <a:round/>
                      <a:headEnd len="sm" w="sm" type="none"/>
                      <a:tailEnd len="sm" w="sm" type="none"/>
                    </a:lnR>
                    <a:lnT cap="flat" cmpd="sng" w="9525">
                      <a:solidFill>
                        <a:schemeClr val="lt2">
                          <a:alpha val="0"/>
                        </a:schemeClr>
                      </a:solidFill>
                      <a:prstDash val="dash"/>
                      <a:round/>
                      <a:headEnd len="sm" w="sm" type="none"/>
                      <a:tailEnd len="sm" w="sm" type="none"/>
                    </a:lnT>
                    <a:lnB cap="flat" cmpd="sng" w="9525">
                      <a:solidFill>
                        <a:schemeClr val="lt2"/>
                      </a:solidFill>
                      <a:prstDash val="dash"/>
                      <a:round/>
                      <a:headEnd len="sm" w="sm" type="none"/>
                      <a:tailEnd len="sm" w="sm" type="none"/>
                    </a:lnB>
                  </a:tcPr>
                </a:tc>
              </a:tr>
            </a:tbl>
          </a:graphicData>
        </a:graphic>
      </p:graphicFrame>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descr="Timeline background shape" id="109" name="Google Shape;109;p19"/>
          <p:cNvSpPr/>
          <p:nvPr/>
        </p:nvSpPr>
        <p:spPr>
          <a:xfrm>
            <a:off x="484125" y="1892200"/>
            <a:ext cx="9483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idx="4294967295" type="body"/>
          </p:nvPr>
        </p:nvSpPr>
        <p:spPr>
          <a:xfrm>
            <a:off x="484125" y="1921900"/>
            <a:ext cx="816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 1</a:t>
            </a:r>
            <a:endParaRPr sz="1400">
              <a:solidFill>
                <a:schemeClr val="lt1"/>
              </a:solidFill>
            </a:endParaRPr>
          </a:p>
        </p:txBody>
      </p:sp>
      <p:sp>
        <p:nvSpPr>
          <p:cNvPr descr="Timeline background shape" id="111" name="Google Shape;111;p19"/>
          <p:cNvSpPr/>
          <p:nvPr/>
        </p:nvSpPr>
        <p:spPr>
          <a:xfrm>
            <a:off x="2719450" y="3064450"/>
            <a:ext cx="18525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idx="4294967295" type="body"/>
          </p:nvPr>
        </p:nvSpPr>
        <p:spPr>
          <a:xfrm>
            <a:off x="4086850" y="1810100"/>
            <a:ext cx="11010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Phase 4</a:t>
            </a:r>
            <a:endParaRPr>
              <a:solidFill>
                <a:schemeClr val="lt1"/>
              </a:solidFill>
            </a:endParaRPr>
          </a:p>
        </p:txBody>
      </p:sp>
      <p:grpSp>
        <p:nvGrpSpPr>
          <p:cNvPr id="113" name="Google Shape;113;p19"/>
          <p:cNvGrpSpPr/>
          <p:nvPr/>
        </p:nvGrpSpPr>
        <p:grpSpPr>
          <a:xfrm>
            <a:off x="5504095" y="4235972"/>
            <a:ext cx="3137350" cy="441657"/>
            <a:chOff x="6448870" y="3733723"/>
            <a:chExt cx="2453355" cy="351302"/>
          </a:xfrm>
        </p:grpSpPr>
        <p:sp>
          <p:nvSpPr>
            <p:cNvPr id="114" name="Google Shape;114;p19"/>
            <p:cNvSpPr/>
            <p:nvPr/>
          </p:nvSpPr>
          <p:spPr>
            <a:xfrm>
              <a:off x="6448870" y="3733723"/>
              <a:ext cx="1768500" cy="351300"/>
            </a:xfrm>
            <a:prstGeom prst="homePlat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80985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83271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8555725" y="3733725"/>
              <a:ext cx="346500" cy="3513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Timeline background shape" id="118" name="Google Shape;118;p19"/>
          <p:cNvSpPr/>
          <p:nvPr/>
        </p:nvSpPr>
        <p:spPr>
          <a:xfrm>
            <a:off x="1436050" y="2418850"/>
            <a:ext cx="12834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4294967295" type="body"/>
          </p:nvPr>
        </p:nvSpPr>
        <p:spPr>
          <a:xfrm>
            <a:off x="1436050" y="2418850"/>
            <a:ext cx="753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 2</a:t>
            </a:r>
            <a:endParaRPr sz="1400">
              <a:solidFill>
                <a:schemeClr val="lt1"/>
              </a:solidFill>
            </a:endParaRPr>
          </a:p>
        </p:txBody>
      </p:sp>
      <p:sp>
        <p:nvSpPr>
          <p:cNvPr descr="Timeline background shape" id="120" name="Google Shape;120;p19"/>
          <p:cNvSpPr/>
          <p:nvPr/>
        </p:nvSpPr>
        <p:spPr>
          <a:xfrm>
            <a:off x="4610725" y="3626975"/>
            <a:ext cx="893400" cy="4575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idx="4294967295" type="body"/>
          </p:nvPr>
        </p:nvSpPr>
        <p:spPr>
          <a:xfrm>
            <a:off x="1992875" y="3710025"/>
            <a:ext cx="9483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 3</a:t>
            </a:r>
            <a:endParaRPr sz="1400">
              <a:solidFill>
                <a:schemeClr val="lt1"/>
              </a:solidFill>
            </a:endParaRPr>
          </a:p>
        </p:txBody>
      </p:sp>
      <p:sp>
        <p:nvSpPr>
          <p:cNvPr id="122" name="Google Shape;122;p19"/>
          <p:cNvSpPr txBox="1"/>
          <p:nvPr>
            <p:ph idx="4294967295" type="body"/>
          </p:nvPr>
        </p:nvSpPr>
        <p:spPr>
          <a:xfrm>
            <a:off x="4610725" y="3626975"/>
            <a:ext cx="816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a:t>
            </a:r>
            <a:r>
              <a:rPr lang="en" sz="1400">
                <a:solidFill>
                  <a:schemeClr val="lt1"/>
                </a:solidFill>
              </a:rPr>
              <a:t> 4</a:t>
            </a:r>
            <a:endParaRPr sz="1400">
              <a:solidFill>
                <a:schemeClr val="lt1"/>
              </a:solidFill>
            </a:endParaRPr>
          </a:p>
        </p:txBody>
      </p:sp>
      <p:sp>
        <p:nvSpPr>
          <p:cNvPr id="123" name="Google Shape;123;p19"/>
          <p:cNvSpPr txBox="1"/>
          <p:nvPr>
            <p:ph idx="4294967295" type="body"/>
          </p:nvPr>
        </p:nvSpPr>
        <p:spPr>
          <a:xfrm>
            <a:off x="2719450" y="3064438"/>
            <a:ext cx="7536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 3</a:t>
            </a:r>
            <a:endParaRPr sz="1400">
              <a:solidFill>
                <a:schemeClr val="lt1"/>
              </a:solidFill>
            </a:endParaRPr>
          </a:p>
        </p:txBody>
      </p:sp>
      <p:sp>
        <p:nvSpPr>
          <p:cNvPr id="124" name="Google Shape;124;p19"/>
          <p:cNvSpPr txBox="1"/>
          <p:nvPr>
            <p:ph idx="4294967295" type="body"/>
          </p:nvPr>
        </p:nvSpPr>
        <p:spPr>
          <a:xfrm>
            <a:off x="5504225" y="4227975"/>
            <a:ext cx="19599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Phase 5 (On-going)</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1 - Assessment and Planning</a:t>
            </a:r>
            <a:endParaRPr/>
          </a:p>
        </p:txBody>
      </p:sp>
      <p:sp>
        <p:nvSpPr>
          <p:cNvPr id="130" name="Google Shape;130;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Assessment</a:t>
            </a:r>
            <a:endParaRPr b="1" sz="2100">
              <a:solidFill>
                <a:schemeClr val="dk1"/>
              </a:solidFill>
            </a:endParaRPr>
          </a:p>
          <a:p>
            <a:pPr indent="0" lvl="0" marL="0" rtl="0" algn="l">
              <a:spcBef>
                <a:spcPts val="1600"/>
              </a:spcBef>
              <a:spcAft>
                <a:spcPts val="0"/>
              </a:spcAft>
              <a:buNone/>
            </a:pPr>
            <a:r>
              <a:rPr lang="en" sz="1600"/>
              <a:t>TechCORP was assessed in the following criterias to provide optimum solution.</a:t>
            </a:r>
            <a:endParaRPr b="1" sz="1600"/>
          </a:p>
          <a:p>
            <a:pPr indent="-330200" lvl="0" marL="457200" rtl="0" algn="l">
              <a:spcBef>
                <a:spcPts val="1600"/>
              </a:spcBef>
              <a:spcAft>
                <a:spcPts val="0"/>
              </a:spcAft>
              <a:buSzPts val="1600"/>
              <a:buChar char="●"/>
            </a:pPr>
            <a:r>
              <a:rPr lang="en" sz="1600"/>
              <a:t>User </a:t>
            </a:r>
            <a:r>
              <a:rPr lang="en" sz="1600"/>
              <a:t>lifecycle</a:t>
            </a:r>
            <a:r>
              <a:rPr lang="en" sz="1600"/>
              <a:t> management</a:t>
            </a:r>
            <a:endParaRPr sz="1600"/>
          </a:p>
          <a:p>
            <a:pPr indent="-330200" lvl="0" marL="457200" rtl="0" algn="l">
              <a:spcBef>
                <a:spcPts val="0"/>
              </a:spcBef>
              <a:spcAft>
                <a:spcPts val="0"/>
              </a:spcAft>
              <a:buSzPts val="1600"/>
              <a:buChar char="●"/>
            </a:pPr>
            <a:r>
              <a:rPr lang="en" sz="1600"/>
              <a:t>Access control mechanism</a:t>
            </a:r>
            <a:endParaRPr sz="1600"/>
          </a:p>
          <a:p>
            <a:pPr indent="-330200" lvl="0" marL="457200" rtl="0" algn="l">
              <a:spcBef>
                <a:spcPts val="0"/>
              </a:spcBef>
              <a:spcAft>
                <a:spcPts val="0"/>
              </a:spcAft>
              <a:buSzPts val="1600"/>
              <a:buChar char="●"/>
            </a:pPr>
            <a:r>
              <a:rPr lang="en" sz="1600"/>
              <a:t>Compliance and </a:t>
            </a:r>
            <a:r>
              <a:rPr lang="en" sz="1600"/>
              <a:t>governance</a:t>
            </a:r>
            <a:endParaRPr sz="1600"/>
          </a:p>
          <a:p>
            <a:pPr indent="-330200" lvl="0" marL="457200" rtl="0" algn="l">
              <a:spcBef>
                <a:spcPts val="0"/>
              </a:spcBef>
              <a:spcAft>
                <a:spcPts val="0"/>
              </a:spcAft>
              <a:buSzPts val="1600"/>
              <a:buChar char="●"/>
            </a:pPr>
            <a:r>
              <a:rPr lang="en" sz="1600"/>
              <a:t>Integration with existing system</a:t>
            </a:r>
            <a:endParaRPr sz="1600"/>
          </a:p>
          <a:p>
            <a:pPr indent="-330200" lvl="0" marL="457200" rtl="0" algn="l">
              <a:spcBef>
                <a:spcPts val="0"/>
              </a:spcBef>
              <a:spcAft>
                <a:spcPts val="0"/>
              </a:spcAft>
              <a:buSzPts val="1600"/>
              <a:buChar char="●"/>
            </a:pPr>
            <a:r>
              <a:rPr lang="en" sz="1600"/>
              <a:t>Cloud services integration</a:t>
            </a:r>
            <a:endParaRPr sz="1600"/>
          </a:p>
          <a:p>
            <a:pPr indent="-330200" lvl="0" marL="457200" rtl="0" algn="l">
              <a:spcBef>
                <a:spcPts val="0"/>
              </a:spcBef>
              <a:spcAft>
                <a:spcPts val="0"/>
              </a:spcAft>
              <a:buSzPts val="1600"/>
              <a:buChar char="●"/>
            </a:pPr>
            <a:r>
              <a:rPr lang="en" sz="1600"/>
              <a:t>Enhanced user experience</a:t>
            </a:r>
            <a:endParaRPr sz="1600"/>
          </a:p>
        </p:txBody>
      </p:sp>
      <p:sp>
        <p:nvSpPr>
          <p:cNvPr id="131" name="Google Shape;131;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Findings</a:t>
            </a:r>
            <a:endParaRPr b="1" sz="2100">
              <a:solidFill>
                <a:schemeClr val="dk1"/>
              </a:solidFill>
            </a:endParaRPr>
          </a:p>
          <a:p>
            <a:pPr indent="0" lvl="0" marL="0" rtl="0" algn="l">
              <a:spcBef>
                <a:spcPts val="1600"/>
              </a:spcBef>
              <a:spcAft>
                <a:spcPts val="0"/>
              </a:spcAft>
              <a:buNone/>
            </a:pPr>
            <a:r>
              <a:rPr lang="en" sz="1600"/>
              <a:t>After a thorough assessment it was found that TechCORP </a:t>
            </a:r>
            <a:r>
              <a:rPr lang="en" sz="1600"/>
              <a:t>struggles</a:t>
            </a:r>
            <a:r>
              <a:rPr lang="en" sz="1600"/>
              <a:t> in two major areas.</a:t>
            </a:r>
            <a:endParaRPr sz="1600"/>
          </a:p>
          <a:p>
            <a:pPr indent="0" lvl="0" marL="0" rtl="0" algn="l">
              <a:spcBef>
                <a:spcPts val="1600"/>
              </a:spcBef>
              <a:spcAft>
                <a:spcPts val="0"/>
              </a:spcAft>
              <a:buNone/>
            </a:pPr>
            <a:r>
              <a:rPr b="1" lang="en" sz="1600"/>
              <a:t>These are</a:t>
            </a:r>
            <a:r>
              <a:rPr b="1" lang="en" sz="1600"/>
              <a:t>:</a:t>
            </a:r>
            <a:endParaRPr b="1" sz="1600"/>
          </a:p>
          <a:p>
            <a:pPr indent="-330200" lvl="0" marL="457200" rtl="0" algn="l">
              <a:spcBef>
                <a:spcPts val="0"/>
              </a:spcBef>
              <a:spcAft>
                <a:spcPts val="0"/>
              </a:spcAft>
              <a:buSzPts val="1600"/>
              <a:buChar char="●"/>
            </a:pPr>
            <a:r>
              <a:rPr lang="en" sz="1600"/>
              <a:t>User lifecycle management</a:t>
            </a:r>
            <a:endParaRPr sz="1600"/>
          </a:p>
          <a:p>
            <a:pPr indent="-330200" lvl="0" marL="457200" rtl="0" algn="l">
              <a:spcBef>
                <a:spcPts val="0"/>
              </a:spcBef>
              <a:spcAft>
                <a:spcPts val="0"/>
              </a:spcAft>
              <a:buSzPts val="1600"/>
              <a:buChar char="●"/>
            </a:pPr>
            <a:r>
              <a:rPr lang="en" sz="1600"/>
              <a:t>Strong access control mechanism</a:t>
            </a:r>
            <a:endParaRPr sz="1600"/>
          </a:p>
          <a:p>
            <a:pPr indent="0" lvl="0" marL="0" rtl="0" algn="l">
              <a:spcBef>
                <a:spcPts val="1600"/>
              </a:spcBef>
              <a:spcAft>
                <a:spcPts val="1600"/>
              </a:spcAft>
              <a:buNone/>
            </a:pPr>
            <a:r>
              <a:rPr lang="en" sz="1600"/>
              <a:t>Based on this assessment key controls and mechanisms are selected that is customized and aligned with the business objectives.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Key Milestones</a:t>
            </a:r>
            <a:endParaRPr/>
          </a:p>
        </p:txBody>
      </p:sp>
      <p:sp>
        <p:nvSpPr>
          <p:cNvPr id="137" name="Google Shape;13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spcBef>
                <a:spcPts val="1600"/>
              </a:spcBef>
              <a:spcAft>
                <a:spcPts val="0"/>
              </a:spcAft>
              <a:buSzPts val="1800"/>
              <a:buChar char="●"/>
            </a:pPr>
            <a:r>
              <a:rPr lang="en"/>
              <a:t>Completion of the assessment report</a:t>
            </a:r>
            <a:endParaRPr/>
          </a:p>
          <a:p>
            <a:pPr indent="-342900" lvl="0" marL="457200" rtl="0" algn="l">
              <a:spcBef>
                <a:spcPts val="0"/>
              </a:spcBef>
              <a:spcAft>
                <a:spcPts val="0"/>
              </a:spcAft>
              <a:buSzPts val="1800"/>
              <a:buChar char="●"/>
            </a:pPr>
            <a:r>
              <a:rPr lang="en"/>
              <a:t>Finalization of IAM requirements and objectives</a:t>
            </a:r>
            <a:endParaRPr/>
          </a:p>
          <a:p>
            <a:pPr indent="-342900" lvl="0" marL="457200" rtl="0" algn="l">
              <a:spcBef>
                <a:spcPts val="0"/>
              </a:spcBef>
              <a:spcAft>
                <a:spcPts val="0"/>
              </a:spcAft>
              <a:buSzPts val="1800"/>
              <a:buChar char="●"/>
            </a:pPr>
            <a:r>
              <a:rPr lang="en"/>
              <a:t>Development of the implementation plan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