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705" r:id="rId1"/>
  </p:sldMasterIdLst>
  <p:notesMasterIdLst>
    <p:notesMasterId r:id="rId19"/>
  </p:notesMasterIdLst>
  <p:sldIdLst>
    <p:sldId id="455" r:id="rId2"/>
    <p:sldId id="556" r:id="rId3"/>
    <p:sldId id="567" r:id="rId4"/>
    <p:sldId id="571" r:id="rId5"/>
    <p:sldId id="461" r:id="rId6"/>
    <p:sldId id="563" r:id="rId7"/>
    <p:sldId id="572" r:id="rId8"/>
    <p:sldId id="564" r:id="rId9"/>
    <p:sldId id="570" r:id="rId10"/>
    <p:sldId id="560" r:id="rId11"/>
    <p:sldId id="568" r:id="rId12"/>
    <p:sldId id="561" r:id="rId13"/>
    <p:sldId id="569" r:id="rId14"/>
    <p:sldId id="573" r:id="rId15"/>
    <p:sldId id="566" r:id="rId16"/>
    <p:sldId id="559" r:id="rId17"/>
    <p:sldId id="565" r:id="rId18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</p:embeddedFontLst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5FBB706-BAC9-46E9-9A1F-73BD1C12519A}">
          <p14:sldIdLst>
            <p14:sldId id="455"/>
            <p14:sldId id="556"/>
            <p14:sldId id="567"/>
            <p14:sldId id="571"/>
            <p14:sldId id="461"/>
            <p14:sldId id="563"/>
            <p14:sldId id="572"/>
            <p14:sldId id="564"/>
            <p14:sldId id="570"/>
            <p14:sldId id="560"/>
            <p14:sldId id="568"/>
            <p14:sldId id="561"/>
            <p14:sldId id="569"/>
            <p14:sldId id="573"/>
            <p14:sldId id="566"/>
            <p14:sldId id="559"/>
            <p14:sldId id="5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UJAIM Marc" initials="NM" lastIdx="2" clrIdx="0"/>
  <p:cmAuthor id="2" name="DE BRAAF Karsten" initials="DBK" lastIdx="1" clrIdx="1">
    <p:extLst>
      <p:ext uri="{19B8F6BF-5375-455C-9EA6-DF929625EA0E}">
        <p15:presenceInfo xmlns:p15="http://schemas.microsoft.com/office/powerpoint/2012/main" userId="S-1-5-21-1935655697-861567501-725345543-611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2DD"/>
    <a:srgbClr val="00AEB3"/>
    <a:srgbClr val="006B8D"/>
    <a:srgbClr val="F2F2F2"/>
    <a:srgbClr val="ABCEDA"/>
    <a:srgbClr val="C4DDE5"/>
    <a:srgbClr val="00A6AA"/>
    <a:srgbClr val="00B5E2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384" autoAdjust="0"/>
  </p:normalViewPr>
  <p:slideViewPr>
    <p:cSldViewPr>
      <p:cViewPr varScale="1">
        <p:scale>
          <a:sx n="81" d="100"/>
          <a:sy n="81" d="100"/>
        </p:scale>
        <p:origin x="15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AC39-B6F3-403B-96F7-860A3AD0612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051BC-3109-4044-B02A-9DA2317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108520" y="0"/>
            <a:ext cx="9502271" cy="7662332"/>
            <a:chOff x="-108520" y="0"/>
            <a:chExt cx="9502271" cy="766233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98000" y="0"/>
              <a:ext cx="8748000" cy="25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reeform: Shape 13"/>
            <p:cNvSpPr>
              <a:spLocks noChangeAspect="1"/>
            </p:cNvSpPr>
            <p:nvPr userDrawn="1"/>
          </p:nvSpPr>
          <p:spPr>
            <a:xfrm rot="2700000">
              <a:off x="2264198" y="532779"/>
              <a:ext cx="7050892" cy="7208214"/>
            </a:xfrm>
            <a:custGeom>
              <a:avLst/>
              <a:gdLst>
                <a:gd name="connsiteX0" fmla="*/ 1268727 w 7050892"/>
                <a:gd name="connsiteY0" fmla="*/ 0 h 7208214"/>
                <a:gd name="connsiteX1" fmla="*/ 4314535 w 7050892"/>
                <a:gd name="connsiteY1" fmla="*/ 2627 h 7208214"/>
                <a:gd name="connsiteX2" fmla="*/ 7050892 w 7050892"/>
                <a:gd name="connsiteY2" fmla="*/ 2738983 h 7208214"/>
                <a:gd name="connsiteX3" fmla="*/ 2588059 w 7050892"/>
                <a:gd name="connsiteY3" fmla="*/ 7201816 h 7208214"/>
                <a:gd name="connsiteX4" fmla="*/ 4261 w 7050892"/>
                <a:gd name="connsiteY4" fmla="*/ 7208214 h 7208214"/>
                <a:gd name="connsiteX5" fmla="*/ 0 w 7050892"/>
                <a:gd name="connsiteY5" fmla="*/ 1273180 h 72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50892" h="7208214">
                  <a:moveTo>
                    <a:pt x="1268727" y="0"/>
                  </a:moveTo>
                  <a:lnTo>
                    <a:pt x="4314535" y="2627"/>
                  </a:lnTo>
                  <a:lnTo>
                    <a:pt x="7050892" y="2738983"/>
                  </a:lnTo>
                  <a:lnTo>
                    <a:pt x="2588059" y="7201816"/>
                  </a:lnTo>
                  <a:lnTo>
                    <a:pt x="4261" y="7208214"/>
                  </a:lnTo>
                  <a:cubicBezTo>
                    <a:pt x="2841" y="5228128"/>
                    <a:pt x="1420" y="3253266"/>
                    <a:pt x="0" y="1273180"/>
                  </a:cubicBezTo>
                  <a:close/>
                </a:path>
              </a:pathLst>
            </a:custGeom>
            <a:solidFill>
              <a:schemeClr val="tx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5" b="11801"/>
            <a:stretch/>
          </p:blipFill>
          <p:spPr>
            <a:xfrm>
              <a:off x="-108520" y="0"/>
              <a:ext cx="9073398" cy="6048672"/>
            </a:xfrm>
            <a:prstGeom prst="rect">
              <a:avLst/>
            </a:prstGeom>
          </p:spPr>
        </p:pic>
        <p:grpSp>
          <p:nvGrpSpPr>
            <p:cNvPr id="16" name="Groupe 8"/>
            <p:cNvGrpSpPr/>
            <p:nvPr/>
          </p:nvGrpSpPr>
          <p:grpSpPr>
            <a:xfrm>
              <a:off x="4515958" y="2645999"/>
              <a:ext cx="144000" cy="242176"/>
              <a:chOff x="4518000" y="2645999"/>
              <a:chExt cx="144000" cy="242176"/>
            </a:xfrm>
          </p:grpSpPr>
          <p:sp>
            <p:nvSpPr>
              <p:cNvPr id="17" name="Ellipse 16"/>
              <p:cNvSpPr/>
              <p:nvPr userDrawn="1"/>
            </p:nvSpPr>
            <p:spPr>
              <a:xfrm>
                <a:off x="4518000" y="2744175"/>
                <a:ext cx="144000" cy="144000"/>
              </a:xfrm>
              <a:prstGeom prst="ellipse">
                <a:avLst/>
              </a:prstGeom>
              <a:noFill/>
              <a:ln w="9525">
                <a:solidFill>
                  <a:srgbClr val="B4E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Connecteur droit 17"/>
              <p:cNvCxnSpPr/>
              <p:nvPr userDrawn="1"/>
            </p:nvCxnSpPr>
            <p:spPr>
              <a:xfrm rot="5400000">
                <a:off x="4508182" y="2727818"/>
                <a:ext cx="163637" cy="0"/>
              </a:xfrm>
              <a:prstGeom prst="line">
                <a:avLst/>
              </a:prstGeom>
              <a:ln>
                <a:solidFill>
                  <a:srgbClr val="B4E1FA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lipse 18"/>
              <p:cNvSpPr/>
              <p:nvPr userDrawn="1"/>
            </p:nvSpPr>
            <p:spPr>
              <a:xfrm>
                <a:off x="4572000" y="2796539"/>
                <a:ext cx="36000" cy="32727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62800" y="0"/>
            <a:ext cx="8625600" cy="6012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Create your own cover page </a:t>
            </a:r>
            <a:endParaRPr lang="fr-FR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59859"/>
            <a:ext cx="2232252" cy="493708"/>
          </a:xfrm>
          <a:prstGeom prst="rect">
            <a:avLst/>
          </a:prstGeom>
        </p:spPr>
      </p:pic>
      <p:sp>
        <p:nvSpPr>
          <p:cNvPr id="31" name="Espace réservé du texte 63"/>
          <p:cNvSpPr>
            <a:spLocks noGrp="1"/>
          </p:cNvSpPr>
          <p:nvPr>
            <p:ph type="body" sz="quarter" idx="10" hasCustomPrompt="1"/>
          </p:nvPr>
        </p:nvSpPr>
        <p:spPr>
          <a:xfrm>
            <a:off x="3276000" y="2142000"/>
            <a:ext cx="2618473" cy="461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Event/Date</a:t>
            </a:r>
          </a:p>
        </p:txBody>
      </p:sp>
      <p:sp>
        <p:nvSpPr>
          <p:cNvPr id="32" name="Espace réservé du texte 63"/>
          <p:cNvSpPr>
            <a:spLocks noGrp="1"/>
          </p:cNvSpPr>
          <p:nvPr>
            <p:ph type="body" sz="quarter" idx="11" hasCustomPrompt="1"/>
          </p:nvPr>
        </p:nvSpPr>
        <p:spPr>
          <a:xfrm>
            <a:off x="1548000" y="2988000"/>
            <a:ext cx="6048000" cy="860400"/>
          </a:xfrm>
        </p:spPr>
        <p:txBody>
          <a:bodyPr/>
          <a:lstStyle>
            <a:lvl1pPr marL="0" indent="0" algn="ctr">
              <a:buNone/>
              <a:defRPr sz="25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33" name="Espace réservé du texte 63"/>
          <p:cNvSpPr>
            <a:spLocks noGrp="1"/>
          </p:cNvSpPr>
          <p:nvPr>
            <p:ph type="body" sz="quarter" idx="12" hasCustomPrompt="1"/>
          </p:nvPr>
        </p:nvSpPr>
        <p:spPr>
          <a:xfrm>
            <a:off x="3132000" y="5112000"/>
            <a:ext cx="2880000" cy="522000"/>
          </a:xfr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5961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00" y="1619998"/>
            <a:ext cx="8630374" cy="1979649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j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62799" y="1251796"/>
            <a:ext cx="8630375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62800" y="4116062"/>
            <a:ext cx="8630374" cy="1979649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262799" y="3747860"/>
            <a:ext cx="8630375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61843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00" y="1619998"/>
            <a:ext cx="4256500" cy="1979649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j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62800" y="1251796"/>
            <a:ext cx="42565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62800" y="4116062"/>
            <a:ext cx="4256500" cy="1979649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262800" y="3747860"/>
            <a:ext cx="42565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36675" y="1619998"/>
            <a:ext cx="4256500" cy="1979649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4636675" y="1251796"/>
            <a:ext cx="42565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636675" y="4116062"/>
            <a:ext cx="4256500" cy="1979649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4636675" y="3747860"/>
            <a:ext cx="42565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6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56971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00" y="1619998"/>
            <a:ext cx="8640000" cy="2258670"/>
          </a:xfrm>
        </p:spPr>
        <p:txBody>
          <a:bodyPr/>
          <a:lstStyle>
            <a:lvl1pPr>
              <a:defRPr b="0" i="0" baseline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n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62800" y="1251796"/>
            <a:ext cx="86400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pic>
        <p:nvPicPr>
          <p:cNvPr id="10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" y="4150800"/>
            <a:ext cx="9137093" cy="201625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4149080"/>
            <a:ext cx="9144000" cy="2017972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115616" y="4473965"/>
            <a:ext cx="1367631" cy="1368202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2844007" y="4473965"/>
            <a:ext cx="1367631" cy="1368202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4932363" y="4473965"/>
            <a:ext cx="1367631" cy="1368202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6948488" y="4473965"/>
            <a:ext cx="1367631" cy="1368202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01320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igures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4149080"/>
            <a:ext cx="9144000" cy="2017972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00" y="1619998"/>
            <a:ext cx="8640000" cy="2258670"/>
          </a:xfrm>
        </p:spPr>
        <p:txBody>
          <a:bodyPr/>
          <a:lstStyle>
            <a:lvl1pPr>
              <a:defRPr b="0" i="0" baseline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n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62800" y="1251796"/>
            <a:ext cx="86400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115616" y="4473965"/>
            <a:ext cx="1367631" cy="1368202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2844007" y="4473965"/>
            <a:ext cx="1367631" cy="1368202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4932363" y="4473965"/>
            <a:ext cx="1367631" cy="1368202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6948488" y="4473965"/>
            <a:ext cx="1367631" cy="1368202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21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49259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j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90656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71616"/>
          </a:xfrm>
          <a:prstGeom prst="rect">
            <a:avLst/>
          </a:prstGeom>
        </p:spPr>
      </p:pic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j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2267744" y="1396552"/>
            <a:ext cx="4176464" cy="369332"/>
          </a:xfrm>
        </p:spPr>
        <p:txBody>
          <a:bodyPr/>
          <a:lstStyle>
            <a:lvl1pPr marL="0" indent="0">
              <a:buNone/>
              <a:defRPr sz="2400" b="0" i="0" u="sng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Agenda or appendices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707744" y="2035498"/>
            <a:ext cx="414000" cy="414000"/>
          </a:xfrm>
          <a:prstGeom prst="diamond">
            <a:avLst/>
          </a:prstGeom>
        </p:spPr>
        <p:txBody>
          <a:bodyPr tIns="0" bIns="0" anchor="ctr"/>
          <a:lstStyle>
            <a:lvl1pPr marL="0" indent="0" algn="ctr">
              <a:buNone/>
              <a:defRPr sz="2000" b="0" i="0">
                <a:solidFill>
                  <a:srgbClr val="8C8C8C"/>
                </a:solidFill>
                <a:latin typeface="+mj-lt"/>
              </a:defRPr>
            </a:lvl1pPr>
            <a:lvl2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39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1707744" y="2596864"/>
            <a:ext cx="414000" cy="414000"/>
          </a:xfrm>
          <a:prstGeom prst="diamond">
            <a:avLst/>
          </a:prstGeom>
        </p:spPr>
        <p:txBody>
          <a:bodyPr tIns="0" bIns="0" anchor="ctr"/>
          <a:lstStyle>
            <a:lvl1pPr marL="0" indent="0" algn="ctr">
              <a:buNone/>
              <a:defRPr sz="2000" b="0" i="0">
                <a:solidFill>
                  <a:srgbClr val="8C8C8C"/>
                </a:solidFill>
                <a:latin typeface="+mj-lt"/>
              </a:defRPr>
            </a:lvl1pPr>
            <a:lvl2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40" name="Espace réservé du texte 5"/>
          <p:cNvSpPr>
            <a:spLocks noGrp="1"/>
          </p:cNvSpPr>
          <p:nvPr>
            <p:ph type="body" sz="quarter" idx="36" hasCustomPrompt="1"/>
          </p:nvPr>
        </p:nvSpPr>
        <p:spPr>
          <a:xfrm>
            <a:off x="1707744" y="3158230"/>
            <a:ext cx="414000" cy="414000"/>
          </a:xfrm>
          <a:prstGeom prst="diamond">
            <a:avLst/>
          </a:prstGeom>
        </p:spPr>
        <p:txBody>
          <a:bodyPr tIns="0" bIns="0" anchor="ctr"/>
          <a:lstStyle>
            <a:lvl1pPr marL="0" indent="0" algn="ctr">
              <a:buNone/>
              <a:defRPr sz="2000" b="0" i="0">
                <a:solidFill>
                  <a:srgbClr val="8C8C8C"/>
                </a:solidFill>
                <a:latin typeface="+mj-lt"/>
              </a:defRPr>
            </a:lvl1pPr>
            <a:lvl2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41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1707744" y="3719596"/>
            <a:ext cx="414000" cy="414000"/>
          </a:xfrm>
          <a:prstGeom prst="diamond">
            <a:avLst/>
          </a:prstGeom>
        </p:spPr>
        <p:txBody>
          <a:bodyPr tIns="0" bIns="0" anchor="ctr"/>
          <a:lstStyle>
            <a:lvl1pPr marL="0" indent="0" algn="ctr">
              <a:buNone/>
              <a:defRPr sz="2000" b="0" i="0">
                <a:solidFill>
                  <a:srgbClr val="8C8C8C"/>
                </a:solidFill>
                <a:latin typeface="+mj-lt"/>
              </a:defRPr>
            </a:lvl1pPr>
            <a:lvl2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42" name="Espace réservé du texte 5"/>
          <p:cNvSpPr>
            <a:spLocks noGrp="1"/>
          </p:cNvSpPr>
          <p:nvPr>
            <p:ph type="body" sz="quarter" idx="38" hasCustomPrompt="1"/>
          </p:nvPr>
        </p:nvSpPr>
        <p:spPr>
          <a:xfrm>
            <a:off x="1707744" y="4280962"/>
            <a:ext cx="414000" cy="414000"/>
          </a:xfrm>
          <a:prstGeom prst="diamond">
            <a:avLst/>
          </a:prstGeom>
        </p:spPr>
        <p:txBody>
          <a:bodyPr tIns="0" bIns="0" anchor="ctr"/>
          <a:lstStyle>
            <a:lvl1pPr marL="0" indent="0" algn="ctr">
              <a:buNone/>
              <a:defRPr sz="2000" b="0" i="0">
                <a:solidFill>
                  <a:srgbClr val="8C8C8C"/>
                </a:solidFill>
                <a:latin typeface="+mj-lt"/>
              </a:defRPr>
            </a:lvl1pPr>
            <a:lvl2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43" name="Espace réservé du texte 5"/>
          <p:cNvSpPr>
            <a:spLocks noGrp="1"/>
          </p:cNvSpPr>
          <p:nvPr>
            <p:ph type="body" sz="quarter" idx="39" hasCustomPrompt="1"/>
          </p:nvPr>
        </p:nvSpPr>
        <p:spPr>
          <a:xfrm>
            <a:off x="1707744" y="4842328"/>
            <a:ext cx="414000" cy="414000"/>
          </a:xfrm>
          <a:prstGeom prst="diamond">
            <a:avLst/>
          </a:prstGeom>
        </p:spPr>
        <p:txBody>
          <a:bodyPr tIns="0" bIns="0" anchor="ctr"/>
          <a:lstStyle>
            <a:lvl1pPr marL="0" indent="0" algn="ctr">
              <a:buNone/>
              <a:defRPr sz="2000" b="0" i="0">
                <a:solidFill>
                  <a:srgbClr val="8C8C8C"/>
                </a:solidFill>
                <a:latin typeface="+mj-lt"/>
              </a:defRPr>
            </a:lvl1pPr>
            <a:lvl2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44" name="Espace réservé du texte 5"/>
          <p:cNvSpPr>
            <a:spLocks noGrp="1"/>
          </p:cNvSpPr>
          <p:nvPr>
            <p:ph type="body" sz="quarter" idx="40" hasCustomPrompt="1"/>
          </p:nvPr>
        </p:nvSpPr>
        <p:spPr>
          <a:xfrm>
            <a:off x="1707744" y="5403694"/>
            <a:ext cx="414000" cy="414000"/>
          </a:xfrm>
          <a:prstGeom prst="diamond">
            <a:avLst/>
          </a:prstGeom>
        </p:spPr>
        <p:txBody>
          <a:bodyPr tIns="0" bIns="0" anchor="ctr"/>
          <a:lstStyle>
            <a:lvl1pPr marL="0" indent="0" algn="ctr">
              <a:buNone/>
              <a:defRPr sz="2000" b="0" i="0">
                <a:solidFill>
                  <a:srgbClr val="8C8C8C"/>
                </a:solidFill>
                <a:latin typeface="+mj-lt"/>
              </a:defRPr>
            </a:lvl1pPr>
            <a:lvl2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45" name="Espace réservé du texte 5"/>
          <p:cNvSpPr>
            <a:spLocks noGrp="1"/>
          </p:cNvSpPr>
          <p:nvPr>
            <p:ph type="body" sz="quarter" idx="41" hasCustomPrompt="1"/>
          </p:nvPr>
        </p:nvSpPr>
        <p:spPr>
          <a:xfrm>
            <a:off x="1707744" y="5965058"/>
            <a:ext cx="414000" cy="414000"/>
          </a:xfrm>
          <a:prstGeom prst="diamond">
            <a:avLst/>
          </a:prstGeom>
        </p:spPr>
        <p:txBody>
          <a:bodyPr tIns="0" bIns="0" anchor="ctr"/>
          <a:lstStyle>
            <a:lvl1pPr marL="0" indent="0" algn="ctr">
              <a:buNone/>
              <a:defRPr sz="2000" b="0" i="0">
                <a:solidFill>
                  <a:srgbClr val="8C8C8C"/>
                </a:solidFill>
                <a:latin typeface="+mj-lt"/>
              </a:defRPr>
            </a:lvl1pPr>
            <a:lvl2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259792" y="2035498"/>
            <a:ext cx="5255388" cy="414000"/>
          </a:xfrm>
        </p:spPr>
        <p:txBody>
          <a:bodyPr tIns="0" anchor="ctr"/>
          <a:lstStyle>
            <a:lvl1pPr marL="0" indent="0">
              <a:buFontTx/>
              <a:buNone/>
              <a:defRPr sz="1400" b="0" i="0">
                <a:solidFill>
                  <a:srgbClr val="8C8C8C"/>
                </a:solidFill>
                <a:latin typeface="+mj-lt"/>
              </a:defRPr>
            </a:lvl1pPr>
            <a:lvl2pPr marL="0" indent="0"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259792" y="2596864"/>
            <a:ext cx="5255388" cy="414000"/>
          </a:xfrm>
        </p:spPr>
        <p:txBody>
          <a:bodyPr tIns="0" anchor="ctr"/>
          <a:lstStyle>
            <a:lvl1pPr marL="0" indent="0">
              <a:buFontTx/>
              <a:buNone/>
              <a:defRPr sz="1400" b="0" i="0">
                <a:solidFill>
                  <a:srgbClr val="8C8C8C"/>
                </a:solidFill>
                <a:latin typeface="+mj-lt"/>
              </a:defRPr>
            </a:lvl1pPr>
            <a:lvl2pPr marL="0" indent="0"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259792" y="5403694"/>
            <a:ext cx="5255388" cy="414000"/>
          </a:xfrm>
        </p:spPr>
        <p:txBody>
          <a:bodyPr tIns="0" anchor="ctr"/>
          <a:lstStyle>
            <a:lvl1pPr marL="0" indent="0">
              <a:buFontTx/>
              <a:buNone/>
              <a:defRPr sz="1400" b="0" i="0">
                <a:solidFill>
                  <a:srgbClr val="8C8C8C"/>
                </a:solidFill>
                <a:latin typeface="+mj-lt"/>
              </a:defRPr>
            </a:lvl1pPr>
            <a:lvl2pPr marL="0" indent="0"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259792" y="5965058"/>
            <a:ext cx="5255388" cy="414000"/>
          </a:xfrm>
        </p:spPr>
        <p:txBody>
          <a:bodyPr tIns="0" anchor="ctr"/>
          <a:lstStyle>
            <a:lvl1pPr marL="0" indent="0">
              <a:buFontTx/>
              <a:buNone/>
              <a:defRPr sz="1400" b="0" i="0">
                <a:solidFill>
                  <a:srgbClr val="8C8C8C"/>
                </a:solidFill>
                <a:latin typeface="+mj-lt"/>
              </a:defRPr>
            </a:lvl1pPr>
            <a:lvl2pPr marL="0" indent="0"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2259792" y="4280962"/>
            <a:ext cx="5255388" cy="414000"/>
          </a:xfrm>
        </p:spPr>
        <p:txBody>
          <a:bodyPr tIns="0" anchor="ctr"/>
          <a:lstStyle>
            <a:lvl1pPr marL="0" indent="0">
              <a:buFontTx/>
              <a:buNone/>
              <a:defRPr sz="1400" b="0" i="0">
                <a:solidFill>
                  <a:srgbClr val="8C8C8C"/>
                </a:solidFill>
                <a:latin typeface="+mj-lt"/>
              </a:defRPr>
            </a:lvl1pPr>
            <a:lvl2pPr marL="0" indent="0"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2259792" y="3158230"/>
            <a:ext cx="5255388" cy="414000"/>
          </a:xfrm>
        </p:spPr>
        <p:txBody>
          <a:bodyPr t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400" b="0" i="0">
                <a:solidFill>
                  <a:srgbClr val="8C8C8C"/>
                </a:solidFill>
                <a:latin typeface="+mj-lt"/>
              </a:defRPr>
            </a:lvl1pPr>
            <a:lvl2pPr marL="0" indent="0"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2259792" y="3719596"/>
            <a:ext cx="5255388" cy="414000"/>
          </a:xfrm>
        </p:spPr>
        <p:txBody>
          <a:bodyPr tIns="0" anchor="ctr"/>
          <a:lstStyle>
            <a:lvl1pPr marL="0" indent="0">
              <a:buFontTx/>
              <a:buNone/>
              <a:defRPr sz="1400" b="0" i="0">
                <a:solidFill>
                  <a:srgbClr val="8C8C8C"/>
                </a:solidFill>
                <a:latin typeface="+mj-lt"/>
              </a:defRPr>
            </a:lvl1pPr>
            <a:lvl2pPr marL="0" indent="0"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2259792" y="4842328"/>
            <a:ext cx="5255388" cy="414000"/>
          </a:xfrm>
        </p:spPr>
        <p:txBody>
          <a:bodyPr tIns="0" anchor="ctr"/>
          <a:lstStyle>
            <a:lvl1pPr marL="0" indent="0">
              <a:buFontTx/>
              <a:buNone/>
              <a:defRPr sz="1400" b="0" i="0">
                <a:solidFill>
                  <a:srgbClr val="8C8C8C"/>
                </a:solidFill>
                <a:latin typeface="+mj-lt"/>
              </a:defRPr>
            </a:lvl1pPr>
            <a:lvl2pPr marL="0" indent="0"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80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00" y="1251796"/>
            <a:ext cx="8640000" cy="4832202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j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9895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00" y="1619998"/>
            <a:ext cx="8640000" cy="4464000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j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62800" y="1251796"/>
            <a:ext cx="86400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27919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00" y="1619998"/>
            <a:ext cx="4256500" cy="4464000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j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62800" y="1251796"/>
            <a:ext cx="42565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36675" y="1619998"/>
            <a:ext cx="4256500" cy="4464000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4636675" y="1251796"/>
            <a:ext cx="42565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405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00" y="1619998"/>
            <a:ext cx="4256500" cy="4464000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j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62800" y="1251796"/>
            <a:ext cx="42565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36675" y="1619998"/>
            <a:ext cx="4256500" cy="4464000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4636675" y="1251796"/>
            <a:ext cx="42565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15253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j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36675" y="1619998"/>
            <a:ext cx="4256500" cy="4464000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4636675" y="1251796"/>
            <a:ext cx="42565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8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53124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00" y="1619998"/>
            <a:ext cx="4256500" cy="4464000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j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62800" y="1251796"/>
            <a:ext cx="42565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2770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800" y="1619998"/>
            <a:ext cx="2790000" cy="4464000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8579047" y="6437464"/>
            <a:ext cx="360000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900" b="0" i="0" smtClean="0">
                <a:solidFill>
                  <a:schemeClr val="bg1"/>
                </a:solidFill>
                <a:latin typeface="+mj-lt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262800" y="1251796"/>
            <a:ext cx="27900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03175" y="1619998"/>
            <a:ext cx="2790000" cy="4464000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6103175" y="1251796"/>
            <a:ext cx="27900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182987" y="1619998"/>
            <a:ext cx="2790000" cy="4464000"/>
          </a:xfrm>
        </p:spPr>
        <p:txBody>
          <a:bodyPr/>
          <a:lstStyle>
            <a:lvl1pPr>
              <a:defRPr b="0" i="0" baseline="0">
                <a:latin typeface="+mj-lt"/>
              </a:defRPr>
            </a:lvl1pPr>
            <a:lvl2pPr>
              <a:defRPr b="0" i="0">
                <a:latin typeface="+mj-lt"/>
              </a:defRPr>
            </a:lvl2pPr>
            <a:lvl3pPr>
              <a:defRPr b="0" i="0">
                <a:latin typeface="+mj-lt"/>
              </a:defRPr>
            </a:lvl3pPr>
            <a:lvl4pPr>
              <a:defRPr b="0" i="0">
                <a:latin typeface="+mj-lt"/>
              </a:defRPr>
            </a:lvl4pPr>
            <a:lvl5pPr>
              <a:defRPr b="0" i="0">
                <a:latin typeface="+mj-lt"/>
              </a:defRPr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3182987" y="1251796"/>
            <a:ext cx="2790000" cy="343425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15" hasCustomPrompt="1"/>
          </p:nvPr>
        </p:nvSpPr>
        <p:spPr>
          <a:xfrm>
            <a:off x="2483768" y="6360160"/>
            <a:ext cx="5976664" cy="123111"/>
          </a:xfrm>
        </p:spPr>
        <p:txBody>
          <a:bodyPr wrap="square" lIns="0" tIns="0" rIns="0" bIns="0">
            <a:spAutoFit/>
          </a:bodyPr>
          <a:lstStyle>
            <a:lvl1pPr marL="144000" indent="-144000">
              <a:buClr>
                <a:schemeClr val="tx1"/>
              </a:buClr>
              <a:buFont typeface="+mj-lt"/>
              <a:buAutoNum type="arabicParenR"/>
              <a:defRPr sz="8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427302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800" y="498221"/>
            <a:ext cx="8630375" cy="4001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25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Connecteur droit 6"/>
          <p:cNvCxnSpPr>
            <a:cxnSpLocks/>
          </p:cNvCxnSpPr>
          <p:nvPr userDrawn="1"/>
        </p:nvCxnSpPr>
        <p:spPr>
          <a:xfrm>
            <a:off x="262800" y="980728"/>
            <a:ext cx="8630375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 rot="2694492">
            <a:off x="8659730" y="6412900"/>
            <a:ext cx="195015" cy="19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9047" y="6437464"/>
            <a:ext cx="360000" cy="1384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8EB99C4E-4C2F-4FAC-9585-2BCE7E79DDB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59859"/>
            <a:ext cx="2232252" cy="4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9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Wingdings 2" panose="05020102010507070707" pitchFamily="18" charset="2"/>
        <a:buChar char="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4207A338-47BB-4098-A731-B6DCE7D337E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Diapositive think-cell" r:id="rId5" imgW="353" imgH="353" progId="TCLayout.ActiveDocument.1">
                  <p:embed/>
                </p:oleObj>
              </mc:Choice>
              <mc:Fallback>
                <p:oleObj name="Diapositive think-cell" r:id="rId5" imgW="353" imgH="353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4207A338-47BB-4098-A731-B6DCE7D337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527FF85-39CB-49BC-BD19-0B53CD65EDA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756A83-EA67-4CA4-A789-DFFA97D0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– main issues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164AA1-C2BB-41BE-A4B0-0F060024AE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571322F-EA7F-420F-AECC-836D1053D46D}"/>
              </a:ext>
            </a:extLst>
          </p:cNvPr>
          <p:cNvSpPr txBox="1">
            <a:spLocks/>
          </p:cNvSpPr>
          <p:nvPr/>
        </p:nvSpPr>
        <p:spPr>
          <a:xfrm>
            <a:off x="262800" y="1484784"/>
            <a:ext cx="8640000" cy="45992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 2" panose="05020102010507070707" pitchFamily="18" charset="2"/>
              <a:buChar char="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/>
              <a:t>Snapshots or “Bordereaux” is a specific format of input files.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/>
              <a:t>The main limitation for EA is that the </a:t>
            </a:r>
            <a:r>
              <a:rPr lang="en-US" sz="1600" b="1" dirty="0">
                <a:solidFill>
                  <a:srgbClr val="0074BB"/>
                </a:solidFill>
              </a:rPr>
              <a:t>Exposure is known only at specific dates instead of a period and timing of policy termination is not known</a:t>
            </a:r>
            <a:r>
              <a:rPr lang="en-US" sz="1600" dirty="0"/>
              <a:t>.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/>
              <a:t>Other issues/challenges can be encountered :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No date of commencement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No link between claims and exposure 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Run-off vs open portfolio / group </a:t>
            </a:r>
            <a:r>
              <a:rPr lang="en-US" sz="1600"/>
              <a:t>vs individual (</a:t>
            </a:r>
            <a:r>
              <a:rPr lang="en-US" sz="1600" dirty="0"/>
              <a:t>treatment of new policies with claims)  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People details are not consistent 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Aggregated data, for which the current platform is not adapted for the type of input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Different level of frequency (monthly to annually)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Missing years in-between</a:t>
            </a:r>
          </a:p>
        </p:txBody>
      </p:sp>
    </p:spTree>
    <p:extLst>
      <p:ext uri="{BB962C8B-B14F-4D97-AF65-F5344CB8AC3E}">
        <p14:creationId xmlns:p14="http://schemas.microsoft.com/office/powerpoint/2010/main" val="222659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F1FD2-0041-4FB7-8E4C-6739F21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rules – </a:t>
            </a:r>
            <a:r>
              <a:rPr lang="en-US" dirty="0" err="1"/>
              <a:t>date_of_begin_current_condition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(exposure only)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D9EB8-5950-4993-9BFF-96BAB499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00" y="1124744"/>
            <a:ext cx="6397432" cy="4832202"/>
          </a:xfrm>
        </p:spPr>
        <p:txBody>
          <a:bodyPr/>
          <a:lstStyle/>
          <a:p>
            <a:r>
              <a:rPr lang="en-US" sz="1100" dirty="0"/>
              <a:t>If </a:t>
            </a:r>
            <a:r>
              <a:rPr lang="en-US" sz="1100" dirty="0" err="1"/>
              <a:t>Date_of_begin_current_condition</a:t>
            </a:r>
            <a:r>
              <a:rPr lang="en-US" sz="1100" dirty="0"/>
              <a:t> non-empty then use minimum of entries</a:t>
            </a:r>
          </a:p>
          <a:p>
            <a:r>
              <a:rPr lang="en-US" sz="1100" dirty="0"/>
              <a:t>otherwise if </a:t>
            </a:r>
            <a:r>
              <a:rPr lang="en-US" sz="1100" dirty="0" err="1"/>
              <a:t>observation_min</a:t>
            </a:r>
            <a:r>
              <a:rPr lang="en-US" sz="1100" dirty="0"/>
              <a:t> &gt; </a:t>
            </a:r>
            <a:r>
              <a:rPr lang="en-US" sz="1100" dirty="0" err="1"/>
              <a:t>reporting_min</a:t>
            </a:r>
            <a:endParaRPr lang="en-US" sz="1100" dirty="0"/>
          </a:p>
          <a:p>
            <a:pPr lvl="1"/>
            <a:r>
              <a:rPr lang="en-US" sz="1100" dirty="0"/>
              <a:t>If </a:t>
            </a:r>
            <a:r>
              <a:rPr lang="en-US" sz="1100" dirty="0" err="1"/>
              <a:t>date_of_commencement</a:t>
            </a:r>
            <a:r>
              <a:rPr lang="en-US" sz="1100" dirty="0"/>
              <a:t> filled and within period of </a:t>
            </a:r>
            <a:r>
              <a:rPr lang="en-US" sz="1100" dirty="0" err="1"/>
              <a:t>observation_min</a:t>
            </a:r>
            <a:r>
              <a:rPr lang="en-US" sz="1100" dirty="0"/>
              <a:t>, then </a:t>
            </a:r>
            <a:br>
              <a:rPr lang="en-US" sz="1100" dirty="0"/>
            </a:br>
            <a:r>
              <a:rPr lang="en-US" sz="1100" dirty="0" err="1"/>
              <a:t>Date_of_begin_current_condition</a:t>
            </a:r>
            <a:r>
              <a:rPr lang="en-US" sz="1100" dirty="0"/>
              <a:t> = </a:t>
            </a:r>
            <a:r>
              <a:rPr lang="en-US" sz="1100" dirty="0" err="1"/>
              <a:t>date_of_commencement</a:t>
            </a:r>
            <a:endParaRPr lang="en-US" sz="1100" dirty="0"/>
          </a:p>
          <a:p>
            <a:pPr lvl="1"/>
            <a:endParaRPr lang="en-US" sz="1100" dirty="0"/>
          </a:p>
          <a:p>
            <a:pPr lvl="1"/>
            <a:r>
              <a:rPr lang="en-US" sz="1100" dirty="0"/>
              <a:t>Otherwise </a:t>
            </a:r>
            <a:r>
              <a:rPr lang="en-US" sz="1100" dirty="0" err="1"/>
              <a:t>Date_of_begin_current_condition</a:t>
            </a:r>
            <a:r>
              <a:rPr lang="en-US" sz="1100" dirty="0"/>
              <a:t> = </a:t>
            </a:r>
          </a:p>
          <a:p>
            <a:pPr marL="625475" lvl="4" indent="-179388"/>
            <a:r>
              <a:rPr lang="en-US" sz="1100" dirty="0"/>
              <a:t>Extraction timing – 6 months + 1 day of year(</a:t>
            </a:r>
            <a:r>
              <a:rPr lang="en-US" sz="1100" dirty="0" err="1"/>
              <a:t>observation_min</a:t>
            </a:r>
            <a:r>
              <a:rPr lang="en-US" sz="1100" dirty="0"/>
              <a:t>), if reporting period = </a:t>
            </a:r>
            <a:r>
              <a:rPr lang="en-US" sz="1100" dirty="0" err="1"/>
              <a:t>reporting_year</a:t>
            </a:r>
            <a:r>
              <a:rPr lang="en-US" sz="1100" dirty="0"/>
              <a:t>. If date empty then assume  standard case with timing 31/12 =&gt; 01/07 of year)</a:t>
            </a:r>
          </a:p>
          <a:p>
            <a:pPr marL="625475" lvl="4" indent="-179388"/>
            <a:r>
              <a:rPr lang="en-US" sz="1100" dirty="0"/>
              <a:t>16/ center month(</a:t>
            </a:r>
            <a:r>
              <a:rPr lang="en-US" sz="1100" dirty="0" err="1"/>
              <a:t>observation_min</a:t>
            </a:r>
            <a:r>
              <a:rPr lang="en-US" sz="1100" dirty="0"/>
              <a:t>)  / year(</a:t>
            </a:r>
            <a:r>
              <a:rPr lang="en-US" sz="1100" dirty="0" err="1"/>
              <a:t>observation_min</a:t>
            </a:r>
            <a:r>
              <a:rPr lang="en-US" sz="1100" dirty="0"/>
              <a:t>), if reporting period = </a:t>
            </a:r>
            <a:r>
              <a:rPr lang="en-US" sz="1100" dirty="0" err="1"/>
              <a:t>reporting_quarter</a:t>
            </a:r>
            <a:endParaRPr lang="en-US" sz="1100" dirty="0"/>
          </a:p>
          <a:p>
            <a:pPr marL="625475" lvl="4" indent="-179388"/>
            <a:r>
              <a:rPr lang="en-US" sz="1100" dirty="0"/>
              <a:t>16/ month(</a:t>
            </a:r>
            <a:r>
              <a:rPr lang="en-US" sz="1100" dirty="0" err="1"/>
              <a:t>observation_min</a:t>
            </a:r>
            <a:r>
              <a:rPr lang="en-US" sz="1100" dirty="0"/>
              <a:t>)  / year(</a:t>
            </a:r>
            <a:r>
              <a:rPr lang="en-US" sz="1100" dirty="0" err="1"/>
              <a:t>obsevation_min</a:t>
            </a:r>
            <a:r>
              <a:rPr lang="en-US" sz="1100" dirty="0"/>
              <a:t>), if reporting period = </a:t>
            </a:r>
            <a:r>
              <a:rPr lang="en-US" sz="1100" dirty="0" err="1"/>
              <a:t>reporting_month</a:t>
            </a:r>
            <a:endParaRPr lang="en-US" sz="1100" dirty="0"/>
          </a:p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r>
              <a:rPr lang="en-US" sz="1100" dirty="0"/>
              <a:t>if </a:t>
            </a:r>
            <a:r>
              <a:rPr lang="en-US" sz="1100" dirty="0" err="1"/>
              <a:t>observation_min</a:t>
            </a:r>
            <a:r>
              <a:rPr lang="en-US" sz="1100" dirty="0"/>
              <a:t> = </a:t>
            </a:r>
            <a:r>
              <a:rPr lang="en-US" sz="1100" dirty="0" err="1"/>
              <a:t>reporting_min</a:t>
            </a:r>
            <a:r>
              <a:rPr lang="en-US" sz="1100" dirty="0"/>
              <a:t> and “first snapshot” = “</a:t>
            </a:r>
            <a:r>
              <a:rPr lang="en-US" sz="1100" dirty="0" err="1"/>
              <a:t>Inforce</a:t>
            </a:r>
            <a:r>
              <a:rPr lang="en-US" sz="1100" dirty="0"/>
              <a:t> portfolio”:</a:t>
            </a:r>
          </a:p>
          <a:p>
            <a:pPr lvl="1"/>
            <a:r>
              <a:rPr lang="en-US" sz="1100" dirty="0" err="1"/>
              <a:t>Date_of_begin_current_condition</a:t>
            </a:r>
            <a:r>
              <a:rPr lang="en-US" sz="1100" dirty="0"/>
              <a:t> = max(start of </a:t>
            </a:r>
            <a:r>
              <a:rPr lang="en-US" sz="1100" dirty="0" err="1"/>
              <a:t>reporting_min</a:t>
            </a:r>
            <a:r>
              <a:rPr lang="en-US" sz="1100" dirty="0"/>
              <a:t>, portfolio inception date)</a:t>
            </a:r>
          </a:p>
          <a:p>
            <a:endParaRPr lang="en-US" sz="1100" dirty="0"/>
          </a:p>
          <a:p>
            <a:r>
              <a:rPr lang="en-US" sz="1100" dirty="0"/>
              <a:t>if </a:t>
            </a:r>
            <a:r>
              <a:rPr lang="en-US" sz="1100" dirty="0" err="1"/>
              <a:t>observation_min</a:t>
            </a:r>
            <a:r>
              <a:rPr lang="en-US" sz="1100" dirty="0"/>
              <a:t> = </a:t>
            </a:r>
            <a:r>
              <a:rPr lang="en-US" sz="1100" dirty="0" err="1"/>
              <a:t>reporting_min</a:t>
            </a:r>
            <a:r>
              <a:rPr lang="en-US" sz="1100" dirty="0"/>
              <a:t> and “first snapshot” = “New portfolio” and </a:t>
            </a:r>
            <a:r>
              <a:rPr lang="en-US" sz="1100" dirty="0" err="1"/>
              <a:t>portfolio_inception</a:t>
            </a:r>
            <a:r>
              <a:rPr lang="en-US" sz="1100" dirty="0"/>
              <a:t> date &lt;= start of </a:t>
            </a:r>
            <a:r>
              <a:rPr lang="en-US" sz="1100" dirty="0" err="1"/>
              <a:t>reporting_min</a:t>
            </a:r>
            <a:r>
              <a:rPr lang="en-US" sz="1100" dirty="0"/>
              <a:t>:</a:t>
            </a:r>
          </a:p>
          <a:p>
            <a:pPr lvl="1"/>
            <a:r>
              <a:rPr lang="en-US" sz="1100" dirty="0" err="1"/>
              <a:t>Date_of_begin_current_condition</a:t>
            </a:r>
            <a:r>
              <a:rPr lang="en-US" sz="1100" dirty="0"/>
              <a:t> = </a:t>
            </a:r>
          </a:p>
          <a:p>
            <a:pPr marL="625475" lvl="4" indent="-179388"/>
            <a:r>
              <a:rPr lang="en-US" sz="1100" dirty="0"/>
              <a:t>Extraction timing – 6 months + 1 day of year(</a:t>
            </a:r>
            <a:r>
              <a:rPr lang="en-US" sz="1100" dirty="0" err="1"/>
              <a:t>observation_min</a:t>
            </a:r>
            <a:r>
              <a:rPr lang="en-US" sz="1100" dirty="0"/>
              <a:t>), if reporting period = </a:t>
            </a:r>
            <a:r>
              <a:rPr lang="en-US" sz="1100" dirty="0" err="1"/>
              <a:t>reporting_year</a:t>
            </a:r>
            <a:r>
              <a:rPr lang="en-US" sz="1100" dirty="0"/>
              <a:t> </a:t>
            </a:r>
          </a:p>
          <a:p>
            <a:pPr marL="625475" lvl="4" indent="-179388"/>
            <a:r>
              <a:rPr lang="en-US" sz="1100" dirty="0"/>
              <a:t>16/ center month(</a:t>
            </a:r>
            <a:r>
              <a:rPr lang="en-US" sz="1100" dirty="0" err="1"/>
              <a:t>observation_min</a:t>
            </a:r>
            <a:r>
              <a:rPr lang="en-US" sz="1100" dirty="0"/>
              <a:t>)  / year(</a:t>
            </a:r>
            <a:r>
              <a:rPr lang="en-US" sz="1100" dirty="0" err="1"/>
              <a:t>observation_min</a:t>
            </a:r>
            <a:r>
              <a:rPr lang="en-US" sz="1100" dirty="0"/>
              <a:t>), if reporting period = </a:t>
            </a:r>
            <a:r>
              <a:rPr lang="en-US" sz="1100" dirty="0" err="1"/>
              <a:t>reporting_quarter</a:t>
            </a:r>
            <a:endParaRPr lang="en-US" sz="1100" dirty="0"/>
          </a:p>
          <a:p>
            <a:pPr marL="625475" lvl="4" indent="-179388"/>
            <a:r>
              <a:rPr lang="en-US" sz="1100" dirty="0"/>
              <a:t>16/ month(</a:t>
            </a:r>
            <a:r>
              <a:rPr lang="en-US" sz="1100" dirty="0" err="1"/>
              <a:t>observation_min</a:t>
            </a:r>
            <a:r>
              <a:rPr lang="en-US" sz="1100" dirty="0"/>
              <a:t>)  / year(</a:t>
            </a:r>
            <a:r>
              <a:rPr lang="en-US" sz="1100" dirty="0" err="1"/>
              <a:t>obsevation_min</a:t>
            </a:r>
            <a:r>
              <a:rPr lang="en-US" sz="1100" dirty="0"/>
              <a:t>), if reporting period = </a:t>
            </a:r>
            <a:r>
              <a:rPr lang="en-US" sz="1100" dirty="0" err="1"/>
              <a:t>reporting_month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if </a:t>
            </a:r>
            <a:r>
              <a:rPr lang="en-US" sz="1100" dirty="0" err="1"/>
              <a:t>observation_min</a:t>
            </a:r>
            <a:r>
              <a:rPr lang="en-US" sz="1100" dirty="0"/>
              <a:t> = </a:t>
            </a:r>
            <a:r>
              <a:rPr lang="en-US" sz="1100" dirty="0" err="1"/>
              <a:t>reporting_min</a:t>
            </a:r>
            <a:r>
              <a:rPr lang="en-US" sz="1100" dirty="0"/>
              <a:t> and “first snapshot” = “New portfolio” and </a:t>
            </a:r>
            <a:br>
              <a:rPr lang="en-US" sz="1100" dirty="0"/>
            </a:br>
            <a:r>
              <a:rPr lang="en-US" sz="1100" dirty="0" err="1"/>
              <a:t>portfolio_inception</a:t>
            </a:r>
            <a:r>
              <a:rPr lang="en-US" sz="1100" dirty="0"/>
              <a:t> date &gt; start of </a:t>
            </a:r>
            <a:r>
              <a:rPr lang="en-US" sz="1100" dirty="0" err="1"/>
              <a:t>reporting_min</a:t>
            </a:r>
            <a:r>
              <a:rPr lang="en-US" sz="1100" dirty="0"/>
              <a:t>:</a:t>
            </a:r>
          </a:p>
          <a:p>
            <a:pPr lvl="1"/>
            <a:r>
              <a:rPr lang="en-US" sz="1100" dirty="0" err="1"/>
              <a:t>Date_of_begin_current_condition</a:t>
            </a:r>
            <a:r>
              <a:rPr lang="en-US" sz="1100" dirty="0"/>
              <a:t> = average date between portfolio inception </a:t>
            </a:r>
            <a:br>
              <a:rPr lang="en-US" sz="1100" dirty="0"/>
            </a:br>
            <a:r>
              <a:rPr lang="en-US" sz="1100" dirty="0"/>
              <a:t>date and end </a:t>
            </a:r>
            <a:r>
              <a:rPr lang="en-US" sz="1100" dirty="0" err="1"/>
              <a:t>observation_min</a:t>
            </a:r>
            <a:r>
              <a:rPr lang="en-US" sz="1100" dirty="0"/>
              <a:t>, if end observation min &gt; portfolio inception date</a:t>
            </a:r>
          </a:p>
          <a:p>
            <a:pPr lvl="1"/>
            <a:r>
              <a:rPr lang="en-US" sz="1100" dirty="0" err="1"/>
              <a:t>Date_of_begin_current_condition</a:t>
            </a:r>
            <a:r>
              <a:rPr lang="en-US" sz="1100" dirty="0"/>
              <a:t> = portfolio inception date, </a:t>
            </a:r>
            <a:br>
              <a:rPr lang="en-US" sz="1100" dirty="0"/>
            </a:br>
            <a:r>
              <a:rPr lang="en-US" sz="1100" dirty="0"/>
              <a:t>if end observation min &lt;= portfolio inception date</a:t>
            </a:r>
          </a:p>
          <a:p>
            <a:pPr lvl="1"/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>
              <a:spcAft>
                <a:spcPts val="600"/>
              </a:spcAft>
            </a:pPr>
            <a:endParaRPr lang="en-US" sz="1100" dirty="0"/>
          </a:p>
          <a:p>
            <a:pPr>
              <a:spcAft>
                <a:spcPts val="600"/>
              </a:spcAft>
            </a:pPr>
            <a:endParaRPr lang="en-US" sz="11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A2FFE-E78E-421B-B163-5129196863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85D072E-9DF2-4828-95BD-53EC235DF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9508"/>
              </p:ext>
            </p:extLst>
          </p:nvPr>
        </p:nvGraphicFramePr>
        <p:xfrm>
          <a:off x="6660231" y="1900395"/>
          <a:ext cx="2485076" cy="168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700">
                  <a:extLst>
                    <a:ext uri="{9D8B030D-6E8A-4147-A177-3AD203B41FA5}">
                      <a16:colId xmlns:a16="http://schemas.microsoft.com/office/drawing/2014/main" val="562013676"/>
                    </a:ext>
                  </a:extLst>
                </a:gridCol>
                <a:gridCol w="895188">
                  <a:extLst>
                    <a:ext uri="{9D8B030D-6E8A-4147-A177-3AD203B41FA5}">
                      <a16:colId xmlns:a16="http://schemas.microsoft.com/office/drawing/2014/main" val="7787068"/>
                    </a:ext>
                  </a:extLst>
                </a:gridCol>
                <a:gridCol w="895188">
                  <a:extLst>
                    <a:ext uri="{9D8B030D-6E8A-4147-A177-3AD203B41FA5}">
                      <a16:colId xmlns:a16="http://schemas.microsoft.com/office/drawing/2014/main" val="645347769"/>
                    </a:ext>
                  </a:extLst>
                </a:gridCol>
              </a:tblGrid>
              <a:tr h="301572"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Observation_min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Annual snapshot extraction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Date_of_begin_current_condition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14824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r>
                        <a:rPr lang="en-US" sz="10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01/07/2015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9911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r>
                        <a:rPr lang="en-US" sz="10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01/12/2014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66094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r>
                        <a:rPr lang="en-US" sz="1000" dirty="0"/>
                        <a:t>2015Q2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16/05/2015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84552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r>
                        <a:rPr lang="en-US" sz="1000" dirty="0"/>
                        <a:t>2015M5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16/05/2015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1771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FA01808-B395-449D-B592-A7D0D579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30406"/>
              </p:ext>
            </p:extLst>
          </p:nvPr>
        </p:nvGraphicFramePr>
        <p:xfrm>
          <a:off x="5580112" y="5281384"/>
          <a:ext cx="356388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014">
                  <a:extLst>
                    <a:ext uri="{9D8B030D-6E8A-4147-A177-3AD203B41FA5}">
                      <a16:colId xmlns:a16="http://schemas.microsoft.com/office/drawing/2014/main" val="562013676"/>
                    </a:ext>
                  </a:extLst>
                </a:gridCol>
                <a:gridCol w="831014">
                  <a:extLst>
                    <a:ext uri="{9D8B030D-6E8A-4147-A177-3AD203B41FA5}">
                      <a16:colId xmlns:a16="http://schemas.microsoft.com/office/drawing/2014/main" val="3937860877"/>
                    </a:ext>
                  </a:extLst>
                </a:gridCol>
                <a:gridCol w="831014">
                  <a:extLst>
                    <a:ext uri="{9D8B030D-6E8A-4147-A177-3AD203B41FA5}">
                      <a16:colId xmlns:a16="http://schemas.microsoft.com/office/drawing/2014/main" val="1285630716"/>
                    </a:ext>
                  </a:extLst>
                </a:gridCol>
                <a:gridCol w="1070847">
                  <a:extLst>
                    <a:ext uri="{9D8B030D-6E8A-4147-A177-3AD203B41FA5}">
                      <a16:colId xmlns:a16="http://schemas.microsoft.com/office/drawing/2014/main" val="645347769"/>
                    </a:ext>
                  </a:extLst>
                </a:gridCol>
              </a:tblGrid>
              <a:tr h="372463"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Observation_min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Annual snapshot extraction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Portfolio_inception</a:t>
                      </a:r>
                      <a:r>
                        <a:rPr lang="en-US" sz="10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Date_of_begin_current_condition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14824"/>
                  </a:ext>
                </a:extLst>
              </a:tr>
              <a:tr h="231238">
                <a:tc>
                  <a:txBody>
                    <a:bodyPr/>
                    <a:lstStyle/>
                    <a:p>
                      <a:r>
                        <a:rPr lang="en-US" sz="10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01/07/2015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01/10/2015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9911"/>
                  </a:ext>
                </a:extLst>
              </a:tr>
              <a:tr h="231238">
                <a:tc>
                  <a:txBody>
                    <a:bodyPr/>
                    <a:lstStyle/>
                    <a:p>
                      <a:r>
                        <a:rPr lang="en-US" sz="10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01/07/2015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01/09/2015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4743"/>
                  </a:ext>
                </a:extLst>
              </a:tr>
              <a:tr h="231238">
                <a:tc>
                  <a:txBody>
                    <a:bodyPr/>
                    <a:lstStyle/>
                    <a:p>
                      <a:r>
                        <a:rPr lang="en-US" sz="1000" dirty="0"/>
                        <a:t>2015Q2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01/06/2015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16/06/2015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84552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4011656D-E153-4974-A11B-27144170C49B}"/>
              </a:ext>
            </a:extLst>
          </p:cNvPr>
          <p:cNvSpPr txBox="1"/>
          <p:nvPr/>
        </p:nvSpPr>
        <p:spPr>
          <a:xfrm>
            <a:off x="6739066" y="1689746"/>
            <a:ext cx="91440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200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B075B8-ED6C-4C13-AA01-359BEDB627E4}"/>
              </a:ext>
            </a:extLst>
          </p:cNvPr>
          <p:cNvSpPr txBox="1"/>
          <p:nvPr/>
        </p:nvSpPr>
        <p:spPr>
          <a:xfrm>
            <a:off x="5887122" y="5085856"/>
            <a:ext cx="91440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200" dirty="0">
                <a:solidFill>
                  <a:schemeClr val="tx2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2153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F1FD2-0041-4FB7-8E4C-6739F21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rules - </a:t>
            </a:r>
            <a:r>
              <a:rPr lang="en-US" dirty="0" err="1"/>
              <a:t>date_of_end_current_condition</a:t>
            </a:r>
            <a:br>
              <a:rPr lang="en-US" dirty="0"/>
            </a:br>
            <a:r>
              <a:rPr lang="en-US" dirty="0"/>
              <a:t>(exposure only)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D9EB8-5950-4993-9BFF-96BAB499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00" y="1124744"/>
            <a:ext cx="8640000" cy="4832202"/>
          </a:xfrm>
        </p:spPr>
        <p:txBody>
          <a:bodyPr/>
          <a:lstStyle/>
          <a:p>
            <a:endParaRPr lang="en-US" sz="1400" dirty="0"/>
          </a:p>
          <a:p>
            <a:r>
              <a:rPr lang="en-US" sz="1400" dirty="0"/>
              <a:t>If </a:t>
            </a:r>
            <a:r>
              <a:rPr lang="en-US" sz="1400" dirty="0" err="1"/>
              <a:t>Date_of_end_current_condition</a:t>
            </a:r>
            <a:r>
              <a:rPr lang="en-US" sz="1400" dirty="0"/>
              <a:t> non-empty then use maximum; otherwise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If an event line exists with same ID then </a:t>
            </a:r>
            <a:r>
              <a:rPr lang="en-US" sz="1400" dirty="0" err="1"/>
              <a:t>date_end_current_condition</a:t>
            </a:r>
            <a:r>
              <a:rPr lang="en-US" sz="1400" dirty="0"/>
              <a:t> = </a:t>
            </a:r>
            <a:r>
              <a:rPr lang="en-US" sz="1400" dirty="0" err="1"/>
              <a:t>Date_of_Event_Incurred</a:t>
            </a:r>
            <a:r>
              <a:rPr lang="en-US" sz="1400" dirty="0"/>
              <a:t>; otherwise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If </a:t>
            </a:r>
            <a:r>
              <a:rPr lang="en-US" sz="1400" dirty="0" err="1"/>
              <a:t>cover_end_date</a:t>
            </a:r>
            <a:r>
              <a:rPr lang="en-US" sz="1400" dirty="0"/>
              <a:t> non-empty and </a:t>
            </a:r>
            <a:r>
              <a:rPr lang="en-US" sz="1400" dirty="0" err="1"/>
              <a:t>cover_end_date</a:t>
            </a:r>
            <a:r>
              <a:rPr lang="en-US" sz="1400" dirty="0"/>
              <a:t> in period of </a:t>
            </a:r>
            <a:r>
              <a:rPr lang="en-US" sz="1400" dirty="0" err="1"/>
              <a:t>observation_max</a:t>
            </a:r>
            <a:r>
              <a:rPr lang="en-US" sz="1400" dirty="0"/>
              <a:t> + 1 then </a:t>
            </a:r>
            <a:r>
              <a:rPr lang="en-US" sz="1400" dirty="0" err="1"/>
              <a:t>date_end_current_condition</a:t>
            </a:r>
            <a:r>
              <a:rPr lang="en-US" sz="1400" dirty="0"/>
              <a:t> = </a:t>
            </a:r>
            <a:r>
              <a:rPr lang="en-US" sz="1400" dirty="0" err="1"/>
              <a:t>cover_end_date</a:t>
            </a:r>
            <a:r>
              <a:rPr lang="en-US" sz="1400" dirty="0"/>
              <a:t>; otherwise</a:t>
            </a:r>
          </a:p>
          <a:p>
            <a:pPr>
              <a:spcAft>
                <a:spcPts val="600"/>
              </a:spcAft>
            </a:pPr>
            <a:r>
              <a:rPr lang="en-US" sz="1400" dirty="0" err="1"/>
              <a:t>date_end_current_condition</a:t>
            </a:r>
            <a:r>
              <a:rPr lang="en-US" sz="1400" dirty="0"/>
              <a:t> = mid of </a:t>
            </a:r>
            <a:r>
              <a:rPr lang="en-US" sz="1400" dirty="0" err="1"/>
              <a:t>observation_max</a:t>
            </a:r>
            <a:r>
              <a:rPr lang="en-US" sz="1400" dirty="0"/>
              <a:t> + 1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A2FFE-E78E-421B-B163-5129196863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270605D-7D7A-4DC0-9F3C-B3FD65845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97959"/>
              </p:ext>
            </p:extLst>
          </p:nvPr>
        </p:nvGraphicFramePr>
        <p:xfrm>
          <a:off x="5436096" y="2494521"/>
          <a:ext cx="2790207" cy="168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995">
                  <a:extLst>
                    <a:ext uri="{9D8B030D-6E8A-4147-A177-3AD203B41FA5}">
                      <a16:colId xmlns:a16="http://schemas.microsoft.com/office/drawing/2014/main" val="562013676"/>
                    </a:ext>
                  </a:extLst>
                </a:gridCol>
                <a:gridCol w="1005106">
                  <a:extLst>
                    <a:ext uri="{9D8B030D-6E8A-4147-A177-3AD203B41FA5}">
                      <a16:colId xmlns:a16="http://schemas.microsoft.com/office/drawing/2014/main" val="2325560085"/>
                    </a:ext>
                  </a:extLst>
                </a:gridCol>
                <a:gridCol w="1005106">
                  <a:extLst>
                    <a:ext uri="{9D8B030D-6E8A-4147-A177-3AD203B41FA5}">
                      <a16:colId xmlns:a16="http://schemas.microsoft.com/office/drawing/2014/main" val="645347769"/>
                    </a:ext>
                  </a:extLst>
                </a:gridCol>
              </a:tblGrid>
              <a:tr h="301572">
                <a:tc>
                  <a:txBody>
                    <a:bodyPr/>
                    <a:lstStyle/>
                    <a:p>
                      <a:r>
                        <a:rPr lang="en-US" sz="1000" dirty="0" err="1"/>
                        <a:t>Observation_max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Annual snapshot extraction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Date_of_end_current_condition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14824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r>
                        <a:rPr lang="en-US" sz="10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30/06/2017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9911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r>
                        <a:rPr lang="en-US" sz="10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30/11/2016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31141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r>
                        <a:rPr lang="en-US" sz="1000" dirty="0"/>
                        <a:t>2016Q2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15/08/2016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84552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r>
                        <a:rPr lang="en-US" sz="1000" dirty="0"/>
                        <a:t>2016M5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15/06/2016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17715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835A74C8-4F49-41AB-83FB-B31310B41860}"/>
              </a:ext>
            </a:extLst>
          </p:cNvPr>
          <p:cNvSpPr txBox="1"/>
          <p:nvPr/>
        </p:nvSpPr>
        <p:spPr>
          <a:xfrm>
            <a:off x="6084168" y="2276872"/>
            <a:ext cx="91440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200" dirty="0">
                <a:solidFill>
                  <a:schemeClr val="tx2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2385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F1FD2-0041-4FB7-8E4C-6739F21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rules – others</a:t>
            </a:r>
            <a:br>
              <a:rPr lang="en-US" dirty="0"/>
            </a:br>
            <a:r>
              <a:rPr lang="en-US" dirty="0"/>
              <a:t>(exposure only)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D9EB8-5950-4993-9BFF-96BAB499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00" y="1251796"/>
            <a:ext cx="6685464" cy="483220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 err="1"/>
              <a:t>Status_begin_current_condition</a:t>
            </a:r>
            <a:r>
              <a:rPr lang="en-US" sz="1600" dirty="0"/>
              <a:t> = “Active”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 err="1"/>
              <a:t>Status_end_current_condition</a:t>
            </a:r>
            <a:r>
              <a:rPr lang="en-US" sz="1600" dirty="0"/>
              <a:t>: If an event line exists with same ID then </a:t>
            </a:r>
            <a:r>
              <a:rPr lang="en-US" sz="1600" dirty="0" err="1"/>
              <a:t>status_end_current_condition</a:t>
            </a:r>
            <a:r>
              <a:rPr lang="en-US" sz="1600" dirty="0"/>
              <a:t> = matching </a:t>
            </a:r>
            <a:r>
              <a:rPr lang="en-US" sz="1600" dirty="0" err="1"/>
              <a:t>Type_of_event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for the data line where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date_of_event_incurred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is between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date_of_begin_current_condition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/>
              <a:t>and </a:t>
            </a:r>
            <a:r>
              <a:rPr lang="en-US" sz="1600" dirty="0" err="1"/>
              <a:t>date_of_end_current_condition</a:t>
            </a:r>
            <a:r>
              <a:rPr lang="en-US" sz="1600" dirty="0"/>
              <a:t>; otherwise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If </a:t>
            </a:r>
            <a:r>
              <a:rPr lang="en-US" sz="1600" dirty="0" err="1"/>
              <a:t>date_end_current_condition</a:t>
            </a:r>
            <a:r>
              <a:rPr lang="en-US" sz="1600" dirty="0"/>
              <a:t> = </a:t>
            </a:r>
            <a:r>
              <a:rPr lang="en-US" sz="1600" dirty="0" err="1"/>
              <a:t>cover_end_date</a:t>
            </a:r>
            <a:r>
              <a:rPr lang="en-US" sz="1600" dirty="0"/>
              <a:t>, then </a:t>
            </a:r>
            <a:br>
              <a:rPr lang="en-US" sz="1600" dirty="0"/>
            </a:br>
            <a:r>
              <a:rPr lang="en-US" sz="1600" dirty="0" err="1"/>
              <a:t>Status_end_current_condition</a:t>
            </a:r>
            <a:r>
              <a:rPr lang="en-US" sz="1600" dirty="0"/>
              <a:t> = “Expiry”; otherwise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If </a:t>
            </a:r>
            <a:r>
              <a:rPr lang="en-US" sz="1600" dirty="0" err="1"/>
              <a:t>observation_max</a:t>
            </a:r>
            <a:r>
              <a:rPr lang="en-US" sz="1600" dirty="0"/>
              <a:t> &lt; </a:t>
            </a:r>
            <a:r>
              <a:rPr lang="en-US" sz="1600" dirty="0" err="1"/>
              <a:t>reporting_max</a:t>
            </a:r>
            <a:r>
              <a:rPr lang="en-US" sz="1600" dirty="0"/>
              <a:t>, then </a:t>
            </a:r>
            <a:br>
              <a:rPr lang="en-US" sz="1600" dirty="0"/>
            </a:br>
            <a:r>
              <a:rPr lang="en-US" sz="1600" dirty="0" err="1"/>
              <a:t>Status_end_current_condition</a:t>
            </a:r>
            <a:r>
              <a:rPr lang="en-US" sz="1600" dirty="0"/>
              <a:t> = “Withdrawn”; otherwise</a:t>
            </a:r>
          </a:p>
          <a:p>
            <a:pPr>
              <a:spcAft>
                <a:spcPts val="600"/>
              </a:spcAft>
            </a:pPr>
            <a:r>
              <a:rPr lang="en-US" sz="1600" dirty="0" err="1"/>
              <a:t>Status_end_current_condition</a:t>
            </a:r>
            <a:r>
              <a:rPr lang="en-US" sz="1600" dirty="0"/>
              <a:t> = “Active”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A2FFE-E78E-421B-B163-5129196863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7BFAC42-4D55-4562-8BE8-C4065CE05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21873"/>
              </p:ext>
            </p:extLst>
          </p:nvPr>
        </p:nvGraphicFramePr>
        <p:xfrm>
          <a:off x="6948264" y="2204864"/>
          <a:ext cx="2142134" cy="1134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562013676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645347769"/>
                    </a:ext>
                  </a:extLst>
                </a:gridCol>
              </a:tblGrid>
              <a:tr h="301572">
                <a:tc>
                  <a:txBody>
                    <a:bodyPr/>
                    <a:lstStyle/>
                    <a:p>
                      <a:r>
                        <a:rPr lang="en-US" sz="1000" dirty="0" err="1"/>
                        <a:t>Type_of_Event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Status_end_current_condition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14824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r>
                        <a:rPr lang="en-US" sz="1000" dirty="0"/>
                        <a:t>Withdrawal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Withdrawn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9911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r>
                        <a:rPr lang="en-US" sz="1000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84552"/>
                  </a:ext>
                </a:extLst>
              </a:tr>
              <a:tr h="245999">
                <a:tc>
                  <a:txBody>
                    <a:bodyPr/>
                    <a:lstStyle/>
                    <a:p>
                      <a:r>
                        <a:rPr lang="en-US" sz="1000" dirty="0"/>
                        <a:t>incidence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Claimant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1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27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F1FD2-0041-4FB7-8E4C-6739F21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rules – others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D9EB8-5950-4993-9BFF-96BAB499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00" y="1251796"/>
            <a:ext cx="8640000" cy="4832202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For “</a:t>
            </a:r>
            <a:r>
              <a:rPr lang="en-US" sz="1400" dirty="0" err="1"/>
              <a:t>exposure_or_event</a:t>
            </a:r>
            <a:r>
              <a:rPr lang="en-US" sz="1400" dirty="0"/>
              <a:t>” = “event” only: </a:t>
            </a:r>
          </a:p>
          <a:p>
            <a:pPr>
              <a:spcAft>
                <a:spcPts val="600"/>
              </a:spcAft>
            </a:pPr>
            <a:r>
              <a:rPr lang="en-US" sz="1400" dirty="0" err="1"/>
              <a:t>date_of_event_incurred</a:t>
            </a:r>
            <a:endParaRPr lang="en-US" sz="1400" dirty="0"/>
          </a:p>
          <a:p>
            <a:pPr lvl="1">
              <a:spcAft>
                <a:spcPts val="600"/>
              </a:spcAft>
            </a:pPr>
            <a:r>
              <a:rPr lang="en-US" sz="1400" dirty="0"/>
              <a:t>If non-empty then keep as is; otherwise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If an exposure line exists with same ID then </a:t>
            </a:r>
            <a:r>
              <a:rPr lang="en-US" sz="1400" dirty="0" err="1"/>
              <a:t>date_of_event_incurred</a:t>
            </a:r>
            <a:r>
              <a:rPr lang="en-US" sz="1400" dirty="0"/>
              <a:t> = </a:t>
            </a:r>
            <a:r>
              <a:rPr lang="en-US" sz="1400" dirty="0" err="1"/>
              <a:t>date_of_end_current_condition</a:t>
            </a:r>
            <a:r>
              <a:rPr lang="en-US" sz="1400" dirty="0"/>
              <a:t> of last exposure line with same ID; otherwise</a:t>
            </a:r>
          </a:p>
          <a:p>
            <a:pPr lvl="1">
              <a:spcAft>
                <a:spcPts val="600"/>
              </a:spcAft>
            </a:pPr>
            <a:r>
              <a:rPr lang="en-US" sz="1400" dirty="0" err="1"/>
              <a:t>Date_of_event_incurred</a:t>
            </a:r>
            <a:r>
              <a:rPr lang="en-US" sz="1400" dirty="0"/>
              <a:t> = middle of reporting period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If </a:t>
            </a:r>
            <a:r>
              <a:rPr lang="en-US" sz="1400" dirty="0" err="1"/>
              <a:t>cover_end_date</a:t>
            </a:r>
            <a:r>
              <a:rPr lang="en-US" sz="1400" dirty="0"/>
              <a:t> non-empty then minimize </a:t>
            </a:r>
            <a:r>
              <a:rPr lang="en-US" sz="1400" dirty="0" err="1"/>
              <a:t>date_of_event_incurred</a:t>
            </a:r>
            <a:r>
              <a:rPr lang="en-US" sz="1400" dirty="0"/>
              <a:t> = min(</a:t>
            </a:r>
            <a:r>
              <a:rPr lang="en-US" sz="1400" dirty="0" err="1"/>
              <a:t>date_of_event_incurred</a:t>
            </a:r>
            <a:r>
              <a:rPr lang="en-US" sz="1400" dirty="0"/>
              <a:t>, </a:t>
            </a:r>
            <a:r>
              <a:rPr lang="en-US" sz="1400" dirty="0" err="1"/>
              <a:t>cover_end_date</a:t>
            </a:r>
            <a:r>
              <a:rPr lang="en-US" sz="1400" dirty="0"/>
              <a:t>)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For “</a:t>
            </a:r>
            <a:r>
              <a:rPr lang="en-US" sz="1400" dirty="0" err="1"/>
              <a:t>exposure_or_event</a:t>
            </a:r>
            <a:r>
              <a:rPr lang="en-US" sz="1400" dirty="0"/>
              <a:t>” = “exposure” only: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If “</a:t>
            </a:r>
            <a:r>
              <a:rPr lang="en-US" sz="1400" dirty="0" err="1"/>
              <a:t>Status_end_current_condition</a:t>
            </a:r>
            <a:r>
              <a:rPr lang="en-US" sz="1400" dirty="0"/>
              <a:t>” = “Withdrawn” then </a:t>
            </a:r>
          </a:p>
          <a:p>
            <a:pPr lvl="1">
              <a:spcAft>
                <a:spcPts val="600"/>
              </a:spcAft>
            </a:pPr>
            <a:r>
              <a:rPr lang="en-US" sz="1400" dirty="0" err="1"/>
              <a:t>Type_of_Event</a:t>
            </a:r>
            <a:r>
              <a:rPr lang="en-US" sz="1400" dirty="0"/>
              <a:t> = “Withdrawal”, and</a:t>
            </a:r>
          </a:p>
          <a:p>
            <a:pPr lvl="1">
              <a:spcAft>
                <a:spcPts val="600"/>
              </a:spcAft>
            </a:pPr>
            <a:r>
              <a:rPr lang="en-US" sz="1400" dirty="0" err="1"/>
              <a:t>Date_of_event_incurred</a:t>
            </a:r>
            <a:r>
              <a:rPr lang="en-US" sz="1400" dirty="0"/>
              <a:t> = </a:t>
            </a:r>
            <a:r>
              <a:rPr lang="en-US" sz="1400" dirty="0" err="1"/>
              <a:t>Date_of_end_current_condition</a:t>
            </a:r>
            <a:r>
              <a:rPr lang="en-US" sz="1400" dirty="0"/>
              <a:t>; and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Change “</a:t>
            </a:r>
            <a:r>
              <a:rPr lang="en-US" sz="1400" dirty="0" err="1"/>
              <a:t>Exposure_or_event</a:t>
            </a:r>
            <a:r>
              <a:rPr lang="en-US" sz="1400" dirty="0"/>
              <a:t>” value to “exposure + event”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FF0000"/>
                </a:solidFill>
              </a:rPr>
              <a:t>If there is a value in </a:t>
            </a:r>
            <a:r>
              <a:rPr lang="en-US" sz="1400" dirty="0" err="1">
                <a:solidFill>
                  <a:srgbClr val="FF0000"/>
                </a:solidFill>
              </a:rPr>
              <a:t>Risk_Amount_Insurer</a:t>
            </a:r>
            <a:r>
              <a:rPr lang="en-US" sz="1400" dirty="0">
                <a:solidFill>
                  <a:srgbClr val="FF0000"/>
                </a:solidFill>
              </a:rPr>
              <a:t> and </a:t>
            </a:r>
            <a:r>
              <a:rPr lang="en-US" sz="1400" dirty="0" err="1">
                <a:solidFill>
                  <a:srgbClr val="FF0000"/>
                </a:solidFill>
              </a:rPr>
              <a:t>Event_Amount_Insurer</a:t>
            </a:r>
            <a:r>
              <a:rPr lang="en-US" sz="1400" dirty="0">
                <a:solidFill>
                  <a:srgbClr val="FF0000"/>
                </a:solidFill>
              </a:rPr>
              <a:t> is empty then </a:t>
            </a:r>
            <a:r>
              <a:rPr lang="en-US" sz="1400" dirty="0" err="1">
                <a:solidFill>
                  <a:srgbClr val="FF0000"/>
                </a:solidFill>
              </a:rPr>
              <a:t>Event_Amount_Insurer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Risk_Amount_Insurer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FF0000"/>
                </a:solidFill>
              </a:rPr>
              <a:t>If there is a value in </a:t>
            </a:r>
            <a:r>
              <a:rPr lang="en-US" sz="1400" dirty="0" err="1">
                <a:solidFill>
                  <a:srgbClr val="FF0000"/>
                </a:solidFill>
              </a:rPr>
              <a:t>Risk_Amount_Reinsurer</a:t>
            </a:r>
            <a:r>
              <a:rPr lang="en-US" sz="1400" dirty="0">
                <a:solidFill>
                  <a:srgbClr val="FF0000"/>
                </a:solidFill>
              </a:rPr>
              <a:t> and </a:t>
            </a:r>
            <a:r>
              <a:rPr lang="en-US" sz="1400" dirty="0" err="1">
                <a:solidFill>
                  <a:srgbClr val="FF0000"/>
                </a:solidFill>
              </a:rPr>
              <a:t>Event_Amount_Reinsurer</a:t>
            </a:r>
            <a:r>
              <a:rPr lang="en-US" sz="1400" dirty="0">
                <a:solidFill>
                  <a:srgbClr val="FF0000"/>
                </a:solidFill>
              </a:rPr>
              <a:t> is empty then </a:t>
            </a:r>
            <a:r>
              <a:rPr lang="en-US" sz="1400" dirty="0" err="1">
                <a:solidFill>
                  <a:srgbClr val="FF0000"/>
                </a:solidFill>
              </a:rPr>
              <a:t>Event_Amount_Reinsurer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Risk_Amount_Reinsurer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A2FFE-E78E-421B-B163-5129196863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F1FD2-0041-4FB7-8E4C-6739F21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variables in functional / technical control reports in case of snapshot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D9EB8-5950-4993-9BFF-96BAB499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00" y="1251796"/>
            <a:ext cx="8640000" cy="4832202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Controls 1 and 2 are applied on each snapshots: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Done before snapshots controls, group-by and transformation rules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Done on each snapshots files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 the “example” column of the error report, the name of the snapshot is added with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data_line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policy_id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Other functional controls are applied once snapshot controls, group-by and transformation rules are done: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Data_lines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policy_id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and other variables are displayed either directly or in an example column of controls.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Observation_min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observation_max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must be displayed in addition of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data_line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policy_id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when the dataset format is snapshot.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These variables must be displayed for every controls except when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observation_max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/mix are not available (6, 7, 13, 15, 19, 20, 21, 24, 31, 33, 37, 39, 43 for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event_type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, 44, 45, 46, 47, 53)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A2FFE-E78E-421B-B163-5129196863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E9174-5D0D-4159-B3EB-456DC2B9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comments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2D720-B2AE-435E-9C3E-4931B620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Add variables to indicate simulated data lines (past exposure, claims from aggregated info)</a:t>
            </a:r>
          </a:p>
          <a:p>
            <a:r>
              <a:rPr lang="en-US" sz="1400" dirty="0"/>
              <a:t>Enforce central exposure in case of snapshot (and split) data</a:t>
            </a:r>
          </a:p>
          <a:p>
            <a:r>
              <a:rPr lang="en-US" sz="1400" dirty="0"/>
              <a:t>Snapshot data for DI/LTC business</a:t>
            </a:r>
          </a:p>
          <a:p>
            <a:r>
              <a:rPr lang="en-US" sz="1400" dirty="0"/>
              <a:t>Average age of group no longer consistent if last exposure months excluded for IBNR reasons</a:t>
            </a:r>
          </a:p>
          <a:p>
            <a:endParaRPr lang="en-US" sz="1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DE553F-2C65-43CE-981B-4B9AE01EBF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F1FD2-0041-4FB7-8E4C-6739F21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- inventory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A2FFE-E78E-421B-B163-5129196863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213AE7-3F84-45EF-B3B2-DA4FB1EA79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6811" y="1598363"/>
          <a:ext cx="8630378" cy="366127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78543">
                  <a:extLst>
                    <a:ext uri="{9D8B030D-6E8A-4147-A177-3AD203B41FA5}">
                      <a16:colId xmlns:a16="http://schemas.microsoft.com/office/drawing/2014/main" val="3246198600"/>
                    </a:ext>
                  </a:extLst>
                </a:gridCol>
                <a:gridCol w="374556">
                  <a:extLst>
                    <a:ext uri="{9D8B030D-6E8A-4147-A177-3AD203B41FA5}">
                      <a16:colId xmlns:a16="http://schemas.microsoft.com/office/drawing/2014/main" val="1382068771"/>
                    </a:ext>
                  </a:extLst>
                </a:gridCol>
                <a:gridCol w="1310943">
                  <a:extLst>
                    <a:ext uri="{9D8B030D-6E8A-4147-A177-3AD203B41FA5}">
                      <a16:colId xmlns:a16="http://schemas.microsoft.com/office/drawing/2014/main" val="2504153951"/>
                    </a:ext>
                  </a:extLst>
                </a:gridCol>
                <a:gridCol w="374556">
                  <a:extLst>
                    <a:ext uri="{9D8B030D-6E8A-4147-A177-3AD203B41FA5}">
                      <a16:colId xmlns:a16="http://schemas.microsoft.com/office/drawing/2014/main" val="1267327881"/>
                    </a:ext>
                  </a:extLst>
                </a:gridCol>
                <a:gridCol w="639865">
                  <a:extLst>
                    <a:ext uri="{9D8B030D-6E8A-4147-A177-3AD203B41FA5}">
                      <a16:colId xmlns:a16="http://schemas.microsoft.com/office/drawing/2014/main" val="1870801383"/>
                    </a:ext>
                  </a:extLst>
                </a:gridCol>
                <a:gridCol w="374556">
                  <a:extLst>
                    <a:ext uri="{9D8B030D-6E8A-4147-A177-3AD203B41FA5}">
                      <a16:colId xmlns:a16="http://schemas.microsoft.com/office/drawing/2014/main" val="1992116489"/>
                    </a:ext>
                  </a:extLst>
                </a:gridCol>
                <a:gridCol w="1825957">
                  <a:extLst>
                    <a:ext uri="{9D8B030D-6E8A-4147-A177-3AD203B41FA5}">
                      <a16:colId xmlns:a16="http://schemas.microsoft.com/office/drawing/2014/main" val="1636773136"/>
                    </a:ext>
                  </a:extLst>
                </a:gridCol>
                <a:gridCol w="1076846">
                  <a:extLst>
                    <a:ext uri="{9D8B030D-6E8A-4147-A177-3AD203B41FA5}">
                      <a16:colId xmlns:a16="http://schemas.microsoft.com/office/drawing/2014/main" val="291382411"/>
                    </a:ext>
                  </a:extLst>
                </a:gridCol>
                <a:gridCol w="374556">
                  <a:extLst>
                    <a:ext uri="{9D8B030D-6E8A-4147-A177-3AD203B41FA5}">
                      <a16:colId xmlns:a16="http://schemas.microsoft.com/office/drawing/2014/main" val="1606290340"/>
                    </a:ext>
                  </a:extLst>
                </a:gridCol>
              </a:tblGrid>
              <a:tr h="2153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Questions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BE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SA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NL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ME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IT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GER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KR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extLst>
                  <a:ext uri="{0D108BD9-81ED-4DB2-BD59-A6C34878D82A}">
                    <a16:rowId xmlns:a16="http://schemas.microsoft.com/office/drawing/2014/main" val="3283549217"/>
                  </a:ext>
                </a:extLst>
              </a:tr>
              <a:tr h="646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</a:rPr>
                        <a:t>date_begin_current_condition</a:t>
                      </a:r>
                      <a:r>
                        <a:rPr lang="en-US" sz="1300" u="none" strike="noStrike" dirty="0">
                          <a:effectLst/>
                        </a:rPr>
                        <a:t> is exact date? (if not there is the year)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extLst>
                  <a:ext uri="{0D108BD9-81ED-4DB2-BD59-A6C34878D82A}">
                    <a16:rowId xmlns:a16="http://schemas.microsoft.com/office/drawing/2014/main" val="190376505"/>
                  </a:ext>
                </a:extLst>
              </a:tr>
              <a:tr h="646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</a:rPr>
                        <a:t>date_end_current_condition</a:t>
                      </a:r>
                      <a:r>
                        <a:rPr lang="en-US" sz="1300" u="none" strike="noStrike" dirty="0">
                          <a:effectLst/>
                        </a:rPr>
                        <a:t> is exact date? (if not there is the year)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extLst>
                  <a:ext uri="{0D108BD9-81ED-4DB2-BD59-A6C34878D82A}">
                    <a16:rowId xmlns:a16="http://schemas.microsoft.com/office/drawing/2014/main" val="3871886496"/>
                  </a:ext>
                </a:extLst>
              </a:tr>
              <a:tr h="2153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date_of_event_incurred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No/Yes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extLst>
                  <a:ext uri="{0D108BD9-81ED-4DB2-BD59-A6C34878D82A}">
                    <a16:rowId xmlns:a16="http://schemas.microsoft.com/office/drawing/2014/main" val="3421276297"/>
                  </a:ext>
                </a:extLst>
              </a:tr>
              <a:tr h="2153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 dirty="0" err="1">
                          <a:effectLst/>
                        </a:rPr>
                        <a:t>link</a:t>
                      </a:r>
                      <a:r>
                        <a:rPr lang="fr-FR" sz="1300" u="none" strike="noStrike" dirty="0">
                          <a:effectLst/>
                        </a:rPr>
                        <a:t> </a:t>
                      </a:r>
                      <a:r>
                        <a:rPr lang="fr-FR" sz="1300" u="none" strike="noStrike" dirty="0" err="1">
                          <a:effectLst/>
                        </a:rPr>
                        <a:t>exposure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extLst>
                  <a:ext uri="{0D108BD9-81ED-4DB2-BD59-A6C34878D82A}">
                    <a16:rowId xmlns:a16="http://schemas.microsoft.com/office/drawing/2014/main" val="3720219049"/>
                  </a:ext>
                </a:extLst>
              </a:tr>
              <a:tr h="2153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link exp/claim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No/Yes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No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extLst>
                  <a:ext uri="{0D108BD9-81ED-4DB2-BD59-A6C34878D82A}">
                    <a16:rowId xmlns:a16="http://schemas.microsoft.com/office/drawing/2014/main" val="3921256539"/>
                  </a:ext>
                </a:extLst>
              </a:tr>
              <a:tr h="430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Exposure: seriatim? (if not aggregated)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extLst>
                  <a:ext uri="{0D108BD9-81ED-4DB2-BD59-A6C34878D82A}">
                    <a16:rowId xmlns:a16="http://schemas.microsoft.com/office/drawing/2014/main" val="1104389500"/>
                  </a:ext>
                </a:extLst>
              </a:tr>
              <a:tr h="430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Claims: seriatim? (if not aggregated)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fr-FR" sz="13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fr-FR" sz="13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fr-FR" sz="13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 dirty="0">
                          <a:effectLst/>
                        </a:rPr>
                        <a:t>Yes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Yes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extLst>
                  <a:ext uri="{0D108BD9-81ED-4DB2-BD59-A6C34878D82A}">
                    <a16:rowId xmlns:a16="http://schemas.microsoft.com/office/drawing/2014/main" val="2971051430"/>
                  </a:ext>
                </a:extLst>
              </a:tr>
              <a:tr h="6461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>
                          <a:effectLst/>
                        </a:rPr>
                        <a:t>other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Previous year of exposure are aggregated</a:t>
                      </a:r>
                      <a:endParaRPr 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Only policy inception in claim section?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Policy correction</a:t>
                      </a:r>
                      <a:endParaRPr lang="fr-FR" sz="13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364" marR="9364" marT="9364" marB="0" anchor="ctr"/>
                </a:tc>
                <a:extLst>
                  <a:ext uri="{0D108BD9-81ED-4DB2-BD59-A6C34878D82A}">
                    <a16:rowId xmlns:a16="http://schemas.microsoft.com/office/drawing/2014/main" val="50550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699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6F485-591A-46DE-8814-6BA0023D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East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1761B2-7A5B-4BFE-8119-06DCE5C1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data</a:t>
            </a:r>
          </a:p>
          <a:p>
            <a:r>
              <a:rPr lang="en-US" dirty="0"/>
              <a:t>Typically current census plus claim information </a:t>
            </a:r>
          </a:p>
          <a:p>
            <a:r>
              <a:rPr lang="en-US" dirty="0"/>
              <a:t>Past census years either from previous quotes or extrapolated (to be done manually)</a:t>
            </a:r>
          </a:p>
          <a:p>
            <a:r>
              <a:rPr lang="en-US" dirty="0"/>
              <a:t>Claims information either individually or grouped (individual claims to be prepared manually)</a:t>
            </a:r>
          </a:p>
          <a:p>
            <a:r>
              <a:rPr lang="en-US" dirty="0"/>
              <a:t>Exposure applied to standard table for A/E analysis</a:t>
            </a:r>
          </a:p>
          <a:p>
            <a:r>
              <a:rPr lang="en-US" dirty="0"/>
              <a:t>Very high diversity in detail of information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683B5-2907-40EA-86FA-73012F6F50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1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F1FD2-0041-4FB7-8E4C-6739F21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12: Snapshot format - scope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D9EB8-5950-4993-9BFF-96BAB499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00" y="1251796"/>
            <a:ext cx="8640000" cy="483220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Snapshots assumptions:</a:t>
            </a:r>
          </a:p>
          <a:p>
            <a:pPr lvl="1">
              <a:spcAft>
                <a:spcPts val="600"/>
              </a:spcAft>
            </a:pPr>
            <a:r>
              <a:rPr lang="en-US" sz="1400" dirty="0" err="1"/>
              <a:t>Date_begin_current_condition</a:t>
            </a:r>
            <a:endParaRPr lang="en-US" sz="1400" dirty="0"/>
          </a:p>
          <a:p>
            <a:pPr lvl="1">
              <a:spcAft>
                <a:spcPts val="600"/>
              </a:spcAft>
            </a:pPr>
            <a:r>
              <a:rPr lang="en-US" sz="1400" dirty="0" err="1"/>
              <a:t>Date_end_current_condition</a:t>
            </a:r>
            <a:endParaRPr lang="en-US" sz="1400" dirty="0"/>
          </a:p>
          <a:p>
            <a:pPr lvl="1">
              <a:spcAft>
                <a:spcPts val="600"/>
              </a:spcAft>
            </a:pPr>
            <a:r>
              <a:rPr lang="en-US" sz="1400" dirty="0" err="1"/>
              <a:t>Date_of_event_incurred</a:t>
            </a: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Reporting frequency monthly, quarterly or yearly. </a:t>
            </a:r>
            <a:r>
              <a:rPr lang="en-US" sz="1400" dirty="0">
                <a:solidFill>
                  <a:schemeClr val="tx2"/>
                </a:solidFill>
              </a:rPr>
              <a:t>Frequency consistent</a:t>
            </a:r>
            <a:r>
              <a:rPr lang="en-US" sz="14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</a:rPr>
              <a:t>No missing reporting period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</a:rPr>
              <a:t>Snapshot and events of corresponding period uploaded within same (split) file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No policy corrections managed within the platform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Seriatim data for both for event and exposure: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No extrapolation based on aggregated exposure data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Aggregated claims information needs to be split into individual claims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A2FFE-E78E-421B-B163-5129196863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5CD6850-A0E7-4A01-84FD-472F684ED151}"/>
              </a:ext>
            </a:extLst>
          </p:cNvPr>
          <p:cNvSpPr/>
          <p:nvPr/>
        </p:nvSpPr>
        <p:spPr>
          <a:xfrm>
            <a:off x="3347864" y="1484784"/>
            <a:ext cx="269989" cy="1008112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0DDA24-9898-4E1E-BA66-E218DC168FEA}"/>
              </a:ext>
            </a:extLst>
          </p:cNvPr>
          <p:cNvSpPr txBox="1"/>
          <p:nvPr/>
        </p:nvSpPr>
        <p:spPr>
          <a:xfrm>
            <a:off x="3923928" y="1852493"/>
            <a:ext cx="2088232" cy="2726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GB" sz="1400" dirty="0"/>
              <a:t>At least Year is available</a:t>
            </a:r>
            <a:endParaRPr lang="fr-FR" sz="1400" dirty="0" err="1"/>
          </a:p>
        </p:txBody>
      </p:sp>
    </p:spTree>
    <p:extLst>
      <p:ext uri="{BB962C8B-B14F-4D97-AF65-F5344CB8AC3E}">
        <p14:creationId xmlns:p14="http://schemas.microsoft.com/office/powerpoint/2010/main" val="42319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F798F-A8D3-43EE-AE48-02F46B5F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v2 – scope for later sprint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E3A41-66F8-4CF3-A91E-26F3E77C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To be reviewed in more detail for further evolution in later sprint: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Handle missing reporting periods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Handle varying reporting frequency within same dataset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Extrapolation to aggregated data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Split files for exposure and claims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57CAD7-D73B-4421-98C7-888161451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A86F7-8D33-4B40-AF73-3DB87FB4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37A16-AEFB-4C23-8D96-D26033B2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Apply snapshot-specific controls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Combine policy files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Transform to “split” format (or combined?) and store as .csv file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Apply remaining usual controls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Send standard .csv file to SAS</a:t>
            </a:r>
          </a:p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4DAE0E-3DB1-4A90-BB9C-132528EA9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840A-A8F9-4941-94E6-AC96624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11843-CA53-4DA2-BE7C-EA963EA8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Select data structure type first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dirty="0"/>
              <a:t>If = “snapshot” then </a:t>
            </a:r>
          </a:p>
          <a:p>
            <a:r>
              <a:rPr lang="en-US" dirty="0"/>
              <a:t>Grey-out “exposure extraction date” and “event extraction date”</a:t>
            </a:r>
          </a:p>
          <a:p>
            <a:r>
              <a:rPr lang="en-US" dirty="0"/>
              <a:t>Activate/ Display fields: </a:t>
            </a:r>
          </a:p>
          <a:p>
            <a:pPr lvl="1"/>
            <a:r>
              <a:rPr lang="en-US" dirty="0"/>
              <a:t>“First snapshot”:  List field (“New portfolio” / “</a:t>
            </a:r>
            <a:r>
              <a:rPr lang="en-US" dirty="0" err="1"/>
              <a:t>Inforce</a:t>
            </a:r>
            <a:r>
              <a:rPr lang="en-US" dirty="0"/>
              <a:t> portfolio”) (Hover over: “Does the first snapshot period cover predominantly an </a:t>
            </a:r>
            <a:r>
              <a:rPr lang="en-US" dirty="0" err="1"/>
              <a:t>inforce</a:t>
            </a:r>
            <a:r>
              <a:rPr lang="en-US" dirty="0"/>
              <a:t> portfolio or new business? Determines the exposure start for first snapshot period. Superseded by corresponding variable in product file if provided”)  </a:t>
            </a:r>
            <a:r>
              <a:rPr lang="en-US" dirty="0">
                <a:solidFill>
                  <a:schemeClr val="accent3"/>
                </a:solidFill>
              </a:rPr>
              <a:t>Compulsory field, by default empty. Not editable once dataset saved.</a:t>
            </a:r>
          </a:p>
          <a:p>
            <a:pPr lvl="1"/>
            <a:r>
              <a:rPr lang="en-US" dirty="0"/>
              <a:t>“Portfolio inception/ renewal date”: date field  (hover over: “Product inception date or group renewal date. Determines exposure start for first snapshot period. Superseded by corresponding variable in product file if provided”). </a:t>
            </a:r>
            <a:r>
              <a:rPr lang="en-US" dirty="0">
                <a:solidFill>
                  <a:schemeClr val="accent3"/>
                </a:solidFill>
              </a:rPr>
              <a:t>optional field. Not editable once dataset saved.</a:t>
            </a:r>
            <a:r>
              <a:rPr lang="en-US" dirty="0"/>
              <a:t> If input absent then assume = start of </a:t>
            </a:r>
            <a:r>
              <a:rPr lang="en-US" dirty="0" err="1"/>
              <a:t>reporting_min</a:t>
            </a:r>
            <a:r>
              <a:rPr lang="en-US" dirty="0"/>
              <a:t> in all transformation rules</a:t>
            </a:r>
          </a:p>
          <a:p>
            <a:pPr lvl="1"/>
            <a:r>
              <a:rPr lang="en-US" dirty="0"/>
              <a:t>“Annual snapshot extraction timing”: date field </a:t>
            </a:r>
            <a:r>
              <a:rPr lang="en-US" u="sng" dirty="0"/>
              <a:t>with day and month only </a:t>
            </a:r>
            <a:r>
              <a:rPr lang="en-US" dirty="0"/>
              <a:t>(hover over: “Day of data extraction in case of annual snapshots. Applied to all snapshots.”). </a:t>
            </a:r>
            <a:r>
              <a:rPr lang="en-US" dirty="0">
                <a:solidFill>
                  <a:schemeClr val="accent3"/>
                </a:solidFill>
              </a:rPr>
              <a:t>optional field, by default 31/12. Not editable once dataset saved</a:t>
            </a:r>
            <a:endParaRPr lang="en-US" dirty="0"/>
          </a:p>
          <a:p>
            <a:pPr lvl="1"/>
            <a:r>
              <a:rPr lang="en-US" dirty="0"/>
              <a:t>“Replace missing entries with information from previous period”: </a:t>
            </a:r>
            <a:r>
              <a:rPr lang="en-US" dirty="0" err="1"/>
              <a:t>Tickbox</a:t>
            </a:r>
            <a:r>
              <a:rPr lang="en-US" dirty="0"/>
              <a:t>  (hover over: “Replace missing variable entries (e.g. </a:t>
            </a:r>
            <a:r>
              <a:rPr lang="en-US" dirty="0" err="1"/>
              <a:t>smoker_status</a:t>
            </a:r>
            <a:r>
              <a:rPr lang="en-US" dirty="0"/>
              <a:t>) of a snapshot for a given policy/person by previous snapshot information?”) </a:t>
            </a:r>
            <a:r>
              <a:rPr lang="en-US" dirty="0">
                <a:solidFill>
                  <a:schemeClr val="accent3"/>
                </a:solidFill>
              </a:rPr>
              <a:t>by default empty. Not editable once dataset saved</a:t>
            </a:r>
          </a:p>
          <a:p>
            <a:pPr lvl="1"/>
            <a:r>
              <a:rPr lang="en-US" dirty="0"/>
              <a:t>“Complete exposure holes for a given policy/person”: </a:t>
            </a:r>
            <a:r>
              <a:rPr lang="en-US" dirty="0" err="1"/>
              <a:t>Tickbox</a:t>
            </a:r>
            <a:r>
              <a:rPr lang="en-US" dirty="0"/>
              <a:t>  (hover over: “In case a policy is absent from a snapshot but present in both surrounding snapshots with the same policy status then continued exposure is assumed”) </a:t>
            </a:r>
            <a:r>
              <a:rPr lang="en-US" dirty="0">
                <a:solidFill>
                  <a:schemeClr val="accent3"/>
                </a:solidFill>
              </a:rPr>
              <a:t>by default ticked. Not editable once dataset saved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Snapshot format can cover multiple policy files of same format. </a:t>
            </a:r>
          </a:p>
          <a:p>
            <a:endParaRPr lang="en-US" dirty="0"/>
          </a:p>
          <a:p>
            <a:r>
              <a:rPr lang="en-US" dirty="0"/>
              <a:t>Possibility to edit saved dataset and upload additional policy file(s)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Update control execution status message (“transformation in progress”)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7EC3AB-57F9-470B-AAB9-1793969A9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6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C0C67-4E8F-4D11-A77D-5D85ADC8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controls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AF4753-8AAE-4AE5-BDAD-8ABAC723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00" y="1012899"/>
            <a:ext cx="8773696" cy="4832202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Technical controls : </a:t>
            </a:r>
            <a:r>
              <a:rPr lang="en-US" dirty="0">
                <a:solidFill>
                  <a:srgbClr val="00B050"/>
                </a:solidFill>
              </a:rPr>
              <a:t>for “</a:t>
            </a:r>
            <a:r>
              <a:rPr lang="en-US" dirty="0" err="1">
                <a:solidFill>
                  <a:srgbClr val="00B050"/>
                </a:solidFill>
              </a:rPr>
              <a:t>exposure_or_event</a:t>
            </a:r>
            <a:r>
              <a:rPr lang="en-US" dirty="0">
                <a:solidFill>
                  <a:srgbClr val="00B050"/>
                </a:solidFill>
              </a:rPr>
              <a:t>”, on values "event“ and “exposure” are allowed</a:t>
            </a:r>
          </a:p>
          <a:p>
            <a:pPr>
              <a:spcAft>
                <a:spcPts val="300"/>
              </a:spcAft>
            </a:pPr>
            <a:r>
              <a:rPr lang="en-US" dirty="0"/>
              <a:t>Compulsory to have one and one only time variable among </a:t>
            </a:r>
            <a:r>
              <a:rPr lang="en-US" dirty="0" err="1"/>
              <a:t>reporting_year</a:t>
            </a:r>
            <a:r>
              <a:rPr lang="en-US" dirty="0"/>
              <a:t>/ </a:t>
            </a:r>
            <a:r>
              <a:rPr lang="en-US" dirty="0" err="1"/>
              <a:t>reporting_quarter</a:t>
            </a:r>
            <a:r>
              <a:rPr lang="en-US" dirty="0"/>
              <a:t> / </a:t>
            </a:r>
            <a:r>
              <a:rPr lang="en-US" dirty="0" err="1"/>
              <a:t>reporting_month</a:t>
            </a:r>
            <a:r>
              <a:rPr lang="en-US" dirty="0"/>
              <a:t> in policy files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Same variable in all files: warning error displayed as “Inconsistent Columns” – at right of Unknown Columns (only displayed for snapshot format)</a:t>
            </a:r>
          </a:p>
          <a:p>
            <a:pPr>
              <a:spcAft>
                <a:spcPts val="300"/>
              </a:spcAft>
            </a:pPr>
            <a:r>
              <a:rPr lang="en-US" dirty="0"/>
              <a:t>Variable “</a:t>
            </a:r>
            <a:r>
              <a:rPr lang="en-US" dirty="0" err="1"/>
              <a:t>exposure_or_event</a:t>
            </a:r>
            <a:r>
              <a:rPr lang="en-US" dirty="0"/>
              <a:t>” compulsory. 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Status_begin_current_condition</a:t>
            </a:r>
            <a:r>
              <a:rPr lang="en-US" dirty="0"/>
              <a:t> / </a:t>
            </a:r>
            <a:r>
              <a:rPr lang="en-US" dirty="0" err="1"/>
              <a:t>Status_end_current_condition</a:t>
            </a:r>
            <a:r>
              <a:rPr lang="en-US" dirty="0"/>
              <a:t> / </a:t>
            </a:r>
            <a:r>
              <a:rPr lang="en-US" dirty="0" err="1"/>
              <a:t>Date_begin_current_condition</a:t>
            </a:r>
            <a:r>
              <a:rPr lang="en-US" dirty="0"/>
              <a:t> / </a:t>
            </a:r>
            <a:r>
              <a:rPr lang="en-US" dirty="0" err="1"/>
              <a:t>Date_end_current_condition</a:t>
            </a:r>
            <a:r>
              <a:rPr lang="en-US" dirty="0"/>
              <a:t> </a:t>
            </a:r>
            <a:r>
              <a:rPr lang="en-US" u="sng" dirty="0"/>
              <a:t>not</a:t>
            </a:r>
            <a:r>
              <a:rPr lang="en-US" dirty="0"/>
              <a:t> compulsory</a:t>
            </a:r>
          </a:p>
          <a:p>
            <a:pPr>
              <a:spcAft>
                <a:spcPts val="300"/>
              </a:spcAft>
            </a:pPr>
            <a:r>
              <a:rPr lang="en-US" dirty="0"/>
              <a:t>Consistency of policy files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Same time variable in all files: blocking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Consistency of variable entries: warning (cf. “EA controls”)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No missing period: warning (</a:t>
            </a:r>
            <a:r>
              <a:rPr lang="en-US" dirty="0" err="1">
                <a:solidFill>
                  <a:srgbClr val="00B050"/>
                </a:solidFill>
              </a:rPr>
              <a:t>cf</a:t>
            </a:r>
            <a:r>
              <a:rPr lang="en-US" dirty="0">
                <a:solidFill>
                  <a:srgbClr val="00B050"/>
                </a:solidFill>
              </a:rPr>
              <a:t> “EA controls”)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One event per reporting period: blocking (</a:t>
            </a:r>
            <a:r>
              <a:rPr lang="en-US" dirty="0" err="1">
                <a:solidFill>
                  <a:srgbClr val="00B050"/>
                </a:solidFill>
              </a:rPr>
              <a:t>cf</a:t>
            </a:r>
            <a:r>
              <a:rPr lang="en-US" dirty="0">
                <a:solidFill>
                  <a:srgbClr val="00B050"/>
                </a:solidFill>
              </a:rPr>
              <a:t> “</a:t>
            </a:r>
            <a:r>
              <a:rPr lang="en-US" dirty="0" err="1">
                <a:solidFill>
                  <a:srgbClr val="00B050"/>
                </a:solidFill>
              </a:rPr>
              <a:t>EA_controls</a:t>
            </a:r>
            <a:r>
              <a:rPr lang="en-US" dirty="0">
                <a:solidFill>
                  <a:srgbClr val="00B050"/>
                </a:solidFill>
              </a:rPr>
              <a:t>”)</a:t>
            </a:r>
          </a:p>
          <a:p>
            <a:pPr>
              <a:spcAft>
                <a:spcPts val="300"/>
              </a:spcAft>
            </a:pPr>
            <a:r>
              <a:rPr lang="en-US" dirty="0"/>
              <a:t>End of minimum of reporting period &gt; portfolio inception/ renewal date. For example if minimum of reporting period = 2014 then portfolio inception/ renewal date &lt;= 31/12/2014</a:t>
            </a:r>
          </a:p>
          <a:p>
            <a:pPr>
              <a:spcAft>
                <a:spcPts val="300"/>
              </a:spcAft>
            </a:pPr>
            <a:r>
              <a:rPr lang="en-US" dirty="0"/>
              <a:t>Error messages include the file name (policy) and additional variable reporting period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Reporting period</a:t>
            </a:r>
          </a:p>
          <a:p>
            <a:pPr>
              <a:spcAft>
                <a:spcPts val="300"/>
              </a:spcAft>
            </a:pPr>
            <a:r>
              <a:rPr lang="en-US" dirty="0"/>
              <a:t>In the following “reporting period” represents whatever  = time variable is provided (either </a:t>
            </a:r>
            <a:r>
              <a:rPr lang="en-US" dirty="0" err="1"/>
              <a:t>reporting_year</a:t>
            </a:r>
            <a:r>
              <a:rPr lang="en-US" dirty="0"/>
              <a:t> or </a:t>
            </a:r>
            <a:r>
              <a:rPr lang="en-US" dirty="0" err="1"/>
              <a:t>reporting_quarter</a:t>
            </a:r>
            <a:r>
              <a:rPr lang="en-US" dirty="0"/>
              <a:t> or </a:t>
            </a:r>
            <a:r>
              <a:rPr lang="en-US" dirty="0" err="1"/>
              <a:t>reporting_month</a:t>
            </a:r>
            <a:r>
              <a:rPr lang="en-US" dirty="0"/>
              <a:t>)</a:t>
            </a:r>
          </a:p>
          <a:p>
            <a:pPr>
              <a:spcAft>
                <a:spcPts val="300"/>
              </a:spcAft>
            </a:pPr>
            <a:r>
              <a:rPr lang="en-US" dirty="0"/>
              <a:t>A </a:t>
            </a:r>
            <a:r>
              <a:rPr lang="en-US" dirty="0" err="1"/>
              <a:t>reporting_year</a:t>
            </a:r>
            <a:r>
              <a:rPr lang="en-US" dirty="0"/>
              <a:t> 2015 thereby represents the period 01/01/2015 to 31/12/2015, unless “Annual snapshot extraction timing” = t, is specified, in which case it’s the period t+1day/2014 to t / 2015. For example if the day is 01/06 then its period 31/05/2014 to 01/06/2015</a:t>
            </a:r>
          </a:p>
          <a:p>
            <a:pPr>
              <a:spcAft>
                <a:spcPts val="300"/>
              </a:spcAft>
            </a:pPr>
            <a:r>
              <a:rPr lang="en-US" dirty="0"/>
              <a:t>A </a:t>
            </a:r>
            <a:r>
              <a:rPr lang="en-US" dirty="0" err="1"/>
              <a:t>reporting_quarter</a:t>
            </a:r>
            <a:r>
              <a:rPr lang="en-US" dirty="0"/>
              <a:t> of 2015Q2 represents the period 01/04/2015 to 30/06/2015</a:t>
            </a:r>
          </a:p>
          <a:p>
            <a:pPr>
              <a:spcAft>
                <a:spcPts val="300"/>
              </a:spcAft>
            </a:pPr>
            <a:r>
              <a:rPr lang="en-US" dirty="0"/>
              <a:t>A reporting month of 2015M5 represents the period of 01/05/2015 to 31/05/2015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340CB-4AF4-4458-8D01-3CD37C14A3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C0C67-4E8F-4D11-A77D-5D85ADC8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Pre-grouping 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AF4753-8AAE-4AE5-BDAD-8ABAC723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00" y="1012899"/>
            <a:ext cx="8640000" cy="4832202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Before grouping lines, two transformation are needed: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Add missing variables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Create a temporary variable to avoid incorrect grouping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Missing Variables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As reported by the technical control some snapshots could have variables that others don’t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When it is the case, missing headers are added to each snapshot and all lines are left empty</a:t>
            </a:r>
          </a:p>
          <a:p>
            <a:pPr marL="0" indent="0"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Aft>
                <a:spcPts val="30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Avoid Incorrect grouping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Create a new temporary variable “</a:t>
            </a:r>
            <a:r>
              <a:rPr lang="en-US" dirty="0" err="1">
                <a:solidFill>
                  <a:srgbClr val="00B050"/>
                </a:solidFill>
              </a:rPr>
              <a:t>incremented_ID</a:t>
            </a:r>
            <a:r>
              <a:rPr lang="en-US" dirty="0">
                <a:solidFill>
                  <a:srgbClr val="00B050"/>
                </a:solidFill>
              </a:rPr>
              <a:t>” defined as below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For each ID (</a:t>
            </a:r>
            <a:r>
              <a:rPr lang="en-US" dirty="0" err="1">
                <a:solidFill>
                  <a:srgbClr val="00B050"/>
                </a:solidFill>
              </a:rPr>
              <a:t>life_ID+policy_ID+benefit_ID+retro_legal_entity</a:t>
            </a:r>
            <a:r>
              <a:rPr lang="en-US" dirty="0">
                <a:solidFill>
                  <a:srgbClr val="00B050"/>
                </a:solidFill>
              </a:rPr>
              <a:t>), sort by reporting period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For each ID, each time there is a change in </a:t>
            </a:r>
            <a:r>
              <a:rPr lang="en-US" strike="sngStrike" dirty="0" err="1">
                <a:solidFill>
                  <a:srgbClr val="FF0000"/>
                </a:solidFill>
              </a:rPr>
              <a:t>status_begin_current_condition</a:t>
            </a:r>
            <a:r>
              <a:rPr lang="en-US" strike="sngStrike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any variable</a:t>
            </a:r>
            <a:r>
              <a:rPr lang="en-US" dirty="0">
                <a:solidFill>
                  <a:srgbClr val="00B050"/>
                </a:solidFill>
              </a:rPr>
              <a:t>, “</a:t>
            </a:r>
            <a:r>
              <a:rPr lang="en-US" dirty="0" err="1">
                <a:solidFill>
                  <a:srgbClr val="00B050"/>
                </a:solidFill>
              </a:rPr>
              <a:t>incremented_ID</a:t>
            </a:r>
            <a:r>
              <a:rPr lang="en-US" dirty="0">
                <a:solidFill>
                  <a:srgbClr val="00B050"/>
                </a:solidFill>
              </a:rPr>
              <a:t>” is incremented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For each combination of ID + </a:t>
            </a:r>
            <a:r>
              <a:rPr lang="en-US" dirty="0" err="1">
                <a:solidFill>
                  <a:srgbClr val="00B050"/>
                </a:solidFill>
              </a:rPr>
              <a:t>status_begin_current_condition</a:t>
            </a:r>
            <a:r>
              <a:rPr lang="en-US" dirty="0">
                <a:solidFill>
                  <a:srgbClr val="00B050"/>
                </a:solidFill>
              </a:rPr>
              <a:t>, each time there is a missing reporting year, “</a:t>
            </a:r>
            <a:r>
              <a:rPr lang="en-US" dirty="0" err="1">
                <a:solidFill>
                  <a:srgbClr val="00B050"/>
                </a:solidFill>
              </a:rPr>
              <a:t>incremented_ID</a:t>
            </a:r>
            <a:r>
              <a:rPr lang="en-US" dirty="0">
                <a:solidFill>
                  <a:srgbClr val="00B050"/>
                </a:solidFill>
              </a:rPr>
              <a:t>” is incremented (only if option “Complete exposure holes for a given policy/person” is </a:t>
            </a:r>
            <a:r>
              <a:rPr lang="en-US" u="sng" dirty="0">
                <a:solidFill>
                  <a:srgbClr val="00B050"/>
                </a:solidFill>
              </a:rPr>
              <a:t>not</a:t>
            </a:r>
            <a:r>
              <a:rPr lang="en-US" dirty="0">
                <a:solidFill>
                  <a:srgbClr val="00B050"/>
                </a:solidFill>
              </a:rPr>
              <a:t> selected)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This way, those lines will not be grouped in the grouping defined in the next slide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This variable is deleted once grouping is done.</a:t>
            </a:r>
          </a:p>
          <a:p>
            <a:pPr marL="0" indent="0">
              <a:spcAft>
                <a:spcPts val="30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Example:</a:t>
            </a:r>
          </a:p>
          <a:p>
            <a:pPr marL="0" indent="0">
              <a:spcAft>
                <a:spcPts val="30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9AE70D-0D6C-4B20-A89F-609DDA803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592005"/>
              </p:ext>
            </p:extLst>
          </p:nvPr>
        </p:nvGraphicFramePr>
        <p:xfrm>
          <a:off x="1907704" y="5494581"/>
          <a:ext cx="5669756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248">
                  <a:extLst>
                    <a:ext uri="{9D8B030D-6E8A-4147-A177-3AD203B41FA5}">
                      <a16:colId xmlns:a16="http://schemas.microsoft.com/office/drawing/2014/main" val="3234451105"/>
                    </a:ext>
                  </a:extLst>
                </a:gridCol>
                <a:gridCol w="742354">
                  <a:extLst>
                    <a:ext uri="{9D8B030D-6E8A-4147-A177-3AD203B41FA5}">
                      <a16:colId xmlns:a16="http://schemas.microsoft.com/office/drawing/2014/main" val="2350897433"/>
                    </a:ext>
                  </a:extLst>
                </a:gridCol>
                <a:gridCol w="2056906">
                  <a:extLst>
                    <a:ext uri="{9D8B030D-6E8A-4147-A177-3AD203B41FA5}">
                      <a16:colId xmlns:a16="http://schemas.microsoft.com/office/drawing/2014/main" val="2061276756"/>
                    </a:ext>
                  </a:extLst>
                </a:gridCol>
                <a:gridCol w="1098297">
                  <a:extLst>
                    <a:ext uri="{9D8B030D-6E8A-4147-A177-3AD203B41FA5}">
                      <a16:colId xmlns:a16="http://schemas.microsoft.com/office/drawing/2014/main" val="1637233041"/>
                    </a:ext>
                  </a:extLst>
                </a:gridCol>
                <a:gridCol w="1133951">
                  <a:extLst>
                    <a:ext uri="{9D8B030D-6E8A-4147-A177-3AD203B41FA5}">
                      <a16:colId xmlns:a16="http://schemas.microsoft.com/office/drawing/2014/main" val="98230254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Life_ID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Policy_ID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err="1">
                          <a:effectLst/>
                        </a:rPr>
                        <a:t>Status_begin_current_condition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Reporting_Year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Incremented_ID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818975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Active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2014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732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Active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2016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94226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Active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2017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34936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3A7FFA-CFF5-4313-91B4-3C17BB22B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90140"/>
              </p:ext>
            </p:extLst>
          </p:nvPr>
        </p:nvGraphicFramePr>
        <p:xfrm>
          <a:off x="1907704" y="4653136"/>
          <a:ext cx="5669756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248">
                  <a:extLst>
                    <a:ext uri="{9D8B030D-6E8A-4147-A177-3AD203B41FA5}">
                      <a16:colId xmlns:a16="http://schemas.microsoft.com/office/drawing/2014/main" val="3234451105"/>
                    </a:ext>
                  </a:extLst>
                </a:gridCol>
                <a:gridCol w="742354">
                  <a:extLst>
                    <a:ext uri="{9D8B030D-6E8A-4147-A177-3AD203B41FA5}">
                      <a16:colId xmlns:a16="http://schemas.microsoft.com/office/drawing/2014/main" val="2350897433"/>
                    </a:ext>
                  </a:extLst>
                </a:gridCol>
                <a:gridCol w="2056906">
                  <a:extLst>
                    <a:ext uri="{9D8B030D-6E8A-4147-A177-3AD203B41FA5}">
                      <a16:colId xmlns:a16="http://schemas.microsoft.com/office/drawing/2014/main" val="2061276756"/>
                    </a:ext>
                  </a:extLst>
                </a:gridCol>
                <a:gridCol w="1098297">
                  <a:extLst>
                    <a:ext uri="{9D8B030D-6E8A-4147-A177-3AD203B41FA5}">
                      <a16:colId xmlns:a16="http://schemas.microsoft.com/office/drawing/2014/main" val="1637233041"/>
                    </a:ext>
                  </a:extLst>
                </a:gridCol>
                <a:gridCol w="1133951">
                  <a:extLst>
                    <a:ext uri="{9D8B030D-6E8A-4147-A177-3AD203B41FA5}">
                      <a16:colId xmlns:a16="http://schemas.microsoft.com/office/drawing/2014/main" val="98230254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Life_ID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Policy_ID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err="1">
                          <a:effectLst/>
                        </a:rPr>
                        <a:t>Status_begin_current_condition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Reporting_Year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Incremented_ID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818975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Active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2014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732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Claimant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2015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94226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Active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2016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3493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58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8B2E4-5E78-46FF-8C4A-3A23FA59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BFCFA-E042-48F0-85E5-83F889D3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sz="1400" dirty="0"/>
              <a:t>If ID variables exist (not necessarily complete) and option “Replace missing entries” is chosen then for each ID sort lines “</a:t>
            </a:r>
            <a:r>
              <a:rPr lang="en-US" sz="1400" dirty="0" err="1"/>
              <a:t>exposure_or_event</a:t>
            </a:r>
            <a:r>
              <a:rPr lang="en-US" sz="1400" dirty="0"/>
              <a:t>” = “exposure” by reporting period and replace each missing value by first non-missing value of past periods</a:t>
            </a:r>
          </a:p>
          <a:p>
            <a:pPr marL="0" indent="0">
              <a:spcAft>
                <a:spcPts val="300"/>
              </a:spcAft>
              <a:buNone/>
            </a:pP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Example</a:t>
            </a:r>
          </a:p>
          <a:p>
            <a:pPr>
              <a:spcAft>
                <a:spcPts val="300"/>
              </a:spcAft>
            </a:pPr>
            <a:endParaRPr lang="en-US" sz="1400" dirty="0"/>
          </a:p>
          <a:p>
            <a:pPr>
              <a:spcAft>
                <a:spcPts val="300"/>
              </a:spcAft>
            </a:pPr>
            <a:endParaRPr lang="en-US" sz="1400" dirty="0"/>
          </a:p>
          <a:p>
            <a:pPr>
              <a:spcAft>
                <a:spcPts val="300"/>
              </a:spcAft>
            </a:pPr>
            <a:endParaRPr lang="en-US" sz="1400" dirty="0"/>
          </a:p>
          <a:p>
            <a:pPr>
              <a:spcAft>
                <a:spcPts val="300"/>
              </a:spcAft>
            </a:pPr>
            <a:endParaRPr lang="en-US" sz="1400" dirty="0"/>
          </a:p>
          <a:p>
            <a:pPr>
              <a:spcAft>
                <a:spcPts val="300"/>
              </a:spcAft>
            </a:pPr>
            <a:endParaRPr lang="en-US" sz="1400" dirty="0"/>
          </a:p>
          <a:p>
            <a:pPr>
              <a:spcAft>
                <a:spcPts val="300"/>
              </a:spcAft>
            </a:pPr>
            <a:endParaRPr lang="en-US" sz="1400" dirty="0"/>
          </a:p>
          <a:p>
            <a:pPr>
              <a:spcAft>
                <a:spcPts val="300"/>
              </a:spcAft>
            </a:pPr>
            <a:endParaRPr lang="en-US" sz="1400" dirty="0"/>
          </a:p>
          <a:p>
            <a:pPr>
              <a:spcAft>
                <a:spcPts val="300"/>
              </a:spcAft>
            </a:pPr>
            <a:endParaRPr lang="en-US" sz="1400" dirty="0"/>
          </a:p>
          <a:p>
            <a:pPr>
              <a:spcAft>
                <a:spcPts val="300"/>
              </a:spcAft>
            </a:pPr>
            <a:r>
              <a:rPr lang="en-US" sz="1400" dirty="0"/>
              <a:t>Group-by lines “</a:t>
            </a:r>
            <a:r>
              <a:rPr lang="en-US" sz="1400" dirty="0" err="1"/>
              <a:t>exposure_or_event</a:t>
            </a:r>
            <a:r>
              <a:rPr lang="en-US" sz="1400" dirty="0"/>
              <a:t>” = “exposure” by using the combination of all variables as ID, with exception of:</a:t>
            </a:r>
          </a:p>
          <a:p>
            <a:pPr lvl="1">
              <a:spcAft>
                <a:spcPts val="300"/>
              </a:spcAft>
            </a:pPr>
            <a:r>
              <a:rPr lang="en-US" sz="1400" dirty="0"/>
              <a:t>Reporting period variable</a:t>
            </a:r>
          </a:p>
          <a:p>
            <a:pPr lvl="1">
              <a:spcAft>
                <a:spcPts val="300"/>
              </a:spcAft>
            </a:pPr>
            <a:r>
              <a:rPr lang="en-US" sz="1400" dirty="0" err="1"/>
              <a:t>Date_of_begin_current_condition</a:t>
            </a:r>
            <a:endParaRPr lang="en-US" sz="1400" dirty="0"/>
          </a:p>
          <a:p>
            <a:pPr lvl="1">
              <a:spcAft>
                <a:spcPts val="300"/>
              </a:spcAft>
            </a:pPr>
            <a:r>
              <a:rPr lang="en-US" sz="1400" dirty="0" err="1"/>
              <a:t>Date_of_end_current_condition</a:t>
            </a:r>
            <a:endParaRPr lang="en-US" sz="1400" dirty="0"/>
          </a:p>
          <a:p>
            <a:pPr>
              <a:spcAft>
                <a:spcPts val="300"/>
              </a:spcAft>
            </a:pPr>
            <a:r>
              <a:rPr lang="en-US" sz="1400" dirty="0"/>
              <a:t>Reporting period variable is not retained, while other variables are defined as in following slides</a:t>
            </a:r>
          </a:p>
          <a:p>
            <a:pPr>
              <a:spcAft>
                <a:spcPts val="300"/>
              </a:spcAft>
            </a:pPr>
            <a:endParaRPr lang="en-US" sz="1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118137-6D6F-472A-BBB8-7CC934A609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FF784F2-05DD-453B-8930-09B4DAA2AA99}"/>
              </a:ext>
            </a:extLst>
          </p:cNvPr>
          <p:cNvSpPr/>
          <p:nvPr/>
        </p:nvSpPr>
        <p:spPr>
          <a:xfrm>
            <a:off x="6516216" y="260649"/>
            <a:ext cx="2448272" cy="86409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ID: </a:t>
            </a:r>
            <a:br>
              <a:rPr lang="en-US" sz="1200" dirty="0"/>
            </a:br>
            <a:r>
              <a:rPr lang="en-US" sz="1200" dirty="0" err="1"/>
              <a:t>Life_ID</a:t>
            </a:r>
            <a:r>
              <a:rPr lang="en-US" sz="1200" dirty="0"/>
              <a:t> + </a:t>
            </a:r>
            <a:r>
              <a:rPr lang="en-US" sz="1200" dirty="0" err="1"/>
              <a:t>Policy_ID</a:t>
            </a:r>
            <a:r>
              <a:rPr lang="en-US" sz="1200" dirty="0"/>
              <a:t> or </a:t>
            </a:r>
            <a:r>
              <a:rPr lang="en-US" sz="1200" dirty="0" err="1"/>
              <a:t>Life_ID</a:t>
            </a:r>
            <a:r>
              <a:rPr lang="en-US" sz="1200" dirty="0"/>
              <a:t> + </a:t>
            </a:r>
            <a:r>
              <a:rPr lang="en-US" sz="1200" dirty="0" err="1"/>
              <a:t>Policy_ID</a:t>
            </a:r>
            <a:r>
              <a:rPr lang="en-US" sz="1200" dirty="0"/>
              <a:t> + </a:t>
            </a:r>
            <a:r>
              <a:rPr lang="en-US" sz="1200" dirty="0" err="1"/>
              <a:t>Benefit_ID</a:t>
            </a:r>
            <a:r>
              <a:rPr lang="en-US" sz="1200" dirty="0"/>
              <a:t> if </a:t>
            </a:r>
            <a:r>
              <a:rPr lang="en-US" sz="1200" dirty="0" err="1"/>
              <a:t>benefit_ID</a:t>
            </a:r>
            <a:r>
              <a:rPr lang="en-US" sz="1200" dirty="0"/>
              <a:t> provided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1057F71-4076-464F-9D63-7ABC7E1AE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61542"/>
              </p:ext>
            </p:extLst>
          </p:nvPr>
        </p:nvGraphicFramePr>
        <p:xfrm>
          <a:off x="262800" y="2386245"/>
          <a:ext cx="8280918" cy="900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0102">
                  <a:extLst>
                    <a:ext uri="{9D8B030D-6E8A-4147-A177-3AD203B41FA5}">
                      <a16:colId xmlns:a16="http://schemas.microsoft.com/office/drawing/2014/main" val="1489413867"/>
                    </a:ext>
                  </a:extLst>
                </a:gridCol>
                <a:gridCol w="920102">
                  <a:extLst>
                    <a:ext uri="{9D8B030D-6E8A-4147-A177-3AD203B41FA5}">
                      <a16:colId xmlns:a16="http://schemas.microsoft.com/office/drawing/2014/main" val="1440671220"/>
                    </a:ext>
                  </a:extLst>
                </a:gridCol>
                <a:gridCol w="920102">
                  <a:extLst>
                    <a:ext uri="{9D8B030D-6E8A-4147-A177-3AD203B41FA5}">
                      <a16:colId xmlns:a16="http://schemas.microsoft.com/office/drawing/2014/main" val="1480275186"/>
                    </a:ext>
                  </a:extLst>
                </a:gridCol>
                <a:gridCol w="920102">
                  <a:extLst>
                    <a:ext uri="{9D8B030D-6E8A-4147-A177-3AD203B41FA5}">
                      <a16:colId xmlns:a16="http://schemas.microsoft.com/office/drawing/2014/main" val="1682115875"/>
                    </a:ext>
                  </a:extLst>
                </a:gridCol>
                <a:gridCol w="920102">
                  <a:extLst>
                    <a:ext uri="{9D8B030D-6E8A-4147-A177-3AD203B41FA5}">
                      <a16:colId xmlns:a16="http://schemas.microsoft.com/office/drawing/2014/main" val="1782112792"/>
                    </a:ext>
                  </a:extLst>
                </a:gridCol>
                <a:gridCol w="920102">
                  <a:extLst>
                    <a:ext uri="{9D8B030D-6E8A-4147-A177-3AD203B41FA5}">
                      <a16:colId xmlns:a16="http://schemas.microsoft.com/office/drawing/2014/main" val="1887631778"/>
                    </a:ext>
                  </a:extLst>
                </a:gridCol>
                <a:gridCol w="920102">
                  <a:extLst>
                    <a:ext uri="{9D8B030D-6E8A-4147-A177-3AD203B41FA5}">
                      <a16:colId xmlns:a16="http://schemas.microsoft.com/office/drawing/2014/main" val="1754798038"/>
                    </a:ext>
                  </a:extLst>
                </a:gridCol>
                <a:gridCol w="920102">
                  <a:extLst>
                    <a:ext uri="{9D8B030D-6E8A-4147-A177-3AD203B41FA5}">
                      <a16:colId xmlns:a16="http://schemas.microsoft.com/office/drawing/2014/main" val="955044167"/>
                    </a:ext>
                  </a:extLst>
                </a:gridCol>
                <a:gridCol w="920102">
                  <a:extLst>
                    <a:ext uri="{9D8B030D-6E8A-4147-A177-3AD203B41FA5}">
                      <a16:colId xmlns:a16="http://schemas.microsoft.com/office/drawing/2014/main" val="3880751962"/>
                    </a:ext>
                  </a:extLst>
                </a:gridCol>
              </a:tblGrid>
              <a:tr h="368572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 err="1">
                          <a:effectLst/>
                        </a:rPr>
                        <a:t>Reporting_year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 err="1">
                          <a:effectLst/>
                        </a:rPr>
                        <a:t>Life_ID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Policy_ID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Gender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Smoker Status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Date_of_Birth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Main_Risk_Type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 dirty="0" err="1">
                          <a:effectLst/>
                        </a:rPr>
                        <a:t>Date_of_commencement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100" u="none" strike="noStrike">
                          <a:effectLst/>
                        </a:rPr>
                        <a:t>Risk_Amount_Insurer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740904"/>
                  </a:ext>
                </a:extLst>
              </a:tr>
              <a:tr h="14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2011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Female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Non Smoker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18/08/1980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Life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01/01/2011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500 000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403934"/>
                  </a:ext>
                </a:extLst>
              </a:tr>
              <a:tr h="14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2012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Female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Non Smoker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18/08/1980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Life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01/01/2011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500 000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6684079"/>
                  </a:ext>
                </a:extLst>
              </a:tr>
              <a:tr h="14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2013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Female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18/08/1980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Life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01/01/2011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500 000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96376"/>
                  </a:ext>
                </a:extLst>
              </a:tr>
            </a:tbl>
          </a:graphicData>
        </a:graphic>
      </p:graphicFrame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B03BB93E-5908-48A9-90EE-F5B344306D09}"/>
              </a:ext>
            </a:extLst>
          </p:cNvPr>
          <p:cNvSpPr/>
          <p:nvPr/>
        </p:nvSpPr>
        <p:spPr>
          <a:xfrm>
            <a:off x="3851920" y="3573016"/>
            <a:ext cx="1296144" cy="576064"/>
          </a:xfrm>
          <a:prstGeom prst="wedgeRoundRectCallout">
            <a:avLst>
              <a:gd name="adj1" fmla="val 4628"/>
              <a:gd name="adj2" fmla="val -112941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Replace with “Non Smoker”</a:t>
            </a:r>
          </a:p>
        </p:txBody>
      </p:sp>
    </p:spTree>
    <p:extLst>
      <p:ext uri="{BB962C8B-B14F-4D97-AF65-F5344CB8AC3E}">
        <p14:creationId xmlns:p14="http://schemas.microsoft.com/office/powerpoint/2010/main" val="196071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2B36C-E61F-4C36-AE1D-2FDA457F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DDE20-88A1-4B8E-8EA4-5D032C4D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en-US" sz="1400" dirty="0"/>
              <a:t>Temporary storage of following variables:</a:t>
            </a:r>
          </a:p>
          <a:p>
            <a:pPr>
              <a:spcAft>
                <a:spcPts val="300"/>
              </a:spcAft>
            </a:pPr>
            <a:r>
              <a:rPr lang="en-US" sz="1400" dirty="0" err="1"/>
              <a:t>reporting_min</a:t>
            </a:r>
            <a:r>
              <a:rPr lang="en-US" sz="1400" dirty="0"/>
              <a:t> = minimum of </a:t>
            </a:r>
            <a:r>
              <a:rPr lang="en-US" sz="1400" dirty="0" err="1"/>
              <a:t>reporting_period</a:t>
            </a:r>
            <a:r>
              <a:rPr lang="en-US" sz="1400" dirty="0"/>
              <a:t> from all files. Global variable</a:t>
            </a:r>
          </a:p>
          <a:p>
            <a:pPr>
              <a:spcAft>
                <a:spcPts val="300"/>
              </a:spcAft>
            </a:pPr>
            <a:r>
              <a:rPr lang="en-US" sz="1400" dirty="0" err="1"/>
              <a:t>reporting_max</a:t>
            </a:r>
            <a:r>
              <a:rPr lang="en-US" sz="1400" dirty="0"/>
              <a:t> = maximum of </a:t>
            </a:r>
            <a:r>
              <a:rPr lang="en-US" sz="1400" dirty="0" err="1"/>
              <a:t>reporting_period</a:t>
            </a:r>
            <a:r>
              <a:rPr lang="en-US" sz="1400" dirty="0"/>
              <a:t> from all files. Global variable</a:t>
            </a:r>
          </a:p>
          <a:p>
            <a:endParaRPr lang="en-US" sz="1400" dirty="0"/>
          </a:p>
          <a:p>
            <a:r>
              <a:rPr lang="en-US" sz="1400" dirty="0" err="1"/>
              <a:t>cover_end_date</a:t>
            </a:r>
            <a:r>
              <a:rPr lang="en-US" sz="1400" dirty="0"/>
              <a:t>, for all data lines</a:t>
            </a:r>
          </a:p>
          <a:p>
            <a:r>
              <a:rPr lang="en-US" sz="1400" dirty="0"/>
              <a:t>= </a:t>
            </a:r>
            <a:r>
              <a:rPr lang="en-US" sz="1400" dirty="0" err="1"/>
              <a:t>benefit_end_date</a:t>
            </a:r>
            <a:r>
              <a:rPr lang="en-US" sz="1400" dirty="0"/>
              <a:t> if non-empty; otherwise:</a:t>
            </a:r>
          </a:p>
          <a:p>
            <a:r>
              <a:rPr lang="en-US" sz="1400" dirty="0"/>
              <a:t>= </a:t>
            </a:r>
            <a:r>
              <a:rPr lang="en-US" sz="1400" dirty="0" err="1"/>
              <a:t>date_of_commencement</a:t>
            </a:r>
            <a:r>
              <a:rPr lang="en-US" sz="1400" dirty="0"/>
              <a:t> + </a:t>
            </a:r>
            <a:r>
              <a:rPr lang="en-US" sz="1400" dirty="0" err="1"/>
              <a:t>benefit_term_years</a:t>
            </a:r>
            <a:r>
              <a:rPr lang="en-US" sz="1400" dirty="0"/>
              <a:t> (in years), if </a:t>
            </a:r>
            <a:r>
              <a:rPr lang="en-US" sz="1400" dirty="0" err="1"/>
              <a:t>benefit_term_years</a:t>
            </a:r>
            <a:r>
              <a:rPr lang="en-US" sz="1400" dirty="0"/>
              <a:t> non-empty; otherwise:</a:t>
            </a:r>
          </a:p>
          <a:p>
            <a:r>
              <a:rPr lang="en-US" sz="1400" dirty="0"/>
              <a:t>= </a:t>
            </a:r>
            <a:r>
              <a:rPr lang="en-US" sz="1400" dirty="0" err="1"/>
              <a:t>date_of_birth</a:t>
            </a:r>
            <a:r>
              <a:rPr lang="en-US" sz="1400" dirty="0"/>
              <a:t> + </a:t>
            </a:r>
            <a:r>
              <a:rPr lang="en-US" sz="1400" dirty="0" err="1"/>
              <a:t>benefit_max_age</a:t>
            </a:r>
            <a:r>
              <a:rPr lang="en-US" sz="1400" dirty="0"/>
              <a:t> (in years), if </a:t>
            </a:r>
            <a:r>
              <a:rPr lang="en-US" sz="1400" dirty="0" err="1"/>
              <a:t>benefit_max_age</a:t>
            </a:r>
            <a:r>
              <a:rPr lang="en-US" sz="1400" dirty="0"/>
              <a:t> non-empty</a:t>
            </a:r>
          </a:p>
          <a:p>
            <a:pPr lvl="1">
              <a:spcAft>
                <a:spcPts val="300"/>
              </a:spcAft>
            </a:pPr>
            <a:endParaRPr lang="en-US" sz="1400" dirty="0"/>
          </a:p>
          <a:p>
            <a:pPr>
              <a:spcAft>
                <a:spcPts val="300"/>
              </a:spcAft>
            </a:pPr>
            <a:r>
              <a:rPr lang="en-US" sz="1400" dirty="0" err="1"/>
              <a:t>observation_min</a:t>
            </a:r>
            <a:r>
              <a:rPr lang="en-US" sz="1400" dirty="0"/>
              <a:t>, for all “</a:t>
            </a:r>
            <a:r>
              <a:rPr lang="en-US" sz="1400" dirty="0" err="1"/>
              <a:t>exposure_or_event</a:t>
            </a:r>
            <a:r>
              <a:rPr lang="en-US" sz="1400" dirty="0"/>
              <a:t>” = “exposure” lines</a:t>
            </a:r>
            <a:br>
              <a:rPr lang="en-US" sz="1400" dirty="0"/>
            </a:br>
            <a:r>
              <a:rPr lang="en-US" sz="1400" dirty="0"/>
              <a:t>= minimum of </a:t>
            </a:r>
            <a:r>
              <a:rPr lang="en-US" sz="1400" dirty="0" err="1"/>
              <a:t>reporting_period</a:t>
            </a:r>
            <a:r>
              <a:rPr lang="en-US" sz="1400" dirty="0"/>
              <a:t> during </a:t>
            </a:r>
            <a:r>
              <a:rPr lang="en-US" sz="1400" dirty="0" err="1"/>
              <a:t>group_by</a:t>
            </a:r>
            <a:r>
              <a:rPr lang="en-US" sz="1400" dirty="0"/>
              <a:t> of line</a:t>
            </a:r>
          </a:p>
          <a:p>
            <a:pPr>
              <a:spcAft>
                <a:spcPts val="300"/>
              </a:spcAft>
            </a:pPr>
            <a:r>
              <a:rPr lang="en-US" sz="1400" dirty="0" err="1"/>
              <a:t>observation_max</a:t>
            </a:r>
            <a:r>
              <a:rPr lang="en-US" sz="1400" dirty="0"/>
              <a:t>, for all “</a:t>
            </a:r>
            <a:r>
              <a:rPr lang="en-US" sz="1400" dirty="0" err="1"/>
              <a:t>exposure_or_event</a:t>
            </a:r>
            <a:r>
              <a:rPr lang="en-US" sz="1400" dirty="0"/>
              <a:t>” = “exposure” lines</a:t>
            </a:r>
            <a:br>
              <a:rPr lang="en-US" sz="1400" dirty="0"/>
            </a:br>
            <a:r>
              <a:rPr lang="en-US" sz="1400" dirty="0"/>
              <a:t>= maximum of </a:t>
            </a:r>
            <a:r>
              <a:rPr lang="en-US" sz="1400" dirty="0" err="1"/>
              <a:t>reporting_period</a:t>
            </a:r>
            <a:r>
              <a:rPr lang="en-US" sz="1400" dirty="0"/>
              <a:t> during </a:t>
            </a:r>
            <a:r>
              <a:rPr lang="en-US" sz="1400" dirty="0" err="1"/>
              <a:t>group_by</a:t>
            </a:r>
            <a:r>
              <a:rPr lang="en-US" sz="1400" dirty="0"/>
              <a:t> of line</a:t>
            </a:r>
          </a:p>
          <a:p>
            <a:pPr>
              <a:spcAft>
                <a:spcPts val="300"/>
              </a:spcAft>
            </a:pPr>
            <a:endParaRPr lang="en-US" sz="1400" dirty="0"/>
          </a:p>
          <a:p>
            <a:pPr>
              <a:spcAft>
                <a:spcPts val="300"/>
              </a:spcAft>
            </a:pPr>
            <a:r>
              <a:rPr lang="en-US" sz="1400" dirty="0">
                <a:solidFill>
                  <a:schemeClr val="accent3"/>
                </a:solidFill>
              </a:rPr>
              <a:t>In the following transformations, the two information “First snapshot” and “Portfolio inception/ renewal date” are based on the input in the dataset management screen unless the corresponding variable exists in the uploaded product file (“</a:t>
            </a:r>
            <a:r>
              <a:rPr lang="en-US" sz="1400" dirty="0" err="1">
                <a:solidFill>
                  <a:schemeClr val="accent3"/>
                </a:solidFill>
              </a:rPr>
              <a:t>first_snapshot</a:t>
            </a:r>
            <a:r>
              <a:rPr lang="en-US" sz="1400" dirty="0">
                <a:solidFill>
                  <a:schemeClr val="accent3"/>
                </a:solidFill>
              </a:rPr>
              <a:t>”, “</a:t>
            </a:r>
            <a:r>
              <a:rPr lang="en-US" sz="1400" dirty="0" err="1">
                <a:solidFill>
                  <a:schemeClr val="accent3"/>
                </a:solidFill>
              </a:rPr>
              <a:t>portfolio_inception_date</a:t>
            </a:r>
            <a:r>
              <a:rPr lang="en-US" sz="1400" dirty="0">
                <a:solidFill>
                  <a:schemeClr val="accent3"/>
                </a:solidFill>
              </a:rPr>
              <a:t>”). If an information is uploaded in product file then the rule is based on the product file data (looking up via </a:t>
            </a:r>
            <a:r>
              <a:rPr lang="en-US" sz="1400" dirty="0" err="1">
                <a:solidFill>
                  <a:schemeClr val="accent3"/>
                </a:solidFill>
              </a:rPr>
              <a:t>product_id</a:t>
            </a:r>
            <a:r>
              <a:rPr lang="en-US" sz="1400">
                <a:solidFill>
                  <a:schemeClr val="accent3"/>
                </a:solidFill>
              </a:rPr>
              <a:t>)</a:t>
            </a:r>
            <a:endParaRPr lang="en-US" sz="1400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D5F1C7-CA66-4800-9060-4657622DF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6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nIjpS9RoiktFb9VlmCLA"/>
</p:tagLst>
</file>

<file path=ppt/theme/theme1.xml><?xml version="1.0" encoding="utf-8"?>
<a:theme xmlns:a="http://schemas.openxmlformats.org/drawingml/2006/main" name="Life Template 4:3">
  <a:themeElements>
    <a:clrScheme name="SCOR">
      <a:dk1>
        <a:srgbClr val="3F3F3F"/>
      </a:dk1>
      <a:lt1>
        <a:srgbClr val="FFFFFF"/>
      </a:lt1>
      <a:dk2>
        <a:srgbClr val="006B8D"/>
      </a:dk2>
      <a:lt2>
        <a:srgbClr val="ABCEDA"/>
      </a:lt2>
      <a:accent1>
        <a:srgbClr val="00B5E2"/>
      </a:accent1>
      <a:accent2>
        <a:srgbClr val="00A6AA"/>
      </a:accent2>
      <a:accent3>
        <a:srgbClr val="B10058"/>
      </a:accent3>
      <a:accent4>
        <a:srgbClr val="7993C1"/>
      </a:accent4>
      <a:accent5>
        <a:srgbClr val="C9EAC5"/>
      </a:accent5>
      <a:accent6>
        <a:srgbClr val="006B8D"/>
      </a:accent6>
      <a:hlink>
        <a:srgbClr val="3F3F3F"/>
      </a:hlink>
      <a:folHlink>
        <a:srgbClr val="3F3F3F"/>
      </a:folHlink>
    </a:clrScheme>
    <a:fontScheme name="S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buClr>
            <a:schemeClr val="tx2"/>
          </a:buClr>
          <a:buFont typeface="Wingdings 2" panose="05020102010507070707" pitchFamily="18" charset="2"/>
          <a:buChar char=""/>
          <a:defRPr sz="1200" dirty="0" err="1" smtClean="0"/>
        </a:defPPr>
      </a:lstStyle>
    </a:txDef>
  </a:objectDefaults>
  <a:extraClrSchemeLst/>
  <a:custClrLst>
    <a:custClr name="Corporate">
      <a:srgbClr val="00445A"/>
    </a:custClr>
    <a:custClr name="Corporate">
      <a:srgbClr val="283583"/>
    </a:custClr>
    <a:custClr name="Corporate">
      <a:srgbClr val="00557F"/>
    </a:custClr>
    <a:custClr name="PC">
      <a:srgbClr val="0074BB"/>
    </a:custClr>
    <a:custClr name="PC">
      <a:srgbClr val="7FCCEB"/>
    </a:custClr>
    <a:custClr name="Life">
      <a:srgbClr val="00838A"/>
    </a:custClr>
    <a:custClr name="Life">
      <a:srgbClr val="50BEBE"/>
    </a:custClr>
    <a:custClr name="Investments">
      <a:srgbClr val="A24469"/>
    </a:custClr>
    <a:custClr name="Grey">
      <a:srgbClr val="BCBCBC"/>
    </a:custClr>
  </a:custClrLst>
  <a:extLst>
    <a:ext uri="{05A4C25C-085E-4340-85A3-A5531E510DB2}">
      <thm15:themeFamily xmlns:thm15="http://schemas.microsoft.com/office/thememl/2012/main" name="Presentation1" id="{F07B2E4D-AEC4-4E52-8F04-0B083116E3C0}" vid="{37DF780D-0C38-4FF5-B5B7-A1B155D000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19044</TotalTime>
  <Words>2501</Words>
  <Application>Microsoft Office PowerPoint</Application>
  <PresentationFormat>On-screen Show (4:3)</PresentationFormat>
  <Paragraphs>406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Wingdings</vt:lpstr>
      <vt:lpstr>Wingdings 2</vt:lpstr>
      <vt:lpstr>Life Template 4:3</vt:lpstr>
      <vt:lpstr>Diapositive think-cell</vt:lpstr>
      <vt:lpstr>Snapshots – main issues</vt:lpstr>
      <vt:lpstr>Sprint 12: Snapshot format - scope</vt:lpstr>
      <vt:lpstr>Snapshot v2 – scope for later sprint</vt:lpstr>
      <vt:lpstr>General process</vt:lpstr>
      <vt:lpstr>Dataset management</vt:lpstr>
      <vt:lpstr>Snapshot controls</vt:lpstr>
      <vt:lpstr>Pre-grouping processing</vt:lpstr>
      <vt:lpstr>Group-by</vt:lpstr>
      <vt:lpstr>Temporary variables</vt:lpstr>
      <vt:lpstr>Transformation rules – date_of_begin_current_condition  (exposure only)</vt:lpstr>
      <vt:lpstr>Transformation rules - date_of_end_current_condition (exposure only)</vt:lpstr>
      <vt:lpstr>Transformation rules – others (exposure only)</vt:lpstr>
      <vt:lpstr>Transformation rules – others</vt:lpstr>
      <vt:lpstr>Additional variables in functional / technical control reports in case of snapshot</vt:lpstr>
      <vt:lpstr>Questions &amp; comments</vt:lpstr>
      <vt:lpstr>Snapshots - inventory</vt:lpstr>
      <vt:lpstr>Middle 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DESSERTENNE Raphael (EXTERNAL)</dc:creator>
  <cp:lastModifiedBy>PIOLAIN Florian</cp:lastModifiedBy>
  <cp:revision>1024</cp:revision>
  <cp:lastPrinted>2017-11-21T08:56:24Z</cp:lastPrinted>
  <dcterms:created xsi:type="dcterms:W3CDTF">2017-01-20T14:51:26Z</dcterms:created>
  <dcterms:modified xsi:type="dcterms:W3CDTF">2019-06-19T08:36:23Z</dcterms:modified>
</cp:coreProperties>
</file>