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E6B6F-5E6B-4E84-9E13-61B6CF50B46E}" type="datetimeFigureOut">
              <a:rPr lang="en-CA" smtClean="0"/>
              <a:t>2022-08-21</a:t>
            </a:fld>
            <a:endParaRPr lang="en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43EA-662D-4C6E-858D-B8FD6840901D}" type="slidenum">
              <a:rPr lang="en-CA" smtClean="0"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003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43EA-662D-4C6E-858D-B8FD6840901D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362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59B2-D8AB-40AD-AF35-748D06A50612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8FA9-35C6-45E4-A215-936A2274F9E4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B9B1-7EE3-4297-8815-C9989A3B97A4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56B7-85FB-43F5-B50F-667C4844F3FD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3BB4-C6E1-461D-8CB4-AE2F0146062D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9BA-A40C-42EB-9B06-9F2EA22BD611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B765-34BA-4956-9F31-563CE760689B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65C-BADD-4695-8132-A4EB0F9B258D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DF3-6DDD-49D2-ABE2-880E0352DE2D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DF5B-DD50-414F-BD24-281DBFC16F35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61EB-058A-42A2-A5DE-50A65503451B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FD92-5CE5-4277-86B8-CFBFD70FD864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1167071" y="1556095"/>
            <a:ext cx="8873711" cy="412420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400" dirty="0" smtClean="0">
                <a:solidFill>
                  <a:srgbClr val="FF6600"/>
                </a:solidFill>
              </a:rPr>
              <a:t>Pink/Yellow Cab </a:t>
            </a:r>
          </a:p>
          <a:p>
            <a:endParaRPr lang="en-US" sz="4400" dirty="0" smtClean="0">
              <a:solidFill>
                <a:srgbClr val="FF6600"/>
              </a:solidFill>
            </a:endParaRPr>
          </a:p>
          <a:p>
            <a:r>
              <a:rPr lang="en-US" sz="3600" dirty="0" smtClean="0">
                <a:solidFill>
                  <a:srgbClr val="FF6600"/>
                </a:solidFill>
              </a:rPr>
              <a:t>LISUM12</a:t>
            </a:r>
            <a:endParaRPr lang="en-US" sz="3200" dirty="0"/>
          </a:p>
          <a:p>
            <a:endParaRPr lang="en-US" sz="4000" dirty="0"/>
          </a:p>
          <a:p>
            <a:r>
              <a:rPr lang="en-US" sz="3200" dirty="0" smtClean="0">
                <a:solidFill>
                  <a:srgbClr val="FF6600"/>
                </a:solidFill>
              </a:rPr>
              <a:t>21/08/2022</a:t>
            </a:r>
            <a:endParaRPr lang="en-US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4522" y="6492875"/>
            <a:ext cx="517478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1</a:t>
            </a:fld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3B3B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94994" y="6492875"/>
            <a:ext cx="462887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10</a:t>
            </a:fld>
            <a:endParaRPr lang="en-US" sz="1800" b="1" dirty="0">
              <a:solidFill>
                <a:srgbClr val="FF66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1" y="1825625"/>
            <a:ext cx="5622878" cy="4114800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99" y="1825625"/>
            <a:ext cx="5501895" cy="4114800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29460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3B3B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Pink Cab Correlation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6" y="1825625"/>
            <a:ext cx="9635318" cy="4351338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68836" y="6492875"/>
            <a:ext cx="482220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11</a:t>
            </a:fld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3B3B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Yellow Cab Correlation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89" y="1825625"/>
            <a:ext cx="9648967" cy="4351338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770056" y="6492875"/>
            <a:ext cx="421944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12</a:t>
            </a:fld>
            <a:endParaRPr lang="en-US" sz="1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3B3B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CA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131" y="200501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sz="1800" dirty="0" smtClean="0"/>
          </a:p>
          <a:p>
            <a:pPr marL="0" indent="0">
              <a:buNone/>
            </a:pPr>
            <a:r>
              <a:rPr lang="en-CA" sz="1800" dirty="0" smtClean="0"/>
              <a:t>From </a:t>
            </a:r>
            <a:r>
              <a:rPr lang="en-CA" sz="1800" dirty="0"/>
              <a:t>the previous correlation tables we can notice that there is a high correlation between the following features:</a:t>
            </a:r>
          </a:p>
          <a:p>
            <a:pPr marL="900113" indent="-177800"/>
            <a:r>
              <a:rPr lang="en-CA" sz="1800" dirty="0"/>
              <a:t> KM_Travelled, Price Charged </a:t>
            </a:r>
          </a:p>
          <a:p>
            <a:pPr marL="900113" indent="-177800"/>
            <a:r>
              <a:rPr lang="en-CA" sz="1800" dirty="0"/>
              <a:t> KM_Travelled, Cost_of_Price</a:t>
            </a:r>
          </a:p>
          <a:p>
            <a:pPr marL="900113" indent="-177800"/>
            <a:r>
              <a:rPr lang="en-CA" sz="1800" dirty="0"/>
              <a:t> Price_Charged, Cost_of_Trp</a:t>
            </a:r>
          </a:p>
          <a:p>
            <a:pPr marL="900113" indent="-177800"/>
            <a:r>
              <a:rPr lang="en-CA" sz="1800" dirty="0"/>
              <a:t> Users, </a:t>
            </a:r>
            <a:r>
              <a:rPr lang="en-CA" sz="1800" dirty="0" smtClean="0"/>
              <a:t>Population</a:t>
            </a:r>
            <a:endParaRPr lang="en-CA" sz="1800" dirty="0"/>
          </a:p>
          <a:p>
            <a:pPr marL="0"/>
            <a:r>
              <a:rPr lang="en-CA" sz="1800" dirty="0"/>
              <a:t>From the previous plots we can see that </a:t>
            </a:r>
            <a:r>
              <a:rPr lang="en-CA" sz="1800" dirty="0" smtClean="0"/>
              <a:t>:</a:t>
            </a:r>
            <a:endParaRPr lang="en-CA" sz="1800" dirty="0"/>
          </a:p>
          <a:p>
            <a:pPr marL="0"/>
            <a:r>
              <a:rPr lang="en-CA" sz="1800" dirty="0"/>
              <a:t>More customer who use the two mode of payment are reserved for the yellow cab </a:t>
            </a:r>
          </a:p>
          <a:p>
            <a:pPr marL="0"/>
            <a:r>
              <a:rPr lang="en-CA" sz="1800" dirty="0"/>
              <a:t>Also the number of female who utilize the yellow cab are greater than those who utilize the pink one. Same thing for man.</a:t>
            </a:r>
          </a:p>
          <a:p>
            <a:pPr marL="0"/>
            <a:r>
              <a:rPr lang="en-CA" sz="1800" dirty="0"/>
              <a:t>We can see that yellow cab is widely used in all cities but the pink cab is probably restricted to some cities as shown on the previous figure . </a:t>
            </a:r>
          </a:p>
          <a:p>
            <a:pPr marL="722313" indent="0">
              <a:buNone/>
            </a:pPr>
            <a:endParaRPr lang="en-CA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742761" y="6492875"/>
            <a:ext cx="449239" cy="361618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13</a:t>
            </a:fld>
            <a:endParaRPr lang="en-US" sz="1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 smtClean="0">
                <a:solidFill>
                  <a:srgbClr val="FF6600"/>
                </a:solidFill>
              </a:rPr>
              <a:t>G2M Cab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715466" y="6492875"/>
            <a:ext cx="476534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14</a:t>
            </a:fld>
            <a:endParaRPr lang="en-US" sz="1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10435"/>
          </a:xfrm>
          <a:solidFill>
            <a:srgbClr val="3B3B3B"/>
          </a:solidFill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G2M Use Case </a:t>
            </a:r>
            <a:r>
              <a:rPr lang="en-CA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(Pink/Yellow Cab)</a:t>
            </a:r>
            <a:endParaRPr lang="en-CA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10436"/>
            <a:ext cx="10515600" cy="4745914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1800" dirty="0" smtClean="0">
              <a:solidFill>
                <a:srgbClr val="FF66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FF6600"/>
                </a:solidFill>
              </a:rPr>
              <a:t>Problem : </a:t>
            </a:r>
          </a:p>
          <a:p>
            <a:pPr marL="1077913" indent="0">
              <a:buNone/>
            </a:pPr>
            <a:r>
              <a:rPr lang="en-US" sz="1800" dirty="0" smtClean="0"/>
              <a:t>The XYZ is a private firm in US. Due to remarkable growth in the Cab Industry in last few years and multiple key players in the market, it is planning for an investment in </a:t>
            </a:r>
            <a:r>
              <a:rPr lang="en-US" sz="1800" dirty="0"/>
              <a:t>Cab </a:t>
            </a:r>
            <a:r>
              <a:rPr lang="en-US" sz="1800" dirty="0" smtClean="0"/>
              <a:t>industry  </a:t>
            </a:r>
            <a:r>
              <a:rPr lang="en-US" sz="1800" dirty="0"/>
              <a:t>f</a:t>
            </a:r>
            <a:r>
              <a:rPr lang="en-US" sz="1800" dirty="0" smtClean="0"/>
              <a:t>ollowing the “Go-to-Market(G2M)”  strategy.</a:t>
            </a:r>
          </a:p>
          <a:p>
            <a:pPr marL="1077913" indent="0">
              <a:buNone/>
            </a:pPr>
            <a:endParaRPr lang="en-US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FF6600"/>
                </a:solidFill>
              </a:rPr>
              <a:t>Goal : </a:t>
            </a:r>
          </a:p>
          <a:p>
            <a:pPr marL="1077913" indent="0">
              <a:buNone/>
            </a:pPr>
            <a:r>
              <a:rPr lang="en-US" sz="1800" dirty="0"/>
              <a:t>O</a:t>
            </a:r>
            <a:r>
              <a:rPr lang="en-US" sz="1800" dirty="0" smtClean="0"/>
              <a:t>ur goal is to help them </a:t>
            </a:r>
            <a:r>
              <a:rPr lang="en-US" sz="1800" dirty="0"/>
              <a:t>to understand the market before taking final </a:t>
            </a:r>
            <a:r>
              <a:rPr lang="en-US" sz="1800" dirty="0" smtClean="0"/>
              <a:t>decision.</a:t>
            </a:r>
          </a:p>
          <a:p>
            <a:pPr marL="1077913" indent="0">
              <a:buNone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6600"/>
                </a:solidFill>
              </a:rPr>
              <a:t>Work process </a:t>
            </a:r>
            <a:r>
              <a:rPr lang="en-US" sz="1800" dirty="0" smtClean="0">
                <a:solidFill>
                  <a:srgbClr val="FF6600"/>
                </a:solidFill>
              </a:rPr>
              <a:t>:</a:t>
            </a:r>
          </a:p>
          <a:p>
            <a:pPr marL="1077913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  </a:t>
            </a:r>
            <a:r>
              <a:rPr lang="en-US" sz="1800" dirty="0" smtClean="0">
                <a:solidFill>
                  <a:srgbClr val="FF6600"/>
                </a:solidFill>
              </a:rPr>
              <a:t>     </a:t>
            </a:r>
            <a:r>
              <a:rPr lang="en-US" sz="1800" dirty="0" smtClean="0"/>
              <a:t>Executive </a:t>
            </a:r>
            <a:r>
              <a:rPr lang="en-US" sz="1800" dirty="0"/>
              <a:t>Summary</a:t>
            </a:r>
          </a:p>
          <a:p>
            <a:pPr marL="1077913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Problem </a:t>
            </a:r>
            <a:r>
              <a:rPr lang="en-US" sz="1800" dirty="0"/>
              <a:t>Statement</a:t>
            </a:r>
          </a:p>
          <a:p>
            <a:pPr marL="1077913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Approach</a:t>
            </a:r>
            <a:endParaRPr lang="en-US" sz="1800" dirty="0"/>
          </a:p>
          <a:p>
            <a:pPr marL="1077913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EDA</a:t>
            </a:r>
            <a:endParaRPr lang="en-US" sz="1800" dirty="0"/>
          </a:p>
          <a:p>
            <a:pPr marL="1077913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EDA </a:t>
            </a:r>
            <a:r>
              <a:rPr lang="en-US" sz="1800" dirty="0"/>
              <a:t>Summary</a:t>
            </a:r>
          </a:p>
          <a:p>
            <a:pPr marL="1077913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Recommendations</a:t>
            </a:r>
            <a:endParaRPr lang="en-US" sz="1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682663" y="6496551"/>
            <a:ext cx="509337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2</a:t>
            </a:fld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rgbClr val="3B3B3B"/>
          </a:solidFill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CA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Description </a:t>
            </a:r>
            <a:endParaRPr lang="en-CA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In </a:t>
            </a:r>
            <a:r>
              <a:rPr lang="en-US" sz="1700" dirty="0"/>
              <a:t>this use case we will work with  4 csv files, the data was gathered from 31/01/2016 to 31/12/2018</a:t>
            </a:r>
            <a:r>
              <a:rPr lang="en-US" sz="1700" dirty="0" smtClean="0"/>
              <a:t>:</a:t>
            </a:r>
          </a:p>
          <a:p>
            <a:pPr marL="0" indent="0">
              <a:buNone/>
            </a:pPr>
            <a:endParaRPr lang="en-US" sz="1700" dirty="0"/>
          </a:p>
          <a:p>
            <a:pPr marL="722313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6600"/>
                </a:solidFill>
              </a:rPr>
              <a:t>Cab_Data.csv </a:t>
            </a:r>
            <a:r>
              <a:rPr lang="en-US" sz="1700" dirty="0" smtClean="0">
                <a:solidFill>
                  <a:srgbClr val="FF6600"/>
                </a:solidFill>
              </a:rPr>
              <a:t>:</a:t>
            </a:r>
            <a:r>
              <a:rPr lang="en-US" sz="1700" dirty="0"/>
              <a:t> </a:t>
            </a:r>
            <a:r>
              <a:rPr lang="en-US" sz="1700" dirty="0" smtClean="0"/>
              <a:t>This </a:t>
            </a:r>
            <a:r>
              <a:rPr lang="en-US" sz="1700" dirty="0"/>
              <a:t>file includes details of transaction for 2 cab </a:t>
            </a:r>
            <a:r>
              <a:rPr lang="en-US" sz="1700" dirty="0" smtClean="0"/>
              <a:t>companies.</a:t>
            </a:r>
          </a:p>
          <a:p>
            <a:pPr marL="722313">
              <a:buFont typeface="Courier New" panose="02070309020205020404" pitchFamily="49" charset="0"/>
              <a:buChar char="o"/>
            </a:pPr>
            <a:r>
              <a:rPr lang="en-US" sz="1700" dirty="0" smtClean="0">
                <a:solidFill>
                  <a:srgbClr val="FF6600"/>
                </a:solidFill>
              </a:rPr>
              <a:t>Customer_ID.csv</a:t>
            </a:r>
            <a:r>
              <a:rPr lang="en-US" sz="1700" dirty="0">
                <a:solidFill>
                  <a:srgbClr val="FF6600"/>
                </a:solidFill>
              </a:rPr>
              <a:t> </a:t>
            </a:r>
            <a:r>
              <a:rPr lang="en-US" sz="1700" dirty="0" smtClean="0">
                <a:solidFill>
                  <a:srgbClr val="FF6600"/>
                </a:solidFill>
              </a:rPr>
              <a:t>:  </a:t>
            </a:r>
            <a:r>
              <a:rPr lang="en-US" sz="1700" dirty="0"/>
              <a:t>T</a:t>
            </a:r>
            <a:r>
              <a:rPr lang="en-US" sz="1700" dirty="0" smtClean="0"/>
              <a:t>his </a:t>
            </a:r>
            <a:r>
              <a:rPr lang="en-US" sz="1700" dirty="0"/>
              <a:t>is a mapping table that contains a unique identifier which links the customer’s demographic </a:t>
            </a:r>
            <a:r>
              <a:rPr lang="en-US" sz="1700" dirty="0" smtClean="0"/>
              <a:t>details.</a:t>
            </a:r>
          </a:p>
          <a:p>
            <a:pPr marL="722313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6600"/>
                </a:solidFill>
              </a:rPr>
              <a:t>Transaction_ID.csv :</a:t>
            </a:r>
            <a:r>
              <a:rPr lang="en-US" sz="1700" dirty="0"/>
              <a:t> </a:t>
            </a:r>
            <a:r>
              <a:rPr lang="en-US" sz="1700" dirty="0" smtClean="0"/>
              <a:t>This </a:t>
            </a:r>
            <a:r>
              <a:rPr lang="en-US" sz="1700" dirty="0"/>
              <a:t>is a mapping table that contains transaction to customer mapping and payment </a:t>
            </a:r>
            <a:r>
              <a:rPr lang="en-US" sz="1700" dirty="0" smtClean="0"/>
              <a:t>mode.</a:t>
            </a:r>
          </a:p>
          <a:p>
            <a:pPr marL="722313">
              <a:buFont typeface="Courier New" panose="02070309020205020404" pitchFamily="49" charset="0"/>
              <a:buChar char="o"/>
            </a:pPr>
            <a:r>
              <a:rPr lang="en-US" sz="1700" dirty="0" smtClean="0">
                <a:solidFill>
                  <a:srgbClr val="FF6600"/>
                </a:solidFill>
              </a:rPr>
              <a:t>City.csv </a:t>
            </a:r>
            <a:r>
              <a:rPr lang="en-US" sz="1700" dirty="0">
                <a:solidFill>
                  <a:srgbClr val="FF6600"/>
                </a:solidFill>
              </a:rPr>
              <a:t>: </a:t>
            </a:r>
            <a:r>
              <a:rPr lang="en-US" sz="1700" dirty="0"/>
              <a:t>T</a:t>
            </a:r>
            <a:r>
              <a:rPr lang="en-US" sz="1700" dirty="0" smtClean="0"/>
              <a:t>his </a:t>
            </a:r>
            <a:r>
              <a:rPr lang="en-US" sz="1700" dirty="0"/>
              <a:t>file contains list of US cities, their population and number of cab </a:t>
            </a:r>
            <a:r>
              <a:rPr lang="en-US" sz="1700" dirty="0" smtClean="0"/>
              <a:t>users.</a:t>
            </a:r>
            <a:endParaRPr lang="en-US" sz="17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791666" y="6492875"/>
            <a:ext cx="400334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3</a:t>
            </a:fld>
            <a:endParaRPr lang="en-US" sz="1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3B3B3B"/>
          </a:solidFill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CA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After merging the 4 csv data files, converting values for some features and ensuring of the absence of missing values we get the following </a:t>
            </a:r>
            <a:r>
              <a:rPr lang="en-CA" sz="1700" dirty="0" smtClean="0"/>
              <a:t>data frame </a:t>
            </a:r>
            <a:r>
              <a:rPr lang="en-CA" sz="1700" dirty="0"/>
              <a:t>called </a:t>
            </a:r>
            <a:r>
              <a:rPr lang="en-CA" sz="1700" dirty="0" smtClean="0"/>
              <a:t>Master_Data .</a:t>
            </a:r>
          </a:p>
          <a:p>
            <a:pPr marL="0" indent="0">
              <a:buNone/>
            </a:pPr>
            <a:endParaRPr lang="en-CA" sz="1700" dirty="0" smtClean="0"/>
          </a:p>
          <a:p>
            <a:pPr marL="0" indent="0">
              <a:buNone/>
            </a:pPr>
            <a:endParaRPr lang="en-CA" sz="1700" dirty="0" smtClean="0"/>
          </a:p>
          <a:p>
            <a:pPr marL="0" indent="0">
              <a:buNone/>
            </a:pPr>
            <a:endParaRPr lang="en-CA" sz="1700" dirty="0" smtClean="0"/>
          </a:p>
          <a:p>
            <a:pPr marL="0" indent="0">
              <a:buNone/>
            </a:pPr>
            <a:endParaRPr lang="en-CA" sz="1700" dirty="0" smtClean="0"/>
          </a:p>
          <a:p>
            <a:pPr marL="0" indent="0">
              <a:buNone/>
            </a:pPr>
            <a:endParaRPr lang="en-CA" sz="1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715466" y="6428095"/>
            <a:ext cx="476534" cy="443552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4</a:t>
            </a:fld>
            <a:endParaRPr lang="en-US" sz="1800" b="1" dirty="0">
              <a:solidFill>
                <a:srgbClr val="FF66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58322"/>
            <a:ext cx="10058400" cy="3570732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15317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rgbClr val="3B3B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5" y="1828798"/>
            <a:ext cx="3466530" cy="4211024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797352" y="6492875"/>
            <a:ext cx="394648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5</a:t>
            </a:fld>
            <a:endParaRPr lang="en-US" sz="1800" b="1" dirty="0">
              <a:solidFill>
                <a:srgbClr val="FF66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276765" y="1828797"/>
            <a:ext cx="1609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following pie plot represent the different </a:t>
            </a:r>
          </a:p>
          <a:p>
            <a:r>
              <a:rPr lang="en-US" dirty="0" smtClean="0"/>
              <a:t>percentage </a:t>
            </a:r>
            <a:r>
              <a:rPr lang="en-US" dirty="0"/>
              <a:t>of values taken by each qualitative </a:t>
            </a:r>
            <a:r>
              <a:rPr lang="en-US" dirty="0" smtClean="0"/>
              <a:t>variable and the </a:t>
            </a:r>
            <a:r>
              <a:rPr lang="en-CA" dirty="0" smtClean="0"/>
              <a:t>percentage of types utilized.</a:t>
            </a:r>
            <a:endParaRPr lang="en-CA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3" y="1828798"/>
            <a:ext cx="3298352" cy="4211025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06" y="1828797"/>
            <a:ext cx="3057098" cy="4211025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21727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3B3B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9" y="1847850"/>
            <a:ext cx="3452301" cy="4572000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06284" y="6472237"/>
            <a:ext cx="585716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6</a:t>
            </a:fld>
            <a:endParaRPr lang="en-US" sz="1800" b="1" dirty="0">
              <a:solidFill>
                <a:srgbClr val="FF66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13" y="1847850"/>
            <a:ext cx="3781425" cy="4572000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38" y="1847849"/>
            <a:ext cx="3762375" cy="4572001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13675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3B3B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1847850"/>
            <a:ext cx="3575713" cy="3966096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41539" y="6444476"/>
            <a:ext cx="503830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7</a:t>
            </a:fld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34" y="1833562"/>
            <a:ext cx="3819288" cy="3980384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77421" y="5798145"/>
            <a:ext cx="739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those </a:t>
            </a:r>
            <a:r>
              <a:rPr lang="en-US" dirty="0" smtClean="0"/>
              <a:t>histograms </a:t>
            </a:r>
            <a:r>
              <a:rPr lang="en-US" dirty="0"/>
              <a:t>we can say that some values are </a:t>
            </a:r>
            <a:r>
              <a:rPr lang="en-US" dirty="0" smtClean="0"/>
              <a:t>symmetric </a:t>
            </a:r>
            <a:r>
              <a:rPr lang="en-US" dirty="0"/>
              <a:t>, other are </a:t>
            </a:r>
            <a:r>
              <a:rPr lang="en-US" dirty="0" smtClean="0"/>
              <a:t>asymmetric </a:t>
            </a:r>
            <a:r>
              <a:rPr lang="en-US" dirty="0"/>
              <a:t>( skewed to the left).</a:t>
            </a:r>
            <a:endParaRPr lang="en-CA" dirty="0"/>
          </a:p>
        </p:txBody>
      </p:sp>
      <p:pic>
        <p:nvPicPr>
          <p:cNvPr id="8" name="Espace réservé du contenu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8" y="1847850"/>
            <a:ext cx="3889611" cy="3256413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751928" y="5261424"/>
            <a:ext cx="3889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From this pie we can see that the Yellow Cab is higher than the Pink Cab.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52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3B3B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74522" y="6492875"/>
            <a:ext cx="517478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8</a:t>
            </a:fld>
            <a:endParaRPr lang="en-US" sz="1800" b="1" dirty="0">
              <a:solidFill>
                <a:srgbClr val="FF6600"/>
              </a:solidFill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337"/>
            <a:ext cx="5346955" cy="4424363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55" y="1811337"/>
            <a:ext cx="5168645" cy="4424363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20082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3B3B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8524"/>
            <a:ext cx="4757382" cy="4067175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824648" y="6492875"/>
            <a:ext cx="367352" cy="365125"/>
          </a:xfrm>
        </p:spPr>
        <p:txBody>
          <a:bodyPr/>
          <a:lstStyle/>
          <a:p>
            <a:fld id="{48F63A3B-78C7-47BE-AE5E-E10140E04643}" type="slidenum">
              <a:rPr lang="en-US" sz="1800" b="1" smtClean="0">
                <a:solidFill>
                  <a:srgbClr val="FF6600"/>
                </a:solidFill>
              </a:rPr>
              <a:t>9</a:t>
            </a:fld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2" y="1858524"/>
            <a:ext cx="4544703" cy="4067175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7" name="Rectangle 6"/>
          <p:cNvSpPr/>
          <p:nvPr/>
        </p:nvSpPr>
        <p:spPr>
          <a:xfrm flipH="1">
            <a:off x="10140285" y="1858523"/>
            <a:ext cx="1884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Those histograms visualize </a:t>
            </a:r>
            <a:r>
              <a:rPr lang="en-CA" dirty="0"/>
              <a:t>the relation between the </a:t>
            </a:r>
            <a:r>
              <a:rPr lang="en-CA" dirty="0" smtClean="0"/>
              <a:t>numerical variables and </a:t>
            </a:r>
            <a:r>
              <a:rPr lang="en-CA" dirty="0"/>
              <a:t>the target</a:t>
            </a:r>
          </a:p>
        </p:txBody>
      </p:sp>
    </p:spTree>
    <p:extLst>
      <p:ext uri="{BB962C8B-B14F-4D97-AF65-F5344CB8AC3E}">
        <p14:creationId xmlns:p14="http://schemas.microsoft.com/office/powerpoint/2010/main" val="3893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281</TotalTime>
  <Words>384</Words>
  <Application>Microsoft Office PowerPoint</Application>
  <PresentationFormat>Grand écran</PresentationFormat>
  <Paragraphs>74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Thème Office</vt:lpstr>
      <vt:lpstr>Présentation PowerPoint</vt:lpstr>
      <vt:lpstr>G2M Use Case (Pink/Yellow Cab)</vt:lpstr>
      <vt:lpstr>Data File Description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Pink Cab Correlation </vt:lpstr>
      <vt:lpstr>Yellow Cab Correlation </vt:lpstr>
      <vt:lpstr>Présentation PowerPoint</vt:lpstr>
      <vt:lpstr>G2M Cab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Ibtissam</dc:creator>
  <cp:lastModifiedBy>Ibtissam</cp:lastModifiedBy>
  <cp:revision>22</cp:revision>
  <dcterms:created xsi:type="dcterms:W3CDTF">2022-08-21T20:32:46Z</dcterms:created>
  <dcterms:modified xsi:type="dcterms:W3CDTF">2022-08-22T01:13:59Z</dcterms:modified>
</cp:coreProperties>
</file>